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3.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4.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1.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60" r:id="rId1"/>
    <p:sldMasterId id="2147483673" r:id="rId2"/>
  </p:sldMasterIdLst>
  <p:notesMasterIdLst>
    <p:notesMasterId r:id="rId56"/>
  </p:notesMasterIdLst>
  <p:sldIdLst>
    <p:sldId id="304" r:id="rId3"/>
    <p:sldId id="397" r:id="rId4"/>
    <p:sldId id="385" r:id="rId5"/>
    <p:sldId id="373" r:id="rId6"/>
    <p:sldId id="388" r:id="rId7"/>
    <p:sldId id="389" r:id="rId8"/>
    <p:sldId id="390" r:id="rId9"/>
    <p:sldId id="391" r:id="rId10"/>
    <p:sldId id="387" r:id="rId11"/>
    <p:sldId id="356" r:id="rId12"/>
    <p:sldId id="371" r:id="rId13"/>
    <p:sldId id="372" r:id="rId14"/>
    <p:sldId id="393" r:id="rId15"/>
    <p:sldId id="327" r:id="rId16"/>
    <p:sldId id="375" r:id="rId17"/>
    <p:sldId id="355" r:id="rId18"/>
    <p:sldId id="358" r:id="rId19"/>
    <p:sldId id="394" r:id="rId20"/>
    <p:sldId id="331" r:id="rId21"/>
    <p:sldId id="301" r:id="rId22"/>
    <p:sldId id="374" r:id="rId23"/>
    <p:sldId id="333" r:id="rId24"/>
    <p:sldId id="336" r:id="rId25"/>
    <p:sldId id="334" r:id="rId26"/>
    <p:sldId id="298" r:id="rId27"/>
    <p:sldId id="300" r:id="rId28"/>
    <p:sldId id="296" r:id="rId29"/>
    <p:sldId id="295" r:id="rId30"/>
    <p:sldId id="362" r:id="rId31"/>
    <p:sldId id="414" r:id="rId32"/>
    <p:sldId id="413" r:id="rId33"/>
    <p:sldId id="400" r:id="rId34"/>
    <p:sldId id="364" r:id="rId35"/>
    <p:sldId id="415" r:id="rId36"/>
    <p:sldId id="401" r:id="rId37"/>
    <p:sldId id="365" r:id="rId38"/>
    <p:sldId id="310" r:id="rId39"/>
    <p:sldId id="350" r:id="rId40"/>
    <p:sldId id="412" r:id="rId41"/>
    <p:sldId id="408" r:id="rId42"/>
    <p:sldId id="411" r:id="rId43"/>
    <p:sldId id="345" r:id="rId44"/>
    <p:sldId id="399" r:id="rId45"/>
    <p:sldId id="417" r:id="rId46"/>
    <p:sldId id="418" r:id="rId47"/>
    <p:sldId id="367" r:id="rId48"/>
    <p:sldId id="349" r:id="rId49"/>
    <p:sldId id="416" r:id="rId50"/>
    <p:sldId id="407" r:id="rId51"/>
    <p:sldId id="406" r:id="rId52"/>
    <p:sldId id="368" r:id="rId53"/>
    <p:sldId id="370" r:id="rId54"/>
    <p:sldId id="410" r:id="rId5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0000CC"/>
    <a:srgbClr val="FF9900"/>
    <a:srgbClr val="63891F"/>
    <a:srgbClr val="FFE38B"/>
    <a:srgbClr val="E8E8E8"/>
    <a:srgbClr val="FFF4D1"/>
    <a:srgbClr val="A5C300"/>
    <a:srgbClr val="99C300"/>
    <a:srgbClr val="C3E48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4573" autoAdjust="0"/>
    <p:restoredTop sz="92929" autoAdjust="0"/>
  </p:normalViewPr>
  <p:slideViewPr>
    <p:cSldViewPr snapToGrid="0" snapToObjects="1">
      <p:cViewPr>
        <p:scale>
          <a:sx n="120" d="100"/>
          <a:sy n="120" d="100"/>
        </p:scale>
        <p:origin x="1176" y="7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604"/>
    </p:cViewPr>
  </p:sorterViewPr>
  <p:notesViewPr>
    <p:cSldViewPr snapToGrid="0" snapToObjects="1">
      <p:cViewPr>
        <p:scale>
          <a:sx n="130" d="100"/>
          <a:sy n="130" d="100"/>
        </p:scale>
        <p:origin x="-2748" y="12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rmitchell\Desktop\Documents\0%20Strategic%20Planning\Innovation\Resistance%20to%20Change.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rmitchell\Desktop\Documents\0%20Strategic%20Planning\0%20Spring%202014%20Meeting\Internal%20Audit%20Role.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rmitchell\Desktop\Documents\0%20Strategic%20Planning\0%20Spring%202014%20Meeting\Internal%20Audit%20Role.xlsx" TargetMode="External"/></Relationships>
</file>

<file path=ppt/charts/_rels/chart5.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plotArea>
      <c:layout/>
      <c:barChart>
        <c:barDir val="bar"/>
        <c:grouping val="stacked"/>
        <c:varyColors val="0"/>
        <c:ser>
          <c:idx val="0"/>
          <c:order val="0"/>
          <c:invertIfNegative val="0"/>
          <c:dLbls>
            <c:txPr>
              <a:bodyPr/>
              <a:lstStyle/>
              <a:p>
                <a:pPr>
                  <a:defRPr sz="1200" b="1">
                    <a:solidFill>
                      <a:schemeClr val="bg1"/>
                    </a:solidFill>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0"/>
          </c:dLbls>
          <c:cat>
            <c:strRef>
              <c:f>Sheet1!$B$3:$B$10</c:f>
              <c:strCache>
                <c:ptCount val="8"/>
                <c:pt idx="0">
                  <c:v>New disruptive technology erodes competitive position or makes products obsolete</c:v>
                </c:pt>
                <c:pt idx="1">
                  <c:v>Loss or theft of intellectual property</c:v>
                </c:pt>
                <c:pt idx="2">
                  <c:v>Brand or reputation risks from social media and open web communication</c:v>
                </c:pt>
                <c:pt idx="3">
                  <c:v>Exposure from interconnectivity of IT systems</c:v>
                </c:pt>
                <c:pt idx="4">
                  <c:v>Significant or prolonged IT system failure</c:v>
                </c:pt>
                <c:pt idx="5">
                  <c:v>Lack of technology skills to support new digital strategies</c:v>
                </c:pt>
                <c:pt idx="6">
                  <c:v>Cyber-attacks and cyber-crime becoming more sophisticated and frequent</c:v>
                </c:pt>
                <c:pt idx="7">
                  <c:v>New IT systems fail to deliver expected benefits</c:v>
                </c:pt>
              </c:strCache>
            </c:strRef>
          </c:cat>
          <c:val>
            <c:numRef>
              <c:f>Sheet1!$C$3:$C$10</c:f>
              <c:numCache>
                <c:formatCode>0%</c:formatCode>
                <c:ptCount val="8"/>
                <c:pt idx="0">
                  <c:v>0.19</c:v>
                </c:pt>
                <c:pt idx="1">
                  <c:v>0.23</c:v>
                </c:pt>
                <c:pt idx="2">
                  <c:v>0.3</c:v>
                </c:pt>
                <c:pt idx="3">
                  <c:v>0.31</c:v>
                </c:pt>
                <c:pt idx="4">
                  <c:v>0.32</c:v>
                </c:pt>
                <c:pt idx="5">
                  <c:v>0.34</c:v>
                </c:pt>
                <c:pt idx="6">
                  <c:v>0.47</c:v>
                </c:pt>
                <c:pt idx="7">
                  <c:v>0.53</c:v>
                </c:pt>
              </c:numCache>
            </c:numRef>
          </c:val>
        </c:ser>
        <c:dLbls>
          <c:showLegendKey val="0"/>
          <c:showVal val="0"/>
          <c:showCatName val="0"/>
          <c:showSerName val="0"/>
          <c:showPercent val="0"/>
          <c:showBubbleSize val="0"/>
        </c:dLbls>
        <c:gapWidth val="78"/>
        <c:overlap val="100"/>
        <c:axId val="104859136"/>
        <c:axId val="104860672"/>
      </c:barChart>
      <c:catAx>
        <c:axId val="104859136"/>
        <c:scaling>
          <c:orientation val="minMax"/>
        </c:scaling>
        <c:delete val="0"/>
        <c:axPos val="l"/>
        <c:majorTickMark val="out"/>
        <c:minorTickMark val="none"/>
        <c:tickLblPos val="nextTo"/>
        <c:txPr>
          <a:bodyPr/>
          <a:lstStyle/>
          <a:p>
            <a:pPr algn="r">
              <a:defRPr sz="1200">
                <a:latin typeface="Arial" panose="020B0604020202020204" pitchFamily="34" charset="0"/>
                <a:cs typeface="Arial" panose="020B0604020202020204" pitchFamily="34" charset="0"/>
              </a:defRPr>
            </a:pPr>
            <a:endParaRPr lang="en-US"/>
          </a:p>
        </c:txPr>
        <c:crossAx val="104860672"/>
        <c:crosses val="autoZero"/>
        <c:auto val="1"/>
        <c:lblAlgn val="ctr"/>
        <c:lblOffset val="100"/>
        <c:noMultiLvlLbl val="0"/>
      </c:catAx>
      <c:valAx>
        <c:axId val="104860672"/>
        <c:scaling>
          <c:orientation val="minMax"/>
        </c:scaling>
        <c:delete val="1"/>
        <c:axPos val="b"/>
        <c:majorGridlines/>
        <c:numFmt formatCode="0%" sourceLinked="1"/>
        <c:majorTickMark val="out"/>
        <c:minorTickMark val="none"/>
        <c:tickLblPos val="nextTo"/>
        <c:crossAx val="10485913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854275936688503"/>
          <c:y val="2.1395189676971592E-2"/>
          <c:w val="0.7305775369493267"/>
          <c:h val="0.95533674603633867"/>
        </c:manualLayout>
      </c:layout>
      <c:doughnutChart>
        <c:varyColors val="1"/>
        <c:ser>
          <c:idx val="0"/>
          <c:order val="0"/>
          <c:spPr>
            <a:ln w="3175"/>
          </c:spPr>
          <c:dPt>
            <c:idx val="0"/>
            <c:bubble3D val="0"/>
            <c:spPr>
              <a:solidFill>
                <a:srgbClr val="CC3300"/>
              </a:solidFill>
              <a:ln w="3175"/>
            </c:spPr>
          </c:dPt>
          <c:dPt>
            <c:idx val="1"/>
            <c:bubble3D val="0"/>
            <c:spPr>
              <a:solidFill>
                <a:srgbClr val="E78829"/>
              </a:solidFill>
              <a:ln w="3175">
                <a:solidFill>
                  <a:schemeClr val="bg1"/>
                </a:solidFill>
              </a:ln>
            </c:spPr>
          </c:dPt>
          <c:dPt>
            <c:idx val="2"/>
            <c:bubble3D val="0"/>
            <c:spPr>
              <a:solidFill>
                <a:srgbClr val="C00000"/>
              </a:solidFill>
              <a:ln w="3175">
                <a:solidFill>
                  <a:schemeClr val="bg1"/>
                </a:solidFill>
              </a:ln>
            </c:spPr>
          </c:dPt>
          <c:dPt>
            <c:idx val="3"/>
            <c:bubble3D val="0"/>
            <c:spPr>
              <a:solidFill>
                <a:srgbClr val="E78829"/>
              </a:solidFill>
              <a:ln w="3175"/>
            </c:spPr>
          </c:dPt>
          <c:dPt>
            <c:idx val="4"/>
            <c:bubble3D val="0"/>
            <c:spPr>
              <a:solidFill>
                <a:srgbClr val="C00000"/>
              </a:solidFill>
              <a:ln w="3175">
                <a:solidFill>
                  <a:schemeClr val="bg1"/>
                </a:solidFill>
              </a:ln>
            </c:spPr>
          </c:dPt>
          <c:dPt>
            <c:idx val="5"/>
            <c:bubble3D val="0"/>
            <c:spPr>
              <a:solidFill>
                <a:srgbClr val="E78829"/>
              </a:solidFill>
              <a:ln w="3175">
                <a:solidFill>
                  <a:schemeClr val="bg1"/>
                </a:solidFill>
              </a:ln>
            </c:spPr>
          </c:dPt>
          <c:dPt>
            <c:idx val="6"/>
            <c:bubble3D val="0"/>
            <c:spPr>
              <a:solidFill>
                <a:srgbClr val="C00000"/>
              </a:solidFill>
              <a:ln w="3175">
                <a:solidFill>
                  <a:schemeClr val="bg1"/>
                </a:solidFill>
              </a:ln>
            </c:spPr>
          </c:dPt>
          <c:dPt>
            <c:idx val="7"/>
            <c:bubble3D val="0"/>
            <c:spPr>
              <a:solidFill>
                <a:srgbClr val="E78829"/>
              </a:solidFill>
              <a:ln w="3175">
                <a:solidFill>
                  <a:schemeClr val="bg1"/>
                </a:solidFill>
              </a:ln>
            </c:spPr>
          </c:dPt>
          <c:cat>
            <c:strRef>
              <c:f>Solution!$B$5:$B$12</c:f>
              <c:strCache>
                <c:ptCount val="8"/>
                <c:pt idx="0">
                  <c:v>Organizational Architecture</c:v>
                </c:pt>
                <c:pt idx="1">
                  <c:v>Resource Deployment and Economics</c:v>
                </c:pt>
                <c:pt idx="2">
                  <c:v>Human Capital</c:v>
                </c:pt>
                <c:pt idx="3">
                  <c:v>Leadership</c:v>
                </c:pt>
                <c:pt idx="4">
                  <c:v>Mission and Strategy</c:v>
                </c:pt>
                <c:pt idx="5">
                  <c:v>Political and Regulatory Context</c:v>
                </c:pt>
                <c:pt idx="6">
                  <c:v>Customers and Service Dellivery</c:v>
                </c:pt>
                <c:pt idx="7">
                  <c:v>Collaborative Networks</c:v>
                </c:pt>
              </c:strCache>
            </c:strRef>
          </c:cat>
          <c:val>
            <c:numRef>
              <c:f>Solution!$C$5:$C$12</c:f>
              <c:numCache>
                <c:formatCode>General</c:formatCode>
                <c:ptCount val="8"/>
                <c:pt idx="0">
                  <c:v>1</c:v>
                </c:pt>
                <c:pt idx="1">
                  <c:v>1</c:v>
                </c:pt>
                <c:pt idx="2">
                  <c:v>1</c:v>
                </c:pt>
                <c:pt idx="3">
                  <c:v>0.9</c:v>
                </c:pt>
                <c:pt idx="4">
                  <c:v>0.9</c:v>
                </c:pt>
                <c:pt idx="5">
                  <c:v>1</c:v>
                </c:pt>
                <c:pt idx="6">
                  <c:v>1</c:v>
                </c:pt>
                <c:pt idx="7">
                  <c:v>1</c:v>
                </c:pt>
              </c:numCache>
            </c:numRef>
          </c:val>
        </c:ser>
        <c:dLbls>
          <c:showLegendKey val="0"/>
          <c:showVal val="0"/>
          <c:showCatName val="0"/>
          <c:showSerName val="0"/>
          <c:showPercent val="0"/>
          <c:showBubbleSize val="0"/>
          <c:showLeaderLines val="1"/>
        </c:dLbls>
        <c:firstSliceAng val="0"/>
        <c:holeSize val="50"/>
      </c:doughnutChart>
      <c:spPr>
        <a:noFill/>
      </c:spPr>
    </c:plotArea>
    <c:plotVisOnly val="1"/>
    <c:dispBlanksAs val="gap"/>
    <c:showDLblsOverMax val="0"/>
  </c:chart>
  <c:spPr>
    <a:solidFill>
      <a:schemeClr val="bg1">
        <a:lumMod val="95000"/>
      </a:schemeClr>
    </a:solidFill>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2996902886703242"/>
          <c:y val="0"/>
          <c:w val="0.55930710903395309"/>
          <c:h val="0.93510324483775809"/>
        </c:manualLayout>
      </c:layout>
      <c:barChart>
        <c:barDir val="bar"/>
        <c:grouping val="stacked"/>
        <c:varyColors val="0"/>
        <c:ser>
          <c:idx val="0"/>
          <c:order val="0"/>
          <c:spPr>
            <a:solidFill>
              <a:srgbClr val="008080"/>
            </a:solidFill>
          </c:spPr>
          <c:invertIfNegative val="0"/>
          <c:dLbls>
            <c:dLbl>
              <c:idx val="0"/>
              <c:layout/>
              <c:dLblPos val="inEnd"/>
              <c:showLegendKey val="0"/>
              <c:showVal val="1"/>
              <c:showCatName val="0"/>
              <c:showSerName val="0"/>
              <c:showPercent val="0"/>
              <c:showBubbleSize val="0"/>
            </c:dLbl>
            <c:dLbl>
              <c:idx val="1"/>
              <c:layout/>
              <c:dLblPos val="inEnd"/>
              <c:showLegendKey val="0"/>
              <c:showVal val="1"/>
              <c:showCatName val="0"/>
              <c:showSerName val="0"/>
              <c:showPercent val="0"/>
              <c:showBubbleSize val="0"/>
            </c:dLbl>
            <c:dLbl>
              <c:idx val="2"/>
              <c:layout/>
              <c:dLblPos val="inEnd"/>
              <c:showLegendKey val="0"/>
              <c:showVal val="1"/>
              <c:showCatName val="0"/>
              <c:showSerName val="0"/>
              <c:showPercent val="0"/>
              <c:showBubbleSize val="0"/>
            </c:dLbl>
            <c:dLbl>
              <c:idx val="3"/>
              <c:layout/>
              <c:dLblPos val="inEnd"/>
              <c:showLegendKey val="0"/>
              <c:showVal val="1"/>
              <c:showCatName val="0"/>
              <c:showSerName val="0"/>
              <c:showPercent val="0"/>
              <c:showBubbleSize val="0"/>
            </c:dLbl>
            <c:dLbl>
              <c:idx val="4"/>
              <c:layout/>
              <c:dLblPos val="inEnd"/>
              <c:showLegendKey val="0"/>
              <c:showVal val="1"/>
              <c:showCatName val="0"/>
              <c:showSerName val="0"/>
              <c:showPercent val="0"/>
              <c:showBubbleSize val="0"/>
            </c:dLbl>
            <c:dLbl>
              <c:idx val="5"/>
              <c:layout/>
              <c:dLblPos val="inEnd"/>
              <c:showLegendKey val="0"/>
              <c:showVal val="1"/>
              <c:showCatName val="0"/>
              <c:showSerName val="0"/>
              <c:showPercent val="0"/>
              <c:showBubbleSize val="0"/>
            </c:dLbl>
            <c:spPr>
              <a:solidFill>
                <a:srgbClr val="00C5C0"/>
              </a:solidFill>
            </c:spPr>
            <c:txPr>
              <a:bodyPr/>
              <a:lstStyle/>
              <a:p>
                <a:pPr>
                  <a:defRPr sz="1100" b="1">
                    <a:solidFill>
                      <a:schemeClr val="bg1"/>
                    </a:solidFill>
                    <a:latin typeface="Arial" panose="020B0604020202020204" pitchFamily="34" charset="0"/>
                    <a:cs typeface="Arial" panose="020B0604020202020204" pitchFamily="34" charset="0"/>
                  </a:defRPr>
                </a:pPr>
                <a:endParaRPr lang="en-US"/>
              </a:p>
            </c:txPr>
            <c:dLblPos val="inEnd"/>
            <c:showLegendKey val="0"/>
            <c:showVal val="0"/>
            <c:showCatName val="0"/>
            <c:showSerName val="0"/>
            <c:showPercent val="0"/>
            <c:showBubbleSize val="0"/>
          </c:dLbls>
          <c:cat>
            <c:strRef>
              <c:f>Sheet1!$B$22:$B$27</c:f>
              <c:strCache>
                <c:ptCount val="6"/>
                <c:pt idx="0">
                  <c:v>Other</c:v>
                </c:pt>
                <c:pt idx="1">
                  <c:v>Unknown</c:v>
                </c:pt>
                <c:pt idx="2">
                  <c:v>Focus heavily weighted to compliance</c:v>
                </c:pt>
                <c:pt idx="3">
                  <c:v>Talent quality or capacity</c:v>
                </c:pt>
                <c:pt idx="4">
                  <c:v>Perception of internal audit within the organization</c:v>
                </c:pt>
                <c:pt idx="5">
                  <c:v>Budget constraints</c:v>
                </c:pt>
              </c:strCache>
            </c:strRef>
          </c:cat>
          <c:val>
            <c:numRef>
              <c:f>Sheet1!$C$22:$C$27</c:f>
              <c:numCache>
                <c:formatCode>0%</c:formatCode>
                <c:ptCount val="6"/>
                <c:pt idx="0">
                  <c:v>0.08</c:v>
                </c:pt>
                <c:pt idx="1">
                  <c:v>0.09</c:v>
                </c:pt>
                <c:pt idx="2">
                  <c:v>0.34</c:v>
                </c:pt>
                <c:pt idx="3">
                  <c:v>0.4</c:v>
                </c:pt>
                <c:pt idx="4">
                  <c:v>0.45</c:v>
                </c:pt>
                <c:pt idx="5">
                  <c:v>0.61</c:v>
                </c:pt>
              </c:numCache>
            </c:numRef>
          </c:val>
        </c:ser>
        <c:dLbls>
          <c:showLegendKey val="0"/>
          <c:showVal val="0"/>
          <c:showCatName val="0"/>
          <c:showSerName val="0"/>
          <c:showPercent val="0"/>
          <c:showBubbleSize val="0"/>
        </c:dLbls>
        <c:gapWidth val="28"/>
        <c:overlap val="100"/>
        <c:axId val="107386752"/>
        <c:axId val="107388288"/>
      </c:barChart>
      <c:catAx>
        <c:axId val="107386752"/>
        <c:scaling>
          <c:orientation val="minMax"/>
        </c:scaling>
        <c:delete val="0"/>
        <c:axPos val="l"/>
        <c:majorTickMark val="out"/>
        <c:minorTickMark val="none"/>
        <c:tickLblPos val="nextTo"/>
        <c:txPr>
          <a:bodyPr/>
          <a:lstStyle/>
          <a:p>
            <a:pPr>
              <a:defRPr sz="1200" b="1">
                <a:latin typeface="Arial" panose="020B0604020202020204" pitchFamily="34" charset="0"/>
                <a:cs typeface="Arial" panose="020B0604020202020204" pitchFamily="34" charset="0"/>
              </a:defRPr>
            </a:pPr>
            <a:endParaRPr lang="en-US"/>
          </a:p>
        </c:txPr>
        <c:crossAx val="107388288"/>
        <c:crosses val="autoZero"/>
        <c:auto val="1"/>
        <c:lblAlgn val="ctr"/>
        <c:lblOffset val="100"/>
        <c:noMultiLvlLbl val="0"/>
      </c:catAx>
      <c:valAx>
        <c:axId val="107388288"/>
        <c:scaling>
          <c:orientation val="minMax"/>
        </c:scaling>
        <c:delete val="1"/>
        <c:axPos val="b"/>
        <c:numFmt formatCode="0%" sourceLinked="1"/>
        <c:majorTickMark val="out"/>
        <c:minorTickMark val="none"/>
        <c:tickLblPos val="nextTo"/>
        <c:crossAx val="107386752"/>
        <c:crosses val="autoZero"/>
        <c:crossBetween val="between"/>
      </c:valAx>
      <c:spPr>
        <a:noFill/>
      </c:spPr>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spPr>
            <a:solidFill>
              <a:srgbClr val="009999"/>
            </a:solidFill>
          </c:spPr>
          <c:invertIfNegative val="0"/>
          <c:dPt>
            <c:idx val="3"/>
            <c:invertIfNegative val="0"/>
            <c:bubble3D val="0"/>
            <c:spPr>
              <a:solidFill>
                <a:srgbClr val="008080"/>
              </a:solidFill>
            </c:spPr>
          </c:dPt>
          <c:dPt>
            <c:idx val="5"/>
            <c:invertIfNegative val="0"/>
            <c:bubble3D val="0"/>
            <c:spPr>
              <a:solidFill>
                <a:srgbClr val="008080"/>
              </a:solidFill>
            </c:spPr>
          </c:dPt>
          <c:dPt>
            <c:idx val="7"/>
            <c:invertIfNegative val="0"/>
            <c:bubble3D val="0"/>
            <c:spPr>
              <a:solidFill>
                <a:srgbClr val="008080"/>
              </a:solidFill>
            </c:spPr>
          </c:dPt>
          <c:dPt>
            <c:idx val="9"/>
            <c:invertIfNegative val="0"/>
            <c:bubble3D val="0"/>
            <c:spPr>
              <a:solidFill>
                <a:srgbClr val="008080"/>
              </a:solidFill>
            </c:spPr>
          </c:dPt>
          <c:dPt>
            <c:idx val="11"/>
            <c:invertIfNegative val="0"/>
            <c:bubble3D val="0"/>
            <c:spPr>
              <a:solidFill>
                <a:srgbClr val="008080"/>
              </a:solidFill>
            </c:spPr>
          </c:dPt>
          <c:dPt>
            <c:idx val="12"/>
            <c:invertIfNegative val="0"/>
            <c:bubble3D val="0"/>
          </c:dPt>
          <c:dLbls>
            <c:dLbl>
              <c:idx val="0"/>
              <c:layout>
                <c:manualLayout>
                  <c:x val="2.4170926869614664E-2"/>
                  <c:y val="1.0297358736947046E-16"/>
                </c:manualLayout>
              </c:layout>
              <c:dLblPos val="ctr"/>
              <c:showLegendKey val="0"/>
              <c:showVal val="1"/>
              <c:showCatName val="0"/>
              <c:showSerName val="0"/>
              <c:showPercent val="0"/>
              <c:showBubbleSize val="0"/>
            </c:dLbl>
            <c:dLbl>
              <c:idx val="1"/>
              <c:layout>
                <c:manualLayout>
                  <c:x val="3.2060783979575756E-2"/>
                  <c:y val="-3.1447479657320731E-3"/>
                </c:manualLayout>
              </c:layout>
              <c:dLblPos val="ctr"/>
              <c:showLegendKey val="0"/>
              <c:showVal val="1"/>
              <c:showCatName val="0"/>
              <c:showSerName val="0"/>
              <c:showPercent val="0"/>
              <c:showBubbleSize val="0"/>
            </c:dLbl>
            <c:spPr>
              <a:solidFill>
                <a:srgbClr val="008080"/>
              </a:solidFill>
            </c:spPr>
            <c:txPr>
              <a:bodyPr/>
              <a:lstStyle/>
              <a:p>
                <a:pPr>
                  <a:defRPr b="1">
                    <a:solidFill>
                      <a:schemeClr val="bg1"/>
                    </a:solidFill>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0"/>
          </c:dLbls>
          <c:cat>
            <c:strRef>
              <c:f>Sheet1!$B$3:$B$15</c:f>
              <c:strCache>
                <c:ptCount val="13"/>
                <c:pt idx="0">
                  <c:v>Company does not have an internal audit function</c:v>
                </c:pt>
                <c:pt idx="1">
                  <c:v>Other</c:v>
                </c:pt>
                <c:pt idx="2">
                  <c:v>Tax compliance</c:v>
                </c:pt>
                <c:pt idx="3">
                  <c:v>Crisis management</c:v>
                </c:pt>
                <c:pt idx="4">
                  <c:v>Change management</c:v>
                </c:pt>
                <c:pt idx="5">
                  <c:v>Cost reduction/containment</c:v>
                </c:pt>
                <c:pt idx="6">
                  <c:v>Corporate governance</c:v>
                </c:pt>
                <c:pt idx="7">
                  <c:v>Ethics and culture</c:v>
                </c:pt>
                <c:pt idx="8">
                  <c:v>Corruption/fraud</c:v>
                </c:pt>
                <c:pt idx="9">
                  <c:v>Compliance and regulation</c:v>
                </c:pt>
                <c:pt idx="10">
                  <c:v>Operational risks</c:v>
                </c:pt>
                <c:pt idx="11">
                  <c:v>Information technology and data management</c:v>
                </c:pt>
                <c:pt idx="12">
                  <c:v>Risk management process</c:v>
                </c:pt>
              </c:strCache>
            </c:strRef>
          </c:cat>
          <c:val>
            <c:numRef>
              <c:f>Sheet1!$C$3:$C$15</c:f>
              <c:numCache>
                <c:formatCode>0%</c:formatCode>
                <c:ptCount val="13"/>
                <c:pt idx="0">
                  <c:v>0.01</c:v>
                </c:pt>
                <c:pt idx="1">
                  <c:v>0.03</c:v>
                </c:pt>
                <c:pt idx="2">
                  <c:v>0.14000000000000001</c:v>
                </c:pt>
                <c:pt idx="3">
                  <c:v>0.18</c:v>
                </c:pt>
                <c:pt idx="4">
                  <c:v>0.21</c:v>
                </c:pt>
                <c:pt idx="5">
                  <c:v>0.25</c:v>
                </c:pt>
                <c:pt idx="6">
                  <c:v>0.27</c:v>
                </c:pt>
                <c:pt idx="7">
                  <c:v>0.28000000000000003</c:v>
                </c:pt>
                <c:pt idx="8">
                  <c:v>0.36</c:v>
                </c:pt>
                <c:pt idx="9">
                  <c:v>0.45</c:v>
                </c:pt>
                <c:pt idx="10">
                  <c:v>0.52</c:v>
                </c:pt>
                <c:pt idx="11">
                  <c:v>0.57999999999999996</c:v>
                </c:pt>
                <c:pt idx="12">
                  <c:v>0.65</c:v>
                </c:pt>
              </c:numCache>
            </c:numRef>
          </c:val>
        </c:ser>
        <c:dLbls>
          <c:dLblPos val="inEnd"/>
          <c:showLegendKey val="0"/>
          <c:showVal val="1"/>
          <c:showCatName val="0"/>
          <c:showSerName val="0"/>
          <c:showPercent val="0"/>
          <c:showBubbleSize val="0"/>
        </c:dLbls>
        <c:gapWidth val="22"/>
        <c:overlap val="100"/>
        <c:axId val="105170432"/>
        <c:axId val="105171584"/>
      </c:barChart>
      <c:catAx>
        <c:axId val="105170432"/>
        <c:scaling>
          <c:orientation val="minMax"/>
        </c:scaling>
        <c:delete val="0"/>
        <c:axPos val="l"/>
        <c:majorTickMark val="out"/>
        <c:minorTickMark val="none"/>
        <c:tickLblPos val="nextTo"/>
        <c:spPr>
          <a:ln>
            <a:solidFill>
              <a:srgbClr val="008080"/>
            </a:solidFill>
          </a:ln>
        </c:spPr>
        <c:txPr>
          <a:bodyPr/>
          <a:lstStyle/>
          <a:p>
            <a:pPr>
              <a:defRPr sz="1200" b="1">
                <a:latin typeface="Calibri" panose="020F0502020204030204" pitchFamily="34" charset="0"/>
                <a:cs typeface="Arial" panose="020B0604020202020204" pitchFamily="34" charset="0"/>
              </a:defRPr>
            </a:pPr>
            <a:endParaRPr lang="en-US"/>
          </a:p>
        </c:txPr>
        <c:crossAx val="105171584"/>
        <c:crosses val="autoZero"/>
        <c:auto val="1"/>
        <c:lblAlgn val="ctr"/>
        <c:lblOffset val="100"/>
        <c:noMultiLvlLbl val="0"/>
      </c:catAx>
      <c:valAx>
        <c:axId val="105171584"/>
        <c:scaling>
          <c:orientation val="minMax"/>
        </c:scaling>
        <c:delete val="1"/>
        <c:axPos val="b"/>
        <c:numFmt formatCode="0%" sourceLinked="1"/>
        <c:majorTickMark val="out"/>
        <c:minorTickMark val="none"/>
        <c:tickLblPos val="nextTo"/>
        <c:crossAx val="105170432"/>
        <c:crosses val="autoZero"/>
        <c:crossBetween val="between"/>
      </c:valAx>
      <c:spPr>
        <a:noFill/>
      </c:spPr>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26940098635171"/>
          <c:y val="3.3568000972679084E-2"/>
          <c:w val="0.56803634653203205"/>
          <c:h val="0.88929273279210441"/>
        </c:manualLayout>
      </c:layout>
      <c:barChart>
        <c:barDir val="bar"/>
        <c:grouping val="clustered"/>
        <c:varyColors val="0"/>
        <c:ser>
          <c:idx val="0"/>
          <c:order val="0"/>
          <c:invertIfNegative val="0"/>
          <c:dPt>
            <c:idx val="0"/>
            <c:invertIfNegative val="0"/>
            <c:bubble3D val="0"/>
            <c:spPr>
              <a:solidFill>
                <a:schemeClr val="bg1">
                  <a:lumMod val="50000"/>
                </a:schemeClr>
              </a:solidFill>
            </c:spPr>
          </c:dPt>
          <c:dPt>
            <c:idx val="1"/>
            <c:invertIfNegative val="0"/>
            <c:bubble3D val="0"/>
            <c:spPr>
              <a:solidFill>
                <a:schemeClr val="accent3">
                  <a:lumMod val="75000"/>
                </a:schemeClr>
              </a:solidFill>
            </c:spPr>
          </c:dPt>
          <c:dPt>
            <c:idx val="2"/>
            <c:invertIfNegative val="0"/>
            <c:bubble3D val="0"/>
            <c:spPr>
              <a:solidFill>
                <a:schemeClr val="accent3">
                  <a:lumMod val="75000"/>
                </a:schemeClr>
              </a:solidFill>
            </c:spPr>
          </c:dPt>
          <c:dPt>
            <c:idx val="3"/>
            <c:invertIfNegative val="0"/>
            <c:bubble3D val="0"/>
            <c:spPr>
              <a:solidFill>
                <a:schemeClr val="accent3">
                  <a:lumMod val="75000"/>
                </a:schemeClr>
              </a:solidFill>
            </c:spPr>
          </c:dPt>
          <c:dPt>
            <c:idx val="4"/>
            <c:invertIfNegative val="0"/>
            <c:bubble3D val="0"/>
            <c:spPr>
              <a:solidFill>
                <a:schemeClr val="accent3">
                  <a:lumMod val="75000"/>
                </a:schemeClr>
              </a:solidFill>
            </c:spPr>
          </c:dPt>
          <c:dPt>
            <c:idx val="5"/>
            <c:invertIfNegative val="0"/>
            <c:bubble3D val="0"/>
            <c:spPr>
              <a:solidFill>
                <a:schemeClr val="accent1">
                  <a:lumMod val="75000"/>
                </a:schemeClr>
              </a:solidFill>
              <a:ln>
                <a:solidFill>
                  <a:schemeClr val="accent1"/>
                </a:solidFill>
              </a:ln>
            </c:spPr>
          </c:dPt>
          <c:dPt>
            <c:idx val="6"/>
            <c:invertIfNegative val="0"/>
            <c:bubble3D val="0"/>
            <c:spPr>
              <a:solidFill>
                <a:schemeClr val="accent1">
                  <a:lumMod val="75000"/>
                </a:schemeClr>
              </a:solidFill>
            </c:spPr>
          </c:dPt>
          <c:dPt>
            <c:idx val="7"/>
            <c:invertIfNegative val="0"/>
            <c:bubble3D val="0"/>
            <c:spPr>
              <a:solidFill>
                <a:schemeClr val="accent2"/>
              </a:solidFill>
            </c:spPr>
          </c:dPt>
          <c:dPt>
            <c:idx val="8"/>
            <c:invertIfNegative val="0"/>
            <c:bubble3D val="0"/>
            <c:spPr>
              <a:solidFill>
                <a:schemeClr val="accent2"/>
              </a:solidFill>
            </c:spPr>
          </c:dPt>
          <c:dPt>
            <c:idx val="9"/>
            <c:invertIfNegative val="0"/>
            <c:bubble3D val="0"/>
            <c:spPr>
              <a:solidFill>
                <a:schemeClr val="accent2"/>
              </a:solidFill>
            </c:spPr>
          </c:dPt>
          <c:dLbls>
            <c:txPr>
              <a:bodyPr/>
              <a:lstStyle/>
              <a:p>
                <a:pPr>
                  <a:defRPr sz="900">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dLbls>
          <c:cat>
            <c:strRef>
              <c:f>Sheet1!$B$6:$B$15</c:f>
              <c:strCache>
                <c:ptCount val="10"/>
                <c:pt idx="0">
                  <c:v>Increasing regulatory requirements</c:v>
                </c:pt>
                <c:pt idx="1">
                  <c:v>Elevating the brand</c:v>
                </c:pt>
                <c:pt idx="2">
                  <c:v>Assessing risk culture</c:v>
                </c:pt>
                <c:pt idx="3">
                  <c:v>Coordinating with the second line</c:v>
                </c:pt>
                <c:pt idx="4">
                  <c:v>Keeping pace with change in the business</c:v>
                </c:pt>
                <c:pt idx="5">
                  <c:v>Insufficient auditor skill sets</c:v>
                </c:pt>
                <c:pt idx="6">
                  <c:v>Building business acumen</c:v>
                </c:pt>
                <c:pt idx="7">
                  <c:v>Using software and technology effectively</c:v>
                </c:pt>
                <c:pt idx="8">
                  <c:v>Establishing data analytics</c:v>
                </c:pt>
                <c:pt idx="9">
                  <c:v>Advancing data analytics</c:v>
                </c:pt>
              </c:strCache>
            </c:strRef>
          </c:cat>
          <c:val>
            <c:numRef>
              <c:f>Sheet1!$C$6:$C$15</c:f>
              <c:numCache>
                <c:formatCode>0.00</c:formatCode>
                <c:ptCount val="10"/>
                <c:pt idx="0">
                  <c:v>3.33</c:v>
                </c:pt>
                <c:pt idx="1">
                  <c:v>3.23</c:v>
                </c:pt>
                <c:pt idx="2">
                  <c:v>3.26</c:v>
                </c:pt>
                <c:pt idx="3">
                  <c:v>3.31</c:v>
                </c:pt>
                <c:pt idx="4">
                  <c:v>3.42</c:v>
                </c:pt>
                <c:pt idx="5">
                  <c:v>3.46</c:v>
                </c:pt>
                <c:pt idx="6">
                  <c:v>3.56</c:v>
                </c:pt>
                <c:pt idx="7">
                  <c:v>3.36</c:v>
                </c:pt>
                <c:pt idx="8">
                  <c:v>3.4</c:v>
                </c:pt>
                <c:pt idx="9">
                  <c:v>3.59</c:v>
                </c:pt>
              </c:numCache>
            </c:numRef>
          </c:val>
        </c:ser>
        <c:dLbls>
          <c:dLblPos val="outEnd"/>
          <c:showLegendKey val="0"/>
          <c:showVal val="1"/>
          <c:showCatName val="0"/>
          <c:showSerName val="0"/>
          <c:showPercent val="0"/>
          <c:showBubbleSize val="0"/>
        </c:dLbls>
        <c:gapWidth val="150"/>
        <c:axId val="138331648"/>
        <c:axId val="138342784"/>
      </c:barChart>
      <c:catAx>
        <c:axId val="138331648"/>
        <c:scaling>
          <c:orientation val="minMax"/>
        </c:scaling>
        <c:delete val="0"/>
        <c:axPos val="l"/>
        <c:majorTickMark val="out"/>
        <c:minorTickMark val="none"/>
        <c:tickLblPos val="nextTo"/>
        <c:txPr>
          <a:bodyPr/>
          <a:lstStyle/>
          <a:p>
            <a:pPr>
              <a:defRPr sz="900" b="1">
                <a:latin typeface="Arial" panose="020B0604020202020204" pitchFamily="34" charset="0"/>
                <a:cs typeface="Arial" panose="020B0604020202020204" pitchFamily="34" charset="0"/>
              </a:defRPr>
            </a:pPr>
            <a:endParaRPr lang="en-US"/>
          </a:p>
        </c:txPr>
        <c:crossAx val="138342784"/>
        <c:crosses val="autoZero"/>
        <c:auto val="1"/>
        <c:lblAlgn val="ctr"/>
        <c:lblOffset val="100"/>
        <c:noMultiLvlLbl val="0"/>
      </c:catAx>
      <c:valAx>
        <c:axId val="138342784"/>
        <c:scaling>
          <c:orientation val="minMax"/>
        </c:scaling>
        <c:delete val="0"/>
        <c:axPos val="b"/>
        <c:majorGridlines/>
        <c:numFmt formatCode="0.00" sourceLinked="1"/>
        <c:majorTickMark val="out"/>
        <c:minorTickMark val="none"/>
        <c:tickLblPos val="nextTo"/>
        <c:txPr>
          <a:bodyPr/>
          <a:lstStyle/>
          <a:p>
            <a:pPr>
              <a:defRPr sz="900">
                <a:latin typeface="Arial" panose="020B0604020202020204" pitchFamily="34" charset="0"/>
                <a:cs typeface="Arial" panose="020B0604020202020204" pitchFamily="34" charset="0"/>
              </a:defRPr>
            </a:pPr>
            <a:endParaRPr lang="en-US"/>
          </a:p>
        </c:txPr>
        <c:crossAx val="138331648"/>
        <c:crosses val="autoZero"/>
        <c:crossBetween val="between"/>
      </c:valAx>
    </c:plotArea>
    <c:plotVisOnly val="1"/>
    <c:dispBlanksAs val="gap"/>
    <c:showDLblsOverMax val="0"/>
  </c:chart>
  <c:spPr>
    <a:solidFill>
      <a:srgbClr val="E6E6E6"/>
    </a:solidFill>
  </c:sp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EB1940-CF5E-4653-9B23-7831CD1177A0}" type="doc">
      <dgm:prSet loTypeId="urn:microsoft.com/office/officeart/2005/8/layout/venn1" loCatId="relationship" qsTypeId="urn:microsoft.com/office/officeart/2005/8/quickstyle/simple1" qsCatId="simple" csTypeId="urn:microsoft.com/office/officeart/2005/8/colors/accent1_2" csCatId="accent1" phldr="1"/>
      <dgm:spPr/>
    </dgm:pt>
    <dgm:pt modelId="{00532360-FC52-4FBF-8215-0CD0B064D4E2}">
      <dgm:prSet phldrT="[Text]" custT="1"/>
      <dgm:spPr>
        <a:solidFill>
          <a:schemeClr val="bg2">
            <a:lumMod val="75000"/>
            <a:alpha val="50000"/>
          </a:schemeClr>
        </a:solidFill>
      </dgm:spPr>
      <dgm:t>
        <a:bodyPr/>
        <a:lstStyle/>
        <a:p>
          <a:r>
            <a:rPr lang="en-US" sz="1200" dirty="0" smtClean="0">
              <a:solidFill>
                <a:srgbClr val="C00000"/>
              </a:solidFill>
              <a:latin typeface="Arial" panose="020B0604020202020204" pitchFamily="34" charset="0"/>
              <a:cs typeface="Arial" panose="020B0604020202020204" pitchFamily="34" charset="0"/>
            </a:rPr>
            <a:t>Aspiration</a:t>
          </a:r>
          <a:endParaRPr lang="en-US" sz="1200" dirty="0">
            <a:solidFill>
              <a:srgbClr val="C00000"/>
            </a:solidFill>
            <a:latin typeface="Arial" panose="020B0604020202020204" pitchFamily="34" charset="0"/>
            <a:cs typeface="Arial" panose="020B0604020202020204" pitchFamily="34" charset="0"/>
          </a:endParaRPr>
        </a:p>
      </dgm:t>
    </dgm:pt>
    <dgm:pt modelId="{FF2EA3B4-162C-4522-9397-E537B0A08D0A}" type="parTrans" cxnId="{FE4F7A4C-85E5-4A8B-AB1C-335CA74331B4}">
      <dgm:prSet/>
      <dgm:spPr/>
      <dgm:t>
        <a:bodyPr/>
        <a:lstStyle/>
        <a:p>
          <a:endParaRPr lang="en-US"/>
        </a:p>
      </dgm:t>
    </dgm:pt>
    <dgm:pt modelId="{E8BC276D-07B9-4DC3-B6BB-2E4E46C82D0B}" type="sibTrans" cxnId="{FE4F7A4C-85E5-4A8B-AB1C-335CA74331B4}">
      <dgm:prSet/>
      <dgm:spPr/>
      <dgm:t>
        <a:bodyPr/>
        <a:lstStyle/>
        <a:p>
          <a:endParaRPr lang="en-US"/>
        </a:p>
      </dgm:t>
    </dgm:pt>
    <dgm:pt modelId="{1B046EAF-4186-446B-904D-07963C8371BC}">
      <dgm:prSet phldrT="[Text]" custT="1"/>
      <dgm:spPr>
        <a:solidFill>
          <a:schemeClr val="bg2">
            <a:lumMod val="75000"/>
            <a:alpha val="50000"/>
          </a:schemeClr>
        </a:solidFill>
      </dgm:spPr>
      <dgm:t>
        <a:bodyPr/>
        <a:lstStyle/>
        <a:p>
          <a:r>
            <a:rPr lang="en-US" sz="1200" dirty="0" smtClean="0">
              <a:solidFill>
                <a:srgbClr val="C00000"/>
              </a:solidFill>
              <a:latin typeface="Arial" panose="020B0604020202020204" pitchFamily="34" charset="0"/>
              <a:cs typeface="Arial" panose="020B0604020202020204" pitchFamily="34" charset="0"/>
            </a:rPr>
            <a:t>Engagement</a:t>
          </a:r>
          <a:endParaRPr lang="en-US" sz="1200" dirty="0">
            <a:solidFill>
              <a:srgbClr val="C00000"/>
            </a:solidFill>
            <a:latin typeface="Arial" panose="020B0604020202020204" pitchFamily="34" charset="0"/>
            <a:cs typeface="Arial" panose="020B0604020202020204" pitchFamily="34" charset="0"/>
          </a:endParaRPr>
        </a:p>
      </dgm:t>
    </dgm:pt>
    <dgm:pt modelId="{17C39873-7460-48AA-A865-865B8139EE75}" type="parTrans" cxnId="{1554A3C3-B433-41C4-9A19-38487C8AA7BB}">
      <dgm:prSet/>
      <dgm:spPr/>
      <dgm:t>
        <a:bodyPr/>
        <a:lstStyle/>
        <a:p>
          <a:endParaRPr lang="en-US"/>
        </a:p>
      </dgm:t>
    </dgm:pt>
    <dgm:pt modelId="{DF944C6D-EF89-4FBD-AF23-558010F83F44}" type="sibTrans" cxnId="{1554A3C3-B433-41C4-9A19-38487C8AA7BB}">
      <dgm:prSet/>
      <dgm:spPr/>
      <dgm:t>
        <a:bodyPr/>
        <a:lstStyle/>
        <a:p>
          <a:endParaRPr lang="en-US"/>
        </a:p>
      </dgm:t>
    </dgm:pt>
    <dgm:pt modelId="{0840EBCA-F623-4FC3-A801-20F8BC6A0468}">
      <dgm:prSet phldrT="[Text]" custT="1"/>
      <dgm:spPr>
        <a:solidFill>
          <a:schemeClr val="bg2">
            <a:lumMod val="75000"/>
            <a:alpha val="50000"/>
          </a:schemeClr>
        </a:solidFill>
      </dgm:spPr>
      <dgm:t>
        <a:bodyPr/>
        <a:lstStyle/>
        <a:p>
          <a:r>
            <a:rPr lang="en-US" sz="1200" dirty="0" smtClean="0">
              <a:solidFill>
                <a:srgbClr val="C00000"/>
              </a:solidFill>
              <a:latin typeface="Arial" panose="020B0604020202020204" pitchFamily="34" charset="0"/>
              <a:cs typeface="Arial" panose="020B0604020202020204" pitchFamily="34" charset="0"/>
            </a:rPr>
            <a:t>Ability</a:t>
          </a:r>
          <a:endParaRPr lang="en-US" sz="1200" dirty="0">
            <a:solidFill>
              <a:srgbClr val="C00000"/>
            </a:solidFill>
            <a:latin typeface="Arial" panose="020B0604020202020204" pitchFamily="34" charset="0"/>
            <a:cs typeface="Arial" panose="020B0604020202020204" pitchFamily="34" charset="0"/>
          </a:endParaRPr>
        </a:p>
      </dgm:t>
    </dgm:pt>
    <dgm:pt modelId="{83AA6872-D816-495E-9C81-2DC3FC787066}" type="parTrans" cxnId="{FE966DA2-7690-4BEA-B80A-C9783FE5DFE5}">
      <dgm:prSet/>
      <dgm:spPr/>
      <dgm:t>
        <a:bodyPr/>
        <a:lstStyle/>
        <a:p>
          <a:endParaRPr lang="en-US"/>
        </a:p>
      </dgm:t>
    </dgm:pt>
    <dgm:pt modelId="{076808FC-458F-41DA-BB49-413DC208D0A1}" type="sibTrans" cxnId="{FE966DA2-7690-4BEA-B80A-C9783FE5DFE5}">
      <dgm:prSet/>
      <dgm:spPr/>
      <dgm:t>
        <a:bodyPr/>
        <a:lstStyle/>
        <a:p>
          <a:endParaRPr lang="en-US"/>
        </a:p>
      </dgm:t>
    </dgm:pt>
    <dgm:pt modelId="{3D35D265-C18F-47E4-9973-D4FB066BFAC4}" type="pres">
      <dgm:prSet presAssocID="{DAEB1940-CF5E-4653-9B23-7831CD1177A0}" presName="compositeShape" presStyleCnt="0">
        <dgm:presLayoutVars>
          <dgm:chMax val="7"/>
          <dgm:dir/>
          <dgm:resizeHandles val="exact"/>
        </dgm:presLayoutVars>
      </dgm:prSet>
      <dgm:spPr/>
    </dgm:pt>
    <dgm:pt modelId="{E95E9D30-010D-4B8C-9FE1-D5EA19FF233B}" type="pres">
      <dgm:prSet presAssocID="{00532360-FC52-4FBF-8215-0CD0B064D4E2}" presName="circ1" presStyleLbl="vennNode1" presStyleIdx="0" presStyleCnt="3"/>
      <dgm:spPr/>
      <dgm:t>
        <a:bodyPr/>
        <a:lstStyle/>
        <a:p>
          <a:endParaRPr lang="en-US"/>
        </a:p>
      </dgm:t>
    </dgm:pt>
    <dgm:pt modelId="{803998EA-0DA7-4091-ACF8-F8B02A3ACDAD}" type="pres">
      <dgm:prSet presAssocID="{00532360-FC52-4FBF-8215-0CD0B064D4E2}" presName="circ1Tx" presStyleLbl="revTx" presStyleIdx="0" presStyleCnt="0">
        <dgm:presLayoutVars>
          <dgm:chMax val="0"/>
          <dgm:chPref val="0"/>
          <dgm:bulletEnabled val="1"/>
        </dgm:presLayoutVars>
      </dgm:prSet>
      <dgm:spPr/>
      <dgm:t>
        <a:bodyPr/>
        <a:lstStyle/>
        <a:p>
          <a:endParaRPr lang="en-US"/>
        </a:p>
      </dgm:t>
    </dgm:pt>
    <dgm:pt modelId="{5A1CCA25-0EA6-476A-85B0-D9B7E3DB6636}" type="pres">
      <dgm:prSet presAssocID="{1B046EAF-4186-446B-904D-07963C8371BC}" presName="circ2" presStyleLbl="vennNode1" presStyleIdx="1" presStyleCnt="3" custLinFactNeighborX="3952" custLinFactNeighborY="-14541"/>
      <dgm:spPr/>
      <dgm:t>
        <a:bodyPr/>
        <a:lstStyle/>
        <a:p>
          <a:endParaRPr lang="en-US"/>
        </a:p>
      </dgm:t>
    </dgm:pt>
    <dgm:pt modelId="{66AC211C-8395-4ADC-90F9-B9D7D3C22CE4}" type="pres">
      <dgm:prSet presAssocID="{1B046EAF-4186-446B-904D-07963C8371BC}" presName="circ2Tx" presStyleLbl="revTx" presStyleIdx="0" presStyleCnt="0">
        <dgm:presLayoutVars>
          <dgm:chMax val="0"/>
          <dgm:chPref val="0"/>
          <dgm:bulletEnabled val="1"/>
        </dgm:presLayoutVars>
      </dgm:prSet>
      <dgm:spPr/>
      <dgm:t>
        <a:bodyPr/>
        <a:lstStyle/>
        <a:p>
          <a:endParaRPr lang="en-US"/>
        </a:p>
      </dgm:t>
    </dgm:pt>
    <dgm:pt modelId="{505250E2-B124-477A-81F2-44D49B020F8D}" type="pres">
      <dgm:prSet presAssocID="{0840EBCA-F623-4FC3-A801-20F8BC6A0468}" presName="circ3" presStyleLbl="vennNode1" presStyleIdx="2" presStyleCnt="3" custLinFactNeighborX="-559" custLinFactNeighborY="-12864"/>
      <dgm:spPr/>
      <dgm:t>
        <a:bodyPr/>
        <a:lstStyle/>
        <a:p>
          <a:endParaRPr lang="en-US"/>
        </a:p>
      </dgm:t>
    </dgm:pt>
    <dgm:pt modelId="{1E06EC5E-164D-46DA-B7A2-083F6C577CE2}" type="pres">
      <dgm:prSet presAssocID="{0840EBCA-F623-4FC3-A801-20F8BC6A0468}" presName="circ3Tx" presStyleLbl="revTx" presStyleIdx="0" presStyleCnt="0">
        <dgm:presLayoutVars>
          <dgm:chMax val="0"/>
          <dgm:chPref val="0"/>
          <dgm:bulletEnabled val="1"/>
        </dgm:presLayoutVars>
      </dgm:prSet>
      <dgm:spPr/>
      <dgm:t>
        <a:bodyPr/>
        <a:lstStyle/>
        <a:p>
          <a:endParaRPr lang="en-US"/>
        </a:p>
      </dgm:t>
    </dgm:pt>
  </dgm:ptLst>
  <dgm:cxnLst>
    <dgm:cxn modelId="{D596FBEB-76B7-4988-A144-12CC76544619}" type="presOf" srcId="{1B046EAF-4186-446B-904D-07963C8371BC}" destId="{5A1CCA25-0EA6-476A-85B0-D9B7E3DB6636}" srcOrd="0" destOrd="0" presId="urn:microsoft.com/office/officeart/2005/8/layout/venn1"/>
    <dgm:cxn modelId="{6D5F1977-48A4-4A8F-A31B-FB6767E06567}" type="presOf" srcId="{1B046EAF-4186-446B-904D-07963C8371BC}" destId="{66AC211C-8395-4ADC-90F9-B9D7D3C22CE4}" srcOrd="1" destOrd="0" presId="urn:microsoft.com/office/officeart/2005/8/layout/venn1"/>
    <dgm:cxn modelId="{3D90EDDE-35E6-4DEF-B5CF-3C6DBE8B863D}" type="presOf" srcId="{0840EBCA-F623-4FC3-A801-20F8BC6A0468}" destId="{505250E2-B124-477A-81F2-44D49B020F8D}" srcOrd="0" destOrd="0" presId="urn:microsoft.com/office/officeart/2005/8/layout/venn1"/>
    <dgm:cxn modelId="{FE4F7A4C-85E5-4A8B-AB1C-335CA74331B4}" srcId="{DAEB1940-CF5E-4653-9B23-7831CD1177A0}" destId="{00532360-FC52-4FBF-8215-0CD0B064D4E2}" srcOrd="0" destOrd="0" parTransId="{FF2EA3B4-162C-4522-9397-E537B0A08D0A}" sibTransId="{E8BC276D-07B9-4DC3-B6BB-2E4E46C82D0B}"/>
    <dgm:cxn modelId="{FE966DA2-7690-4BEA-B80A-C9783FE5DFE5}" srcId="{DAEB1940-CF5E-4653-9B23-7831CD1177A0}" destId="{0840EBCA-F623-4FC3-A801-20F8BC6A0468}" srcOrd="2" destOrd="0" parTransId="{83AA6872-D816-495E-9C81-2DC3FC787066}" sibTransId="{076808FC-458F-41DA-BB49-413DC208D0A1}"/>
    <dgm:cxn modelId="{D0847210-2559-4233-97D2-03390F6ADAED}" type="presOf" srcId="{DAEB1940-CF5E-4653-9B23-7831CD1177A0}" destId="{3D35D265-C18F-47E4-9973-D4FB066BFAC4}" srcOrd="0" destOrd="0" presId="urn:microsoft.com/office/officeart/2005/8/layout/venn1"/>
    <dgm:cxn modelId="{C01BBB45-10CA-4A1A-91B2-E313D98E1CA4}" type="presOf" srcId="{0840EBCA-F623-4FC3-A801-20F8BC6A0468}" destId="{1E06EC5E-164D-46DA-B7A2-083F6C577CE2}" srcOrd="1" destOrd="0" presId="urn:microsoft.com/office/officeart/2005/8/layout/venn1"/>
    <dgm:cxn modelId="{35FF34BB-4124-4466-B1CD-2A14E9929E5F}" type="presOf" srcId="{00532360-FC52-4FBF-8215-0CD0B064D4E2}" destId="{E95E9D30-010D-4B8C-9FE1-D5EA19FF233B}" srcOrd="0" destOrd="0" presId="urn:microsoft.com/office/officeart/2005/8/layout/venn1"/>
    <dgm:cxn modelId="{1554A3C3-B433-41C4-9A19-38487C8AA7BB}" srcId="{DAEB1940-CF5E-4653-9B23-7831CD1177A0}" destId="{1B046EAF-4186-446B-904D-07963C8371BC}" srcOrd="1" destOrd="0" parTransId="{17C39873-7460-48AA-A865-865B8139EE75}" sibTransId="{DF944C6D-EF89-4FBD-AF23-558010F83F44}"/>
    <dgm:cxn modelId="{51025CDD-86FD-4E8E-8BE2-0C8AC0D70358}" type="presOf" srcId="{00532360-FC52-4FBF-8215-0CD0B064D4E2}" destId="{803998EA-0DA7-4091-ACF8-F8B02A3ACDAD}" srcOrd="1" destOrd="0" presId="urn:microsoft.com/office/officeart/2005/8/layout/venn1"/>
    <dgm:cxn modelId="{1D5D17B4-07D3-436F-B695-8180026307D8}" type="presParOf" srcId="{3D35D265-C18F-47E4-9973-D4FB066BFAC4}" destId="{E95E9D30-010D-4B8C-9FE1-D5EA19FF233B}" srcOrd="0" destOrd="0" presId="urn:microsoft.com/office/officeart/2005/8/layout/venn1"/>
    <dgm:cxn modelId="{95A115BA-7D25-42EC-AB85-BF848E8AE910}" type="presParOf" srcId="{3D35D265-C18F-47E4-9973-D4FB066BFAC4}" destId="{803998EA-0DA7-4091-ACF8-F8B02A3ACDAD}" srcOrd="1" destOrd="0" presId="urn:microsoft.com/office/officeart/2005/8/layout/venn1"/>
    <dgm:cxn modelId="{2A0984AD-A07B-4D49-8E1F-7122FA960A52}" type="presParOf" srcId="{3D35D265-C18F-47E4-9973-D4FB066BFAC4}" destId="{5A1CCA25-0EA6-476A-85B0-D9B7E3DB6636}" srcOrd="2" destOrd="0" presId="urn:microsoft.com/office/officeart/2005/8/layout/venn1"/>
    <dgm:cxn modelId="{55ECF287-B613-4AA6-8C18-69FA5C7FF488}" type="presParOf" srcId="{3D35D265-C18F-47E4-9973-D4FB066BFAC4}" destId="{66AC211C-8395-4ADC-90F9-B9D7D3C22CE4}" srcOrd="3" destOrd="0" presId="urn:microsoft.com/office/officeart/2005/8/layout/venn1"/>
    <dgm:cxn modelId="{FEC85746-745E-44D1-A9C5-24203ECF9046}" type="presParOf" srcId="{3D35D265-C18F-47E4-9973-D4FB066BFAC4}" destId="{505250E2-B124-477A-81F2-44D49B020F8D}" srcOrd="4" destOrd="0" presId="urn:microsoft.com/office/officeart/2005/8/layout/venn1"/>
    <dgm:cxn modelId="{2878A37C-DC46-42FD-B2FF-C391E608538A}" type="presParOf" srcId="{3D35D265-C18F-47E4-9973-D4FB066BFAC4}" destId="{1E06EC5E-164D-46DA-B7A2-083F6C577CE2}"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622E83-C059-4D61-8998-77505862FEDB}" type="doc">
      <dgm:prSet loTypeId="urn:microsoft.com/office/officeart/2009/layout/CircleArrowProcess" loCatId="process" qsTypeId="urn:microsoft.com/office/officeart/2005/8/quickstyle/simple1" qsCatId="simple" csTypeId="urn:microsoft.com/office/officeart/2005/8/colors/accent5_2" csCatId="accent5" phldr="1"/>
      <dgm:spPr/>
      <dgm:t>
        <a:bodyPr/>
        <a:lstStyle/>
        <a:p>
          <a:endParaRPr lang="en-US"/>
        </a:p>
      </dgm:t>
    </dgm:pt>
    <dgm:pt modelId="{AA49B463-A2BB-4F28-95F2-71BE791E1DFE}">
      <dgm:prSet phldrT="[Text]"/>
      <dgm:spPr/>
      <dgm:t>
        <a:bodyPr/>
        <a:lstStyle/>
        <a:p>
          <a:r>
            <a:rPr lang="en-US" b="1" dirty="0" smtClean="0">
              <a:solidFill>
                <a:srgbClr val="009900"/>
              </a:solidFill>
              <a:latin typeface="Arial" panose="020B0604020202020204" pitchFamily="34" charset="0"/>
              <a:cs typeface="Arial" panose="020B0604020202020204" pitchFamily="34" charset="0"/>
            </a:rPr>
            <a:t>Customers &amp;</a:t>
          </a:r>
        </a:p>
        <a:p>
          <a:r>
            <a:rPr lang="en-US" b="1" dirty="0" smtClean="0">
              <a:solidFill>
                <a:srgbClr val="009900"/>
              </a:solidFill>
              <a:latin typeface="Arial" panose="020B0604020202020204" pitchFamily="34" charset="0"/>
              <a:cs typeface="Arial" panose="020B0604020202020204" pitchFamily="34" charset="0"/>
            </a:rPr>
            <a:t>Stakeholders</a:t>
          </a:r>
          <a:endParaRPr lang="en-US" b="1" dirty="0">
            <a:solidFill>
              <a:srgbClr val="009900"/>
            </a:solidFill>
            <a:latin typeface="Arial" panose="020B0604020202020204" pitchFamily="34" charset="0"/>
            <a:cs typeface="Arial" panose="020B0604020202020204" pitchFamily="34" charset="0"/>
          </a:endParaRPr>
        </a:p>
      </dgm:t>
    </dgm:pt>
    <dgm:pt modelId="{D8E3DFD2-DD05-41B1-BA97-3D861974B5B0}" type="parTrans" cxnId="{40F34E0D-68F5-4B8E-84DA-DE71D77ADDA0}">
      <dgm:prSet/>
      <dgm:spPr/>
      <dgm:t>
        <a:bodyPr/>
        <a:lstStyle/>
        <a:p>
          <a:endParaRPr lang="en-US"/>
        </a:p>
      </dgm:t>
    </dgm:pt>
    <dgm:pt modelId="{1552685A-4D34-4CCF-8031-B17C0A85C401}" type="sibTrans" cxnId="{40F34E0D-68F5-4B8E-84DA-DE71D77ADDA0}">
      <dgm:prSet/>
      <dgm:spPr/>
      <dgm:t>
        <a:bodyPr/>
        <a:lstStyle/>
        <a:p>
          <a:endParaRPr lang="en-US"/>
        </a:p>
      </dgm:t>
    </dgm:pt>
    <dgm:pt modelId="{231E83F3-321C-4255-883D-65C9BAF15C11}">
      <dgm:prSet phldrT="[Text]"/>
      <dgm:spPr/>
      <dgm:t>
        <a:bodyPr/>
        <a:lstStyle/>
        <a:p>
          <a:r>
            <a:rPr lang="en-US" b="1" dirty="0" smtClean="0">
              <a:solidFill>
                <a:srgbClr val="F29000"/>
              </a:solidFill>
              <a:latin typeface="Arial" panose="020B0604020202020204" pitchFamily="34" charset="0"/>
              <a:cs typeface="Arial" panose="020B0604020202020204" pitchFamily="34" charset="0"/>
            </a:rPr>
            <a:t>Products &amp; Services</a:t>
          </a:r>
          <a:endParaRPr lang="en-US" b="1" dirty="0">
            <a:solidFill>
              <a:srgbClr val="F29000"/>
            </a:solidFill>
            <a:latin typeface="Arial" panose="020B0604020202020204" pitchFamily="34" charset="0"/>
            <a:cs typeface="Arial" panose="020B0604020202020204" pitchFamily="34" charset="0"/>
          </a:endParaRPr>
        </a:p>
      </dgm:t>
    </dgm:pt>
    <dgm:pt modelId="{D902FDF6-1C1A-45A7-A616-9DA30DFD7DBC}" type="parTrans" cxnId="{F0F6486E-993B-4992-A518-CAF03643D6B8}">
      <dgm:prSet/>
      <dgm:spPr/>
      <dgm:t>
        <a:bodyPr/>
        <a:lstStyle/>
        <a:p>
          <a:endParaRPr lang="en-US"/>
        </a:p>
      </dgm:t>
    </dgm:pt>
    <dgm:pt modelId="{1ED1423A-08EC-4706-914D-48628EBC20C9}" type="sibTrans" cxnId="{F0F6486E-993B-4992-A518-CAF03643D6B8}">
      <dgm:prSet/>
      <dgm:spPr/>
      <dgm:t>
        <a:bodyPr/>
        <a:lstStyle/>
        <a:p>
          <a:endParaRPr lang="en-US"/>
        </a:p>
      </dgm:t>
    </dgm:pt>
    <dgm:pt modelId="{18794F43-1801-4B48-9E3F-82303472CB81}">
      <dgm:prSet phldrT="[Text]"/>
      <dgm:spPr/>
      <dgm:t>
        <a:bodyPr/>
        <a:lstStyle/>
        <a:p>
          <a:r>
            <a:rPr lang="en-US" b="1" dirty="0" smtClean="0">
              <a:solidFill>
                <a:srgbClr val="CC0066"/>
              </a:solidFill>
              <a:latin typeface="Arial" panose="020B0604020202020204" pitchFamily="34" charset="0"/>
              <a:cs typeface="Arial" panose="020B0604020202020204" pitchFamily="34" charset="0"/>
            </a:rPr>
            <a:t>Operations</a:t>
          </a:r>
          <a:endParaRPr lang="en-US" b="1" dirty="0">
            <a:solidFill>
              <a:srgbClr val="CC0066"/>
            </a:solidFill>
            <a:latin typeface="Arial" panose="020B0604020202020204" pitchFamily="34" charset="0"/>
            <a:cs typeface="Arial" panose="020B0604020202020204" pitchFamily="34" charset="0"/>
          </a:endParaRPr>
        </a:p>
      </dgm:t>
    </dgm:pt>
    <dgm:pt modelId="{34B9EBAA-1C36-4964-A8E0-DEBB506FD4CB}" type="parTrans" cxnId="{E40173B9-E4BA-49B9-BDCB-76A873F0B518}">
      <dgm:prSet/>
      <dgm:spPr/>
      <dgm:t>
        <a:bodyPr/>
        <a:lstStyle/>
        <a:p>
          <a:endParaRPr lang="en-US"/>
        </a:p>
      </dgm:t>
    </dgm:pt>
    <dgm:pt modelId="{0A9E67A8-B3CD-4B6B-84D1-13D1E535BCFE}" type="sibTrans" cxnId="{E40173B9-E4BA-49B9-BDCB-76A873F0B518}">
      <dgm:prSet/>
      <dgm:spPr/>
      <dgm:t>
        <a:bodyPr/>
        <a:lstStyle/>
        <a:p>
          <a:endParaRPr lang="en-US"/>
        </a:p>
      </dgm:t>
    </dgm:pt>
    <dgm:pt modelId="{9AF65DC7-BD70-4A96-B6B2-A303964CDE63}" type="pres">
      <dgm:prSet presAssocID="{3E622E83-C059-4D61-8998-77505862FEDB}" presName="Name0" presStyleCnt="0">
        <dgm:presLayoutVars>
          <dgm:chMax val="7"/>
          <dgm:chPref val="7"/>
          <dgm:dir/>
          <dgm:animLvl val="lvl"/>
        </dgm:presLayoutVars>
      </dgm:prSet>
      <dgm:spPr/>
      <dgm:t>
        <a:bodyPr/>
        <a:lstStyle/>
        <a:p>
          <a:endParaRPr lang="en-US"/>
        </a:p>
      </dgm:t>
    </dgm:pt>
    <dgm:pt modelId="{7AF4DBD0-AD62-40B0-B1FA-A445C1C4F492}" type="pres">
      <dgm:prSet presAssocID="{AA49B463-A2BB-4F28-95F2-71BE791E1DFE}" presName="Accent1" presStyleCnt="0"/>
      <dgm:spPr/>
    </dgm:pt>
    <dgm:pt modelId="{5B936AC4-4534-4D4A-8A76-20729B01C774}" type="pres">
      <dgm:prSet presAssocID="{AA49B463-A2BB-4F28-95F2-71BE791E1DFE}" presName="Accent" presStyleLbl="node1" presStyleIdx="0" presStyleCnt="3" custLinFactNeighborX="546">
        <dgm:style>
          <a:lnRef idx="0">
            <a:schemeClr val="accent5"/>
          </a:lnRef>
          <a:fillRef idx="3">
            <a:schemeClr val="accent5"/>
          </a:fillRef>
          <a:effectRef idx="3">
            <a:schemeClr val="accent5"/>
          </a:effectRef>
          <a:fontRef idx="minor">
            <a:schemeClr val="lt1"/>
          </a:fontRef>
        </dgm:style>
      </dgm:prSet>
      <dgm:spPr/>
      <dgm:t>
        <a:bodyPr/>
        <a:lstStyle/>
        <a:p>
          <a:endParaRPr lang="en-US"/>
        </a:p>
      </dgm:t>
    </dgm:pt>
    <dgm:pt modelId="{513479CF-E001-4058-AA71-6D7FBB4EE58F}" type="pres">
      <dgm:prSet presAssocID="{AA49B463-A2BB-4F28-95F2-71BE791E1DFE}" presName="Parent1" presStyleLbl="revTx" presStyleIdx="0" presStyleCnt="3">
        <dgm:presLayoutVars>
          <dgm:chMax val="1"/>
          <dgm:chPref val="1"/>
          <dgm:bulletEnabled val="1"/>
        </dgm:presLayoutVars>
      </dgm:prSet>
      <dgm:spPr/>
      <dgm:t>
        <a:bodyPr/>
        <a:lstStyle/>
        <a:p>
          <a:endParaRPr lang="en-US"/>
        </a:p>
      </dgm:t>
    </dgm:pt>
    <dgm:pt modelId="{43879E6B-0AF5-4EC5-BBF9-D499F718E29E}" type="pres">
      <dgm:prSet presAssocID="{231E83F3-321C-4255-883D-65C9BAF15C11}" presName="Accent2" presStyleCnt="0"/>
      <dgm:spPr/>
    </dgm:pt>
    <dgm:pt modelId="{86D2FF8F-135E-4AE0-A429-454E3777AD0B}" type="pres">
      <dgm:prSet presAssocID="{231E83F3-321C-4255-883D-65C9BAF15C11}" presName="Accent" presStyleLbl="node1" presStyleIdx="1" presStyleCnt="3">
        <dgm:style>
          <a:lnRef idx="0">
            <a:schemeClr val="accent3"/>
          </a:lnRef>
          <a:fillRef idx="3">
            <a:schemeClr val="accent3"/>
          </a:fillRef>
          <a:effectRef idx="3">
            <a:schemeClr val="accent3"/>
          </a:effectRef>
          <a:fontRef idx="minor">
            <a:schemeClr val="lt1"/>
          </a:fontRef>
        </dgm:style>
      </dgm:prSet>
      <dgm:spPr/>
      <dgm:t>
        <a:bodyPr/>
        <a:lstStyle/>
        <a:p>
          <a:endParaRPr lang="en-US"/>
        </a:p>
      </dgm:t>
    </dgm:pt>
    <dgm:pt modelId="{60A446A4-7C15-4177-87E3-AE456A449AE9}" type="pres">
      <dgm:prSet presAssocID="{231E83F3-321C-4255-883D-65C9BAF15C11}" presName="Parent2" presStyleLbl="revTx" presStyleIdx="1" presStyleCnt="3">
        <dgm:presLayoutVars>
          <dgm:chMax val="1"/>
          <dgm:chPref val="1"/>
          <dgm:bulletEnabled val="1"/>
        </dgm:presLayoutVars>
      </dgm:prSet>
      <dgm:spPr/>
      <dgm:t>
        <a:bodyPr/>
        <a:lstStyle/>
        <a:p>
          <a:endParaRPr lang="en-US"/>
        </a:p>
      </dgm:t>
    </dgm:pt>
    <dgm:pt modelId="{27D57506-B5FA-4FED-9CB5-A7C9A6427FAF}" type="pres">
      <dgm:prSet presAssocID="{18794F43-1801-4B48-9E3F-82303472CB81}" presName="Accent3" presStyleCnt="0"/>
      <dgm:spPr/>
    </dgm:pt>
    <dgm:pt modelId="{84A1D342-8F39-43D8-B4D4-80F2E5EB1B4F}" type="pres">
      <dgm:prSet presAssocID="{18794F43-1801-4B48-9E3F-82303472CB81}" presName="Accent" presStyleLbl="node1" presStyleIdx="2" presStyleCnt="3" custLinFactNeighborY="0">
        <dgm:style>
          <a:lnRef idx="0">
            <a:schemeClr val="accent1"/>
          </a:lnRef>
          <a:fillRef idx="3">
            <a:schemeClr val="accent1"/>
          </a:fillRef>
          <a:effectRef idx="3">
            <a:schemeClr val="accent1"/>
          </a:effectRef>
          <a:fontRef idx="minor">
            <a:schemeClr val="lt1"/>
          </a:fontRef>
        </dgm:style>
      </dgm:prSet>
      <dgm:spPr>
        <a:ln>
          <a:solidFill>
            <a:schemeClr val="bg1"/>
          </a:solidFill>
        </a:ln>
      </dgm:spPr>
      <dgm:t>
        <a:bodyPr/>
        <a:lstStyle/>
        <a:p>
          <a:endParaRPr lang="en-US"/>
        </a:p>
      </dgm:t>
    </dgm:pt>
    <dgm:pt modelId="{0EF13C5E-1458-4BB3-BBF3-8C1569919BED}" type="pres">
      <dgm:prSet presAssocID="{18794F43-1801-4B48-9E3F-82303472CB81}" presName="Parent3" presStyleLbl="revTx" presStyleIdx="2" presStyleCnt="3">
        <dgm:presLayoutVars>
          <dgm:chMax val="1"/>
          <dgm:chPref val="1"/>
          <dgm:bulletEnabled val="1"/>
        </dgm:presLayoutVars>
      </dgm:prSet>
      <dgm:spPr/>
      <dgm:t>
        <a:bodyPr/>
        <a:lstStyle/>
        <a:p>
          <a:endParaRPr lang="en-US"/>
        </a:p>
      </dgm:t>
    </dgm:pt>
  </dgm:ptLst>
  <dgm:cxnLst>
    <dgm:cxn modelId="{43CCB72C-83AE-4C7F-ADCE-22037C96CCA6}" type="presOf" srcId="{AA49B463-A2BB-4F28-95F2-71BE791E1DFE}" destId="{513479CF-E001-4058-AA71-6D7FBB4EE58F}" srcOrd="0" destOrd="0" presId="urn:microsoft.com/office/officeart/2009/layout/CircleArrowProcess"/>
    <dgm:cxn modelId="{BB3CB6FF-07B9-409A-89D3-D937FDE97DBA}" type="presOf" srcId="{231E83F3-321C-4255-883D-65C9BAF15C11}" destId="{60A446A4-7C15-4177-87E3-AE456A449AE9}" srcOrd="0" destOrd="0" presId="urn:microsoft.com/office/officeart/2009/layout/CircleArrowProcess"/>
    <dgm:cxn modelId="{40F34E0D-68F5-4B8E-84DA-DE71D77ADDA0}" srcId="{3E622E83-C059-4D61-8998-77505862FEDB}" destId="{AA49B463-A2BB-4F28-95F2-71BE791E1DFE}" srcOrd="0" destOrd="0" parTransId="{D8E3DFD2-DD05-41B1-BA97-3D861974B5B0}" sibTransId="{1552685A-4D34-4CCF-8031-B17C0A85C401}"/>
    <dgm:cxn modelId="{E40173B9-E4BA-49B9-BDCB-76A873F0B518}" srcId="{3E622E83-C059-4D61-8998-77505862FEDB}" destId="{18794F43-1801-4B48-9E3F-82303472CB81}" srcOrd="2" destOrd="0" parTransId="{34B9EBAA-1C36-4964-A8E0-DEBB506FD4CB}" sibTransId="{0A9E67A8-B3CD-4B6B-84D1-13D1E535BCFE}"/>
    <dgm:cxn modelId="{665CC0B7-C29A-4459-91DC-4DFDCCA1DFBC}" type="presOf" srcId="{18794F43-1801-4B48-9E3F-82303472CB81}" destId="{0EF13C5E-1458-4BB3-BBF3-8C1569919BED}" srcOrd="0" destOrd="0" presId="urn:microsoft.com/office/officeart/2009/layout/CircleArrowProcess"/>
    <dgm:cxn modelId="{4F65E431-2C13-459B-A2A6-6D7BEAD3A374}" type="presOf" srcId="{3E622E83-C059-4D61-8998-77505862FEDB}" destId="{9AF65DC7-BD70-4A96-B6B2-A303964CDE63}" srcOrd="0" destOrd="0" presId="urn:microsoft.com/office/officeart/2009/layout/CircleArrowProcess"/>
    <dgm:cxn modelId="{F0F6486E-993B-4992-A518-CAF03643D6B8}" srcId="{3E622E83-C059-4D61-8998-77505862FEDB}" destId="{231E83F3-321C-4255-883D-65C9BAF15C11}" srcOrd="1" destOrd="0" parTransId="{D902FDF6-1C1A-45A7-A616-9DA30DFD7DBC}" sibTransId="{1ED1423A-08EC-4706-914D-48628EBC20C9}"/>
    <dgm:cxn modelId="{1990200A-2AB9-4F6D-A8D2-21BBD3201056}" type="presParOf" srcId="{9AF65DC7-BD70-4A96-B6B2-A303964CDE63}" destId="{7AF4DBD0-AD62-40B0-B1FA-A445C1C4F492}" srcOrd="0" destOrd="0" presId="urn:microsoft.com/office/officeart/2009/layout/CircleArrowProcess"/>
    <dgm:cxn modelId="{3DD367C1-BD1B-4372-BB72-2398C2253920}" type="presParOf" srcId="{7AF4DBD0-AD62-40B0-B1FA-A445C1C4F492}" destId="{5B936AC4-4534-4D4A-8A76-20729B01C774}" srcOrd="0" destOrd="0" presId="urn:microsoft.com/office/officeart/2009/layout/CircleArrowProcess"/>
    <dgm:cxn modelId="{30096568-C8DB-4095-871C-F9A498D62749}" type="presParOf" srcId="{9AF65DC7-BD70-4A96-B6B2-A303964CDE63}" destId="{513479CF-E001-4058-AA71-6D7FBB4EE58F}" srcOrd="1" destOrd="0" presId="urn:microsoft.com/office/officeart/2009/layout/CircleArrowProcess"/>
    <dgm:cxn modelId="{9C8B396E-53A5-4570-93A6-B17EB940F72F}" type="presParOf" srcId="{9AF65DC7-BD70-4A96-B6B2-A303964CDE63}" destId="{43879E6B-0AF5-4EC5-BBF9-D499F718E29E}" srcOrd="2" destOrd="0" presId="urn:microsoft.com/office/officeart/2009/layout/CircleArrowProcess"/>
    <dgm:cxn modelId="{2AD9C701-B35C-4ACD-829F-B503186F87FF}" type="presParOf" srcId="{43879E6B-0AF5-4EC5-BBF9-D499F718E29E}" destId="{86D2FF8F-135E-4AE0-A429-454E3777AD0B}" srcOrd="0" destOrd="0" presId="urn:microsoft.com/office/officeart/2009/layout/CircleArrowProcess"/>
    <dgm:cxn modelId="{6305DA24-A4AE-416D-B1C7-0E13CE021A66}" type="presParOf" srcId="{9AF65DC7-BD70-4A96-B6B2-A303964CDE63}" destId="{60A446A4-7C15-4177-87E3-AE456A449AE9}" srcOrd="3" destOrd="0" presId="urn:microsoft.com/office/officeart/2009/layout/CircleArrowProcess"/>
    <dgm:cxn modelId="{BFC23BA2-BD49-410D-BAD7-294E574BB366}" type="presParOf" srcId="{9AF65DC7-BD70-4A96-B6B2-A303964CDE63}" destId="{27D57506-B5FA-4FED-9CB5-A7C9A6427FAF}" srcOrd="4" destOrd="0" presId="urn:microsoft.com/office/officeart/2009/layout/CircleArrowProcess"/>
    <dgm:cxn modelId="{9204D9ED-4342-4D59-9823-25D1401508BE}" type="presParOf" srcId="{27D57506-B5FA-4FED-9CB5-A7C9A6427FAF}" destId="{84A1D342-8F39-43D8-B4D4-80F2E5EB1B4F}" srcOrd="0" destOrd="0" presId="urn:microsoft.com/office/officeart/2009/layout/CircleArrowProcess"/>
    <dgm:cxn modelId="{0DD7F29F-76B9-47AE-8EBA-18DECEAF1B6D}" type="presParOf" srcId="{9AF65DC7-BD70-4A96-B6B2-A303964CDE63}" destId="{0EF13C5E-1458-4BB3-BBF3-8C1569919BED}" srcOrd="5" destOrd="0" presId="urn:microsoft.com/office/officeart/2009/layout/CircleArrowProces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5E9D30-010D-4B8C-9FE1-D5EA19FF233B}">
      <dsp:nvSpPr>
        <dsp:cNvPr id="0" name=""/>
        <dsp:cNvSpPr/>
      </dsp:nvSpPr>
      <dsp:spPr>
        <a:xfrm>
          <a:off x="1196339" y="35480"/>
          <a:ext cx="1703070" cy="1703070"/>
        </a:xfrm>
        <a:prstGeom prst="ellipse">
          <a:avLst/>
        </a:prstGeom>
        <a:solidFill>
          <a:schemeClr val="bg2">
            <a:lumMod val="75000"/>
            <a:alpha val="5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1200" kern="1200" dirty="0" smtClean="0">
              <a:solidFill>
                <a:srgbClr val="C00000"/>
              </a:solidFill>
              <a:latin typeface="Arial" panose="020B0604020202020204" pitchFamily="34" charset="0"/>
              <a:cs typeface="Arial" panose="020B0604020202020204" pitchFamily="34" charset="0"/>
            </a:rPr>
            <a:t>Aspiration</a:t>
          </a:r>
          <a:endParaRPr lang="en-US" sz="1200" kern="1200" dirty="0">
            <a:solidFill>
              <a:srgbClr val="C00000"/>
            </a:solidFill>
            <a:latin typeface="Arial" panose="020B0604020202020204" pitchFamily="34" charset="0"/>
            <a:cs typeface="Arial" panose="020B0604020202020204" pitchFamily="34" charset="0"/>
          </a:endParaRPr>
        </a:p>
      </dsp:txBody>
      <dsp:txXfrm>
        <a:off x="1423415" y="333517"/>
        <a:ext cx="1248918" cy="766381"/>
      </dsp:txXfrm>
    </dsp:sp>
    <dsp:sp modelId="{5A1CCA25-0EA6-476A-85B0-D9B7E3DB6636}">
      <dsp:nvSpPr>
        <dsp:cNvPr id="0" name=""/>
        <dsp:cNvSpPr/>
      </dsp:nvSpPr>
      <dsp:spPr>
        <a:xfrm>
          <a:off x="1878169" y="852256"/>
          <a:ext cx="1703070" cy="1703070"/>
        </a:xfrm>
        <a:prstGeom prst="ellipse">
          <a:avLst/>
        </a:prstGeom>
        <a:solidFill>
          <a:schemeClr val="bg2">
            <a:lumMod val="75000"/>
            <a:alpha val="5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1200" kern="1200" dirty="0" smtClean="0">
              <a:solidFill>
                <a:srgbClr val="C00000"/>
              </a:solidFill>
              <a:latin typeface="Arial" panose="020B0604020202020204" pitchFamily="34" charset="0"/>
              <a:cs typeface="Arial" panose="020B0604020202020204" pitchFamily="34" charset="0"/>
            </a:rPr>
            <a:t>Engagement</a:t>
          </a:r>
          <a:endParaRPr lang="en-US" sz="1200" kern="1200" dirty="0">
            <a:solidFill>
              <a:srgbClr val="C00000"/>
            </a:solidFill>
            <a:latin typeface="Arial" panose="020B0604020202020204" pitchFamily="34" charset="0"/>
            <a:cs typeface="Arial" panose="020B0604020202020204" pitchFamily="34" charset="0"/>
          </a:endParaRPr>
        </a:p>
      </dsp:txBody>
      <dsp:txXfrm>
        <a:off x="2399025" y="1292216"/>
        <a:ext cx="1021842" cy="936688"/>
      </dsp:txXfrm>
    </dsp:sp>
    <dsp:sp modelId="{505250E2-B124-477A-81F2-44D49B020F8D}">
      <dsp:nvSpPr>
        <dsp:cNvPr id="0" name=""/>
        <dsp:cNvSpPr/>
      </dsp:nvSpPr>
      <dsp:spPr>
        <a:xfrm>
          <a:off x="572294" y="880816"/>
          <a:ext cx="1703070" cy="1703070"/>
        </a:xfrm>
        <a:prstGeom prst="ellipse">
          <a:avLst/>
        </a:prstGeom>
        <a:solidFill>
          <a:schemeClr val="bg2">
            <a:lumMod val="75000"/>
            <a:alpha val="5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1200" kern="1200" dirty="0" smtClean="0">
              <a:solidFill>
                <a:srgbClr val="C00000"/>
              </a:solidFill>
              <a:latin typeface="Arial" panose="020B0604020202020204" pitchFamily="34" charset="0"/>
              <a:cs typeface="Arial" panose="020B0604020202020204" pitchFamily="34" charset="0"/>
            </a:rPr>
            <a:t>Ability</a:t>
          </a:r>
          <a:endParaRPr lang="en-US" sz="1200" kern="1200" dirty="0">
            <a:solidFill>
              <a:srgbClr val="C00000"/>
            </a:solidFill>
            <a:latin typeface="Arial" panose="020B0604020202020204" pitchFamily="34" charset="0"/>
            <a:cs typeface="Arial" panose="020B0604020202020204" pitchFamily="34" charset="0"/>
          </a:endParaRPr>
        </a:p>
      </dsp:txBody>
      <dsp:txXfrm>
        <a:off x="732667" y="1320776"/>
        <a:ext cx="1021842" cy="9366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936AC4-4534-4D4A-8A76-20729B01C774}">
      <dsp:nvSpPr>
        <dsp:cNvPr id="0" name=""/>
        <dsp:cNvSpPr/>
      </dsp:nvSpPr>
      <dsp:spPr>
        <a:xfrm>
          <a:off x="1252378" y="0"/>
          <a:ext cx="2116575" cy="2116897"/>
        </a:xfrm>
        <a:prstGeom prst="circularArrow">
          <a:avLst>
            <a:gd name="adj1" fmla="val 10980"/>
            <a:gd name="adj2" fmla="val 1142322"/>
            <a:gd name="adj3" fmla="val 4500000"/>
            <a:gd name="adj4" fmla="val 10800000"/>
            <a:gd name="adj5" fmla="val 125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sp>
    <dsp:sp modelId="{513479CF-E001-4058-AA71-6D7FBB4EE58F}">
      <dsp:nvSpPr>
        <dsp:cNvPr id="0" name=""/>
        <dsp:cNvSpPr/>
      </dsp:nvSpPr>
      <dsp:spPr>
        <a:xfrm>
          <a:off x="1708654" y="764264"/>
          <a:ext cx="1176140" cy="587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009900"/>
              </a:solidFill>
              <a:latin typeface="Arial" panose="020B0604020202020204" pitchFamily="34" charset="0"/>
              <a:cs typeface="Arial" panose="020B0604020202020204" pitchFamily="34" charset="0"/>
            </a:rPr>
            <a:t>Customers &amp;</a:t>
          </a:r>
        </a:p>
        <a:p>
          <a:pPr lvl="0" algn="ctr" defTabSz="622300">
            <a:lnSpc>
              <a:spcPct val="90000"/>
            </a:lnSpc>
            <a:spcBef>
              <a:spcPct val="0"/>
            </a:spcBef>
            <a:spcAft>
              <a:spcPct val="35000"/>
            </a:spcAft>
          </a:pPr>
          <a:r>
            <a:rPr lang="en-US" sz="1400" b="1" kern="1200" dirty="0" smtClean="0">
              <a:solidFill>
                <a:srgbClr val="009900"/>
              </a:solidFill>
              <a:latin typeface="Arial" panose="020B0604020202020204" pitchFamily="34" charset="0"/>
              <a:cs typeface="Arial" panose="020B0604020202020204" pitchFamily="34" charset="0"/>
            </a:rPr>
            <a:t>Stakeholders</a:t>
          </a:r>
          <a:endParaRPr lang="en-US" sz="1400" b="1" kern="1200" dirty="0">
            <a:solidFill>
              <a:srgbClr val="009900"/>
            </a:solidFill>
            <a:latin typeface="Arial" panose="020B0604020202020204" pitchFamily="34" charset="0"/>
            <a:cs typeface="Arial" panose="020B0604020202020204" pitchFamily="34" charset="0"/>
          </a:endParaRPr>
        </a:p>
      </dsp:txBody>
      <dsp:txXfrm>
        <a:off x="1708654" y="764264"/>
        <a:ext cx="1176140" cy="587929"/>
      </dsp:txXfrm>
    </dsp:sp>
    <dsp:sp modelId="{86D2FF8F-135E-4AE0-A429-454E3777AD0B}">
      <dsp:nvSpPr>
        <dsp:cNvPr id="0" name=""/>
        <dsp:cNvSpPr/>
      </dsp:nvSpPr>
      <dsp:spPr>
        <a:xfrm>
          <a:off x="652950" y="1216314"/>
          <a:ext cx="2116575" cy="2116897"/>
        </a:xfrm>
        <a:prstGeom prst="leftCircularArrow">
          <a:avLst>
            <a:gd name="adj1" fmla="val 10980"/>
            <a:gd name="adj2" fmla="val 1142322"/>
            <a:gd name="adj3" fmla="val 6300000"/>
            <a:gd name="adj4" fmla="val 18900000"/>
            <a:gd name="adj5" fmla="val 125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sp>
    <dsp:sp modelId="{60A446A4-7C15-4177-87E3-AE456A449AE9}">
      <dsp:nvSpPr>
        <dsp:cNvPr id="0" name=""/>
        <dsp:cNvSpPr/>
      </dsp:nvSpPr>
      <dsp:spPr>
        <a:xfrm>
          <a:off x="1123168" y="1987614"/>
          <a:ext cx="1176140" cy="587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F29000"/>
              </a:solidFill>
              <a:latin typeface="Arial" panose="020B0604020202020204" pitchFamily="34" charset="0"/>
              <a:cs typeface="Arial" panose="020B0604020202020204" pitchFamily="34" charset="0"/>
            </a:rPr>
            <a:t>Products &amp; Services</a:t>
          </a:r>
          <a:endParaRPr lang="en-US" sz="1400" b="1" kern="1200" dirty="0">
            <a:solidFill>
              <a:srgbClr val="F29000"/>
            </a:solidFill>
            <a:latin typeface="Arial" panose="020B0604020202020204" pitchFamily="34" charset="0"/>
            <a:cs typeface="Arial" panose="020B0604020202020204" pitchFamily="34" charset="0"/>
          </a:endParaRPr>
        </a:p>
      </dsp:txBody>
      <dsp:txXfrm>
        <a:off x="1123168" y="1987614"/>
        <a:ext cx="1176140" cy="587929"/>
      </dsp:txXfrm>
    </dsp:sp>
    <dsp:sp modelId="{84A1D342-8F39-43D8-B4D4-80F2E5EB1B4F}">
      <dsp:nvSpPr>
        <dsp:cNvPr id="0" name=""/>
        <dsp:cNvSpPr/>
      </dsp:nvSpPr>
      <dsp:spPr>
        <a:xfrm>
          <a:off x="1391466" y="2578182"/>
          <a:ext cx="1818466" cy="1819195"/>
        </a:xfrm>
        <a:prstGeom prst="blockArc">
          <a:avLst>
            <a:gd name="adj1" fmla="val 13500000"/>
            <a:gd name="adj2" fmla="val 10800000"/>
            <a:gd name="adj3" fmla="val 1274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solidFill>
            <a:schemeClr val="bg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sp>
    <dsp:sp modelId="{0EF13C5E-1458-4BB3-BBF3-8C1569919BED}">
      <dsp:nvSpPr>
        <dsp:cNvPr id="0" name=""/>
        <dsp:cNvSpPr/>
      </dsp:nvSpPr>
      <dsp:spPr>
        <a:xfrm>
          <a:off x="1711437" y="3212724"/>
          <a:ext cx="1176140" cy="587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CC0066"/>
              </a:solidFill>
              <a:latin typeface="Arial" panose="020B0604020202020204" pitchFamily="34" charset="0"/>
              <a:cs typeface="Arial" panose="020B0604020202020204" pitchFamily="34" charset="0"/>
            </a:rPr>
            <a:t>Operations</a:t>
          </a:r>
          <a:endParaRPr lang="en-US" sz="1400" b="1" kern="1200" dirty="0">
            <a:solidFill>
              <a:srgbClr val="CC0066"/>
            </a:solidFill>
            <a:latin typeface="Arial" panose="020B0604020202020204" pitchFamily="34" charset="0"/>
            <a:cs typeface="Arial" panose="020B0604020202020204" pitchFamily="34" charset="0"/>
          </a:endParaRPr>
        </a:p>
      </dsp:txBody>
      <dsp:txXfrm>
        <a:off x="1711437" y="3212724"/>
        <a:ext cx="1176140" cy="587929"/>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0.18513</cdr:x>
      <cdr:y>0.33511</cdr:y>
    </cdr:from>
    <cdr:to>
      <cdr:x>0.33147</cdr:x>
      <cdr:y>0.45278</cdr:y>
    </cdr:to>
    <cdr:sp macro="" textlink="">
      <cdr:nvSpPr>
        <cdr:cNvPr id="2" name="TextBox 1"/>
        <cdr:cNvSpPr txBox="1"/>
      </cdr:nvSpPr>
      <cdr:spPr>
        <a:xfrm xmlns:a="http://schemas.openxmlformats.org/drawingml/2006/main">
          <a:off x="1121195" y="1552022"/>
          <a:ext cx="886255" cy="54496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300" b="1" dirty="0" smtClean="0">
              <a:solidFill>
                <a:schemeClr val="bg1"/>
              </a:solidFill>
              <a:latin typeface="Arial" panose="020B0604020202020204" pitchFamily="34" charset="0"/>
              <a:cs typeface="Arial" panose="020B0604020202020204" pitchFamily="34" charset="0"/>
            </a:rPr>
            <a:t>Business </a:t>
          </a:r>
        </a:p>
        <a:p xmlns:a="http://schemas.openxmlformats.org/drawingml/2006/main">
          <a:pPr algn="ctr"/>
          <a:r>
            <a:rPr lang="en-US" sz="1300" b="1" dirty="0" smtClean="0">
              <a:solidFill>
                <a:schemeClr val="bg1"/>
              </a:solidFill>
              <a:latin typeface="Arial" panose="020B0604020202020204" pitchFamily="34" charset="0"/>
              <a:cs typeface="Arial" panose="020B0604020202020204" pitchFamily="34" charset="0"/>
            </a:rPr>
            <a:t>Alignment</a:t>
          </a:r>
          <a:endParaRPr lang="en-US" sz="1300" b="1" dirty="0">
            <a:solidFill>
              <a:schemeClr val="bg1"/>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0.20595</cdr:x>
      <cdr:y>0.56657</cdr:y>
    </cdr:from>
    <cdr:to>
      <cdr:x>0.3401</cdr:x>
      <cdr:y>0.68336</cdr:y>
    </cdr:to>
    <cdr:sp macro="" textlink="">
      <cdr:nvSpPr>
        <cdr:cNvPr id="3" name="TextBox 2"/>
        <cdr:cNvSpPr txBox="1"/>
      </cdr:nvSpPr>
      <cdr:spPr>
        <a:xfrm xmlns:a="http://schemas.openxmlformats.org/drawingml/2006/main">
          <a:off x="1379016" y="2823836"/>
          <a:ext cx="898263" cy="58209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300" b="1" dirty="0" smtClean="0">
              <a:solidFill>
                <a:schemeClr val="bg1"/>
              </a:solidFill>
              <a:latin typeface="Arial" panose="020B0604020202020204" pitchFamily="34" charset="0"/>
              <a:cs typeface="Arial" panose="020B0604020202020204" pitchFamily="34" charset="0"/>
            </a:rPr>
            <a:t>Cost</a:t>
          </a:r>
        </a:p>
        <a:p xmlns:a="http://schemas.openxmlformats.org/drawingml/2006/main">
          <a:pPr algn="ctr"/>
          <a:r>
            <a:rPr lang="en-US" sz="1300" b="1" dirty="0" smtClean="0">
              <a:solidFill>
                <a:schemeClr val="bg1"/>
              </a:solidFill>
              <a:latin typeface="Arial" panose="020B0604020202020204" pitchFamily="34" charset="0"/>
              <a:cs typeface="Arial" panose="020B0604020202020204" pitchFamily="34" charset="0"/>
            </a:rPr>
            <a:t>Effectiveness</a:t>
          </a:r>
          <a:endParaRPr lang="en-US" sz="1300" b="1" dirty="0">
            <a:solidFill>
              <a:schemeClr val="bg1"/>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0.70699</cdr:x>
      <cdr:y>0.56714</cdr:y>
    </cdr:from>
    <cdr:to>
      <cdr:x>0.83421</cdr:x>
      <cdr:y>0.67815</cdr:y>
    </cdr:to>
    <cdr:sp macro="" textlink="">
      <cdr:nvSpPr>
        <cdr:cNvPr id="4" name="TextBox 3"/>
        <cdr:cNvSpPr txBox="1"/>
      </cdr:nvSpPr>
      <cdr:spPr>
        <a:xfrm xmlns:a="http://schemas.openxmlformats.org/drawingml/2006/main">
          <a:off x="4281641" y="2626593"/>
          <a:ext cx="770466" cy="5141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300" b="1" dirty="0" smtClean="0">
              <a:solidFill>
                <a:schemeClr val="bg1"/>
              </a:solidFill>
              <a:latin typeface="Arial" panose="020B0604020202020204" pitchFamily="34" charset="0"/>
              <a:cs typeface="Arial" panose="020B0604020202020204" pitchFamily="34" charset="0"/>
            </a:rPr>
            <a:t>Risk </a:t>
          </a:r>
        </a:p>
        <a:p xmlns:a="http://schemas.openxmlformats.org/drawingml/2006/main">
          <a:pPr algn="ctr"/>
          <a:r>
            <a:rPr lang="en-US" sz="1300" b="1" dirty="0" smtClean="0">
              <a:solidFill>
                <a:schemeClr val="bg1"/>
              </a:solidFill>
              <a:latin typeface="Arial" panose="020B0604020202020204" pitchFamily="34" charset="0"/>
              <a:cs typeface="Arial" panose="020B0604020202020204" pitchFamily="34" charset="0"/>
            </a:rPr>
            <a:t>Focus</a:t>
          </a:r>
          <a:endParaRPr lang="en-US" sz="1300" b="1" dirty="0">
            <a:solidFill>
              <a:schemeClr val="bg1"/>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0.55688</cdr:x>
      <cdr:y>0.13323</cdr:y>
    </cdr:from>
    <cdr:to>
      <cdr:x>0.67491</cdr:x>
      <cdr:y>0.24497</cdr:y>
    </cdr:to>
    <cdr:sp macro="" textlink="">
      <cdr:nvSpPr>
        <cdr:cNvPr id="5" name="TextBox 1"/>
        <cdr:cNvSpPr txBox="1"/>
      </cdr:nvSpPr>
      <cdr:spPr>
        <a:xfrm xmlns:a="http://schemas.openxmlformats.org/drawingml/2006/main">
          <a:off x="3372560" y="617030"/>
          <a:ext cx="714805" cy="51750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300" b="1" dirty="0" smtClean="0">
              <a:solidFill>
                <a:schemeClr val="bg1"/>
              </a:solidFill>
              <a:latin typeface="Arial" panose="020B0604020202020204" pitchFamily="34" charset="0"/>
              <a:cs typeface="Arial" panose="020B0604020202020204" pitchFamily="34" charset="0"/>
            </a:rPr>
            <a:t>Talent</a:t>
          </a:r>
        </a:p>
        <a:p xmlns:a="http://schemas.openxmlformats.org/drawingml/2006/main">
          <a:pPr algn="ctr"/>
          <a:r>
            <a:rPr lang="en-US" sz="1300" b="1" dirty="0" smtClean="0">
              <a:solidFill>
                <a:schemeClr val="bg1"/>
              </a:solidFill>
              <a:latin typeface="Arial" panose="020B0604020202020204" pitchFamily="34" charset="0"/>
              <a:cs typeface="Arial" panose="020B0604020202020204" pitchFamily="34" charset="0"/>
            </a:rPr>
            <a:t>Model</a:t>
          </a:r>
          <a:endParaRPr lang="en-US" sz="1300" b="1" dirty="0">
            <a:solidFill>
              <a:schemeClr val="bg1"/>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0.542</cdr:x>
      <cdr:y>0.78604</cdr:y>
    </cdr:from>
    <cdr:to>
      <cdr:x>0.68835</cdr:x>
      <cdr:y>0.89513</cdr:y>
    </cdr:to>
    <cdr:sp macro="" textlink="">
      <cdr:nvSpPr>
        <cdr:cNvPr id="6" name="TextBox 1"/>
        <cdr:cNvSpPr txBox="1"/>
      </cdr:nvSpPr>
      <cdr:spPr>
        <a:xfrm xmlns:a="http://schemas.openxmlformats.org/drawingml/2006/main">
          <a:off x="3282401" y="3640388"/>
          <a:ext cx="886315" cy="50523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300" b="1" dirty="0" smtClean="0">
              <a:solidFill>
                <a:schemeClr val="bg1"/>
              </a:solidFill>
              <a:latin typeface="Arial" panose="020B0604020202020204" pitchFamily="34" charset="0"/>
              <a:cs typeface="Arial" panose="020B0604020202020204" pitchFamily="34" charset="0"/>
            </a:rPr>
            <a:t>Stakeholder </a:t>
          </a:r>
        </a:p>
        <a:p xmlns:a="http://schemas.openxmlformats.org/drawingml/2006/main">
          <a:pPr algn="ctr"/>
          <a:r>
            <a:rPr lang="en-US" sz="1300" b="1" dirty="0" smtClean="0">
              <a:solidFill>
                <a:schemeClr val="bg1"/>
              </a:solidFill>
              <a:latin typeface="Arial" panose="020B0604020202020204" pitchFamily="34" charset="0"/>
              <a:cs typeface="Arial" panose="020B0604020202020204" pitchFamily="34" charset="0"/>
            </a:rPr>
            <a:t>Management</a:t>
          </a:r>
          <a:endParaRPr lang="en-US" sz="1300" b="1" dirty="0">
            <a:solidFill>
              <a:schemeClr val="bg1"/>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0.69123</cdr:x>
      <cdr:y>0.32668</cdr:y>
    </cdr:from>
    <cdr:to>
      <cdr:x>0.81318</cdr:x>
      <cdr:y>0.46121</cdr:y>
    </cdr:to>
    <cdr:sp macro="" textlink="">
      <cdr:nvSpPr>
        <cdr:cNvPr id="7" name="TextBox 6"/>
        <cdr:cNvSpPr txBox="1"/>
      </cdr:nvSpPr>
      <cdr:spPr>
        <a:xfrm xmlns:a="http://schemas.openxmlformats.org/drawingml/2006/main">
          <a:off x="4186195" y="1512981"/>
          <a:ext cx="738545" cy="62304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l"/>
          <a:r>
            <a:rPr lang="en-US" sz="1300" b="1" dirty="0" smtClean="0">
              <a:solidFill>
                <a:schemeClr val="bg1"/>
              </a:solidFill>
              <a:latin typeface="Arial" panose="020B0604020202020204" pitchFamily="34" charset="0"/>
              <a:cs typeface="Arial" panose="020B0604020202020204" pitchFamily="34" charset="0"/>
            </a:rPr>
            <a:t>Leveraging</a:t>
          </a:r>
        </a:p>
        <a:p xmlns:a="http://schemas.openxmlformats.org/drawingml/2006/main">
          <a:pPr algn="l"/>
          <a:r>
            <a:rPr lang="en-US" sz="1300" b="1" dirty="0" smtClean="0">
              <a:solidFill>
                <a:schemeClr val="bg1"/>
              </a:solidFill>
              <a:latin typeface="Arial" panose="020B0604020202020204" pitchFamily="34" charset="0"/>
              <a:cs typeface="Arial" panose="020B0604020202020204" pitchFamily="34" charset="0"/>
            </a:rPr>
            <a:t>Technology</a:t>
          </a:r>
          <a:endParaRPr lang="en-US" sz="1300" b="1" dirty="0">
            <a:solidFill>
              <a:schemeClr val="bg1"/>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0.35308</cdr:x>
      <cdr:y>0.78604</cdr:y>
    </cdr:from>
    <cdr:to>
      <cdr:x>0.48723</cdr:x>
      <cdr:y>0.87995</cdr:y>
    </cdr:to>
    <cdr:sp macro="" textlink="">
      <cdr:nvSpPr>
        <cdr:cNvPr id="8" name="TextBox 1"/>
        <cdr:cNvSpPr txBox="1"/>
      </cdr:nvSpPr>
      <cdr:spPr>
        <a:xfrm xmlns:a="http://schemas.openxmlformats.org/drawingml/2006/main">
          <a:off x="2138323" y="3640388"/>
          <a:ext cx="812430" cy="43492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300" b="1" dirty="0" smtClean="0">
              <a:solidFill>
                <a:schemeClr val="bg1"/>
              </a:solidFill>
              <a:latin typeface="Arial" panose="020B0604020202020204" pitchFamily="34" charset="0"/>
              <a:cs typeface="Arial" panose="020B0604020202020204" pitchFamily="34" charset="0"/>
            </a:rPr>
            <a:t>Service</a:t>
          </a:r>
        </a:p>
        <a:p xmlns:a="http://schemas.openxmlformats.org/drawingml/2006/main">
          <a:pPr algn="ctr"/>
          <a:r>
            <a:rPr lang="en-US" sz="1300" b="1" dirty="0" smtClean="0">
              <a:solidFill>
                <a:schemeClr val="bg1"/>
              </a:solidFill>
              <a:latin typeface="Arial" panose="020B0604020202020204" pitchFamily="34" charset="0"/>
              <a:cs typeface="Arial" panose="020B0604020202020204" pitchFamily="34" charset="0"/>
            </a:rPr>
            <a:t>Culture</a:t>
          </a:r>
          <a:endParaRPr lang="en-US" sz="1300" b="1" dirty="0">
            <a:solidFill>
              <a:schemeClr val="bg1"/>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0.33402</cdr:x>
      <cdr:y>0.12794</cdr:y>
    </cdr:from>
    <cdr:to>
      <cdr:x>0.47712</cdr:x>
      <cdr:y>0.24727</cdr:y>
    </cdr:to>
    <cdr:sp macro="" textlink="">
      <cdr:nvSpPr>
        <cdr:cNvPr id="9" name="TextBox 8"/>
        <cdr:cNvSpPr txBox="1"/>
      </cdr:nvSpPr>
      <cdr:spPr>
        <a:xfrm xmlns:a="http://schemas.openxmlformats.org/drawingml/2006/main">
          <a:off x="2022859" y="592516"/>
          <a:ext cx="866633" cy="55265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300" b="1" dirty="0" smtClean="0">
              <a:solidFill>
                <a:schemeClr val="bg1"/>
              </a:solidFill>
              <a:latin typeface="Arial" panose="020B0604020202020204" pitchFamily="34" charset="0"/>
              <a:cs typeface="Arial" panose="020B0604020202020204" pitchFamily="34" charset="0"/>
            </a:rPr>
            <a:t>Quality and</a:t>
          </a:r>
        </a:p>
        <a:p xmlns:a="http://schemas.openxmlformats.org/drawingml/2006/main">
          <a:pPr algn="ctr"/>
          <a:r>
            <a:rPr lang="en-US" sz="1300" b="1" dirty="0" smtClean="0">
              <a:solidFill>
                <a:schemeClr val="bg1"/>
              </a:solidFill>
              <a:latin typeface="Arial" panose="020B0604020202020204" pitchFamily="34" charset="0"/>
              <a:cs typeface="Arial" panose="020B0604020202020204" pitchFamily="34" charset="0"/>
            </a:rPr>
            <a:t> Innovation</a:t>
          </a:r>
          <a:endParaRPr lang="en-US" sz="1300" b="1" dirty="0">
            <a:solidFill>
              <a:schemeClr val="bg1"/>
            </a:solidFill>
            <a:latin typeface="Arial" panose="020B0604020202020204" pitchFamily="34" charset="0"/>
            <a:cs typeface="Arial" panose="020B0604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27" tIns="45713" rIns="91427" bIns="45713" rtlCol="0"/>
          <a:lstStyle>
            <a:lvl1pPr algn="l">
              <a:defRPr sz="1200"/>
            </a:lvl1pPr>
          </a:lstStyle>
          <a:p>
            <a:endParaRPr lang="en-US" dirty="0"/>
          </a:p>
        </p:txBody>
      </p:sp>
      <p:sp>
        <p:nvSpPr>
          <p:cNvPr id="3" name="Date Placeholder 2"/>
          <p:cNvSpPr>
            <a:spLocks noGrp="1"/>
          </p:cNvSpPr>
          <p:nvPr>
            <p:ph type="dt" idx="1"/>
          </p:nvPr>
        </p:nvSpPr>
        <p:spPr>
          <a:xfrm>
            <a:off x="3970339" y="0"/>
            <a:ext cx="3038475" cy="465138"/>
          </a:xfrm>
          <a:prstGeom prst="rect">
            <a:avLst/>
          </a:prstGeom>
        </p:spPr>
        <p:txBody>
          <a:bodyPr vert="horz" lIns="91427" tIns="45713" rIns="91427" bIns="45713" rtlCol="0"/>
          <a:lstStyle>
            <a:lvl1pPr algn="r">
              <a:defRPr sz="1200"/>
            </a:lvl1pPr>
          </a:lstStyle>
          <a:p>
            <a:fld id="{9E7BDC05-0B33-4BEB-BCF6-7CA031B90E84}" type="datetimeFigureOut">
              <a:rPr lang="en-US" smtClean="0"/>
              <a:t>11/12/2014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27" tIns="45713" rIns="91427" bIns="45713" rtlCol="0" anchor="ctr"/>
          <a:lstStyle/>
          <a:p>
            <a:endParaRPr lang="en-US" dirty="0"/>
          </a:p>
        </p:txBody>
      </p:sp>
      <p:sp>
        <p:nvSpPr>
          <p:cNvPr id="5" name="Notes Placeholder 4"/>
          <p:cNvSpPr>
            <a:spLocks noGrp="1"/>
          </p:cNvSpPr>
          <p:nvPr>
            <p:ph type="body" sz="quarter" idx="3"/>
          </p:nvPr>
        </p:nvSpPr>
        <p:spPr>
          <a:xfrm>
            <a:off x="701676" y="4416426"/>
            <a:ext cx="5607050" cy="4183063"/>
          </a:xfrm>
          <a:prstGeom prst="rect">
            <a:avLst/>
          </a:prstGeom>
        </p:spPr>
        <p:txBody>
          <a:bodyPr vert="horz" lIns="91427" tIns="45713" rIns="91427" bIns="4571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675"/>
            <a:ext cx="3038475" cy="465138"/>
          </a:xfrm>
          <a:prstGeom prst="rect">
            <a:avLst/>
          </a:prstGeom>
        </p:spPr>
        <p:txBody>
          <a:bodyPr vert="horz" lIns="91427" tIns="45713" rIns="91427" bIns="4571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9" y="8829675"/>
            <a:ext cx="3038475" cy="465138"/>
          </a:xfrm>
          <a:prstGeom prst="rect">
            <a:avLst/>
          </a:prstGeom>
        </p:spPr>
        <p:txBody>
          <a:bodyPr vert="horz" lIns="91427" tIns="45713" rIns="91427" bIns="45713" rtlCol="0" anchor="b"/>
          <a:lstStyle>
            <a:lvl1pPr algn="r">
              <a:defRPr sz="1200"/>
            </a:lvl1pPr>
          </a:lstStyle>
          <a:p>
            <a:fld id="{B3CA43CF-1587-4FAC-9A0C-824EAF6245B2}" type="slidenum">
              <a:rPr lang="en-US" smtClean="0"/>
              <a:t>‹#›</a:t>
            </a:fld>
            <a:endParaRPr lang="en-US" dirty="0"/>
          </a:p>
        </p:txBody>
      </p:sp>
    </p:spTree>
    <p:extLst>
      <p:ext uri="{BB962C8B-B14F-4D97-AF65-F5344CB8AC3E}">
        <p14:creationId xmlns:p14="http://schemas.microsoft.com/office/powerpoint/2010/main" val="69772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www.pressroom.ups.com/pressroom/staticfiles/pdf/fact_sheets/UPS-big-data-infographic-900x2708.pdf"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smartdatacollective.com/bigdatastartups/201286/why-ups-spends-over-1-billion-big-data-annually"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CA43CF-1587-4FAC-9A0C-824EAF6245B2}" type="slidenum">
              <a:rPr lang="en-US" smtClean="0"/>
              <a:t>1</a:t>
            </a:fld>
            <a:endParaRPr lang="en-US" dirty="0"/>
          </a:p>
        </p:txBody>
      </p:sp>
    </p:spTree>
    <p:extLst>
      <p:ext uri="{BB962C8B-B14F-4D97-AF65-F5344CB8AC3E}">
        <p14:creationId xmlns:p14="http://schemas.microsoft.com/office/powerpoint/2010/main" val="3699846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latin typeface="Arial" panose="020B0604020202020204" pitchFamily="34" charset="0"/>
                <a:cs typeface="Arial" panose="020B0604020202020204" pitchFamily="34" charset="0"/>
              </a:rPr>
              <a:t>Source: The Nexus of Forces, Gartner Point of View, by Bart </a:t>
            </a:r>
            <a:r>
              <a:rPr lang="en-US" sz="900" dirty="0" err="1">
                <a:latin typeface="Arial" panose="020B0604020202020204" pitchFamily="34" charset="0"/>
                <a:cs typeface="Arial" panose="020B0604020202020204" pitchFamily="34" charset="0"/>
              </a:rPr>
              <a:t>Mellink</a:t>
            </a:r>
            <a:r>
              <a:rPr lang="en-US" sz="900" dirty="0">
                <a:latin typeface="Arial" panose="020B0604020202020204" pitchFamily="34" charset="0"/>
                <a:cs typeface="Arial" panose="020B0604020202020204" pitchFamily="34" charset="0"/>
              </a:rPr>
              <a:t>, June 6, 2013, presented at the BSB 2013 convention:</a:t>
            </a:r>
          </a:p>
          <a:p>
            <a:endParaRPr lang="en-US" sz="900" dirty="0">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http://www.bsb.com/2013-bsb-convention-presentations</a:t>
            </a:r>
          </a:p>
        </p:txBody>
      </p:sp>
      <p:sp>
        <p:nvSpPr>
          <p:cNvPr id="4" name="Slide Number Placeholder 3"/>
          <p:cNvSpPr>
            <a:spLocks noGrp="1"/>
          </p:cNvSpPr>
          <p:nvPr>
            <p:ph type="sldNum" sz="quarter" idx="10"/>
          </p:nvPr>
        </p:nvSpPr>
        <p:spPr/>
        <p:txBody>
          <a:bodyPr/>
          <a:lstStyle/>
          <a:p>
            <a:fld id="{B3CA43CF-1587-4FAC-9A0C-824EAF6245B2}" type="slidenum">
              <a:rPr lang="en-US" smtClean="0"/>
              <a:t>10</a:t>
            </a:fld>
            <a:endParaRPr lang="en-US" dirty="0"/>
          </a:p>
        </p:txBody>
      </p:sp>
    </p:spTree>
    <p:extLst>
      <p:ext uri="{BB962C8B-B14F-4D97-AF65-F5344CB8AC3E}">
        <p14:creationId xmlns:p14="http://schemas.microsoft.com/office/powerpoint/2010/main" val="4118872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latin typeface="Arial" panose="020B0604020202020204" pitchFamily="34" charset="0"/>
                <a:cs typeface="Arial" panose="020B0604020202020204" pitchFamily="34" charset="0"/>
              </a:rPr>
              <a:t>Source: PwC, </a:t>
            </a:r>
            <a:r>
              <a:rPr lang="en-US" sz="900" i="1" dirty="0">
                <a:latin typeface="Arial" panose="020B0604020202020204" pitchFamily="34" charset="0"/>
                <a:cs typeface="Arial" panose="020B0604020202020204" pitchFamily="34" charset="0"/>
              </a:rPr>
              <a:t>17</a:t>
            </a:r>
            <a:r>
              <a:rPr lang="en-US" sz="900" i="1" baseline="30000" dirty="0">
                <a:latin typeface="Arial" panose="020B0604020202020204" pitchFamily="34" charset="0"/>
                <a:cs typeface="Arial" panose="020B0604020202020204" pitchFamily="34" charset="0"/>
              </a:rPr>
              <a:t>th</a:t>
            </a:r>
            <a:r>
              <a:rPr lang="en-US" sz="900" i="1" dirty="0">
                <a:latin typeface="Arial" panose="020B0604020202020204" pitchFamily="34" charset="0"/>
                <a:cs typeface="Arial" panose="020B0604020202020204" pitchFamily="34" charset="0"/>
              </a:rPr>
              <a:t> Annual Global CEO Survey, Fit for the Future: </a:t>
            </a:r>
            <a:r>
              <a:rPr lang="en-US" sz="900" i="1" dirty="0" err="1">
                <a:latin typeface="Arial" panose="020B0604020202020204" pitchFamily="34" charset="0"/>
                <a:cs typeface="Arial" panose="020B0604020202020204" pitchFamily="34" charset="0"/>
              </a:rPr>
              <a:t>Capitalising</a:t>
            </a:r>
            <a:r>
              <a:rPr lang="en-US" sz="900" i="1" dirty="0">
                <a:latin typeface="Arial" panose="020B0604020202020204" pitchFamily="34" charset="0"/>
                <a:cs typeface="Arial" panose="020B0604020202020204" pitchFamily="34" charset="0"/>
              </a:rPr>
              <a:t> on Global Trends</a:t>
            </a:r>
            <a:r>
              <a:rPr lang="en-US" sz="900" dirty="0">
                <a:latin typeface="Arial" panose="020B0604020202020204" pitchFamily="34" charset="0"/>
                <a:cs typeface="Arial" panose="020B0604020202020204" pitchFamily="34" charset="0"/>
              </a:rPr>
              <a:t>, Jan 2014. </a:t>
            </a:r>
          </a:p>
          <a:p>
            <a:r>
              <a:rPr lang="en-US" sz="900" dirty="0">
                <a:latin typeface="Arial" panose="020B0604020202020204" pitchFamily="34" charset="0"/>
                <a:cs typeface="Arial" panose="020B0604020202020204" pitchFamily="34" charset="0"/>
              </a:rPr>
              <a:t>We’ve conducted 1,344 quantitative interviews with CEOs in 68 countries worldwide, selecting our sample based on the percentage of the total GDP of countries included in the survey, to ensure CEOs’ views are fairly represented across all major countries and regions of the world. The interviews were also spread across a range of industries…. Fifty-four percent of the interviews were conducted by telephone; 38% online; and 8% by post. All quantitative interviews were conducted on a confidential basis. [pg. 38]</a:t>
            </a:r>
          </a:p>
          <a:p>
            <a:endParaRPr lang="en-US" sz="900" dirty="0">
              <a:latin typeface="Arial" panose="020B0604020202020204" pitchFamily="34" charset="0"/>
              <a:cs typeface="Arial" panose="020B0604020202020204" pitchFamily="34" charset="0"/>
            </a:endParaRPr>
          </a:p>
          <a:p>
            <a:r>
              <a:rPr lang="en-US" sz="900" dirty="0">
                <a:solidFill>
                  <a:srgbClr val="C00000"/>
                </a:solidFill>
                <a:latin typeface="Arial" panose="020B0604020202020204" pitchFamily="34" charset="0"/>
                <a:cs typeface="Arial" panose="020B0604020202020204" pitchFamily="34" charset="0"/>
              </a:rPr>
              <a:t>Related note</a:t>
            </a:r>
            <a:r>
              <a:rPr lang="en-US" sz="900" dirty="0">
                <a:latin typeface="Arial" panose="020B0604020202020204" pitchFamily="34" charset="0"/>
                <a:cs typeface="Arial" panose="020B0604020202020204" pitchFamily="34" charset="0"/>
              </a:rPr>
              <a:t>:</a:t>
            </a:r>
          </a:p>
          <a:p>
            <a:r>
              <a:rPr lang="en-US" sz="900" dirty="0">
                <a:latin typeface="Arial" panose="020B0604020202020204" pitchFamily="34" charset="0"/>
                <a:cs typeface="Arial" panose="020B0604020202020204" pitchFamily="34" charset="0"/>
              </a:rPr>
              <a:t>Over the next 18 months, executives in our survey expect ongoing market changes will affect their firms in three key areas: technological change and related IT risks, increasing regulatory complexity, and rapidly changing customer needs. To address these shifts, companies continue to undergo dramatic transformation, changing their strategies and driving radical internal change: Three out of four survey respondents say their firm has recently undergone a transformation initiative, is doing so, or will in the near future…. these shifts are opening capability gaps in risk management, particularly around data management, business strategy, and technology... To close these capability gaps, executives are focusing on creating a risk-aware culture, developing processes to continuously identify and monitor risks, and </a:t>
            </a:r>
            <a:r>
              <a:rPr lang="en-US" sz="900" dirty="0">
                <a:solidFill>
                  <a:srgbClr val="C00000"/>
                </a:solidFill>
                <a:latin typeface="Arial" panose="020B0604020202020204" pitchFamily="34" charset="0"/>
                <a:cs typeface="Arial" panose="020B0604020202020204" pitchFamily="34" charset="0"/>
              </a:rPr>
              <a:t>conducting more non-financial audits</a:t>
            </a:r>
            <a:r>
              <a:rPr lang="en-US" sz="900" dirty="0">
                <a:latin typeface="Arial" panose="020B0604020202020204" pitchFamily="34" charset="0"/>
                <a:cs typeface="Arial" panose="020B0604020202020204" pitchFamily="34" charset="0"/>
              </a:rPr>
              <a:t>. Companies expect to make significant progress toward greater risk maturity in four areas:</a:t>
            </a:r>
          </a:p>
          <a:p>
            <a:pPr marL="171425" indent="-171425">
              <a:buFont typeface="Arial" panose="020B0604020202020204" pitchFamily="34" charset="0"/>
              <a:buChar char="•"/>
            </a:pPr>
            <a:r>
              <a:rPr lang="en-US" sz="900" dirty="0">
                <a:latin typeface="Arial" panose="020B0604020202020204" pitchFamily="34" charset="0"/>
                <a:cs typeface="Arial" panose="020B0604020202020204" pitchFamily="34" charset="0"/>
              </a:rPr>
              <a:t>Aligning business and risk strategy</a:t>
            </a:r>
          </a:p>
          <a:p>
            <a:pPr marL="171425" indent="-171425">
              <a:buFont typeface="Arial" panose="020B0604020202020204" pitchFamily="34" charset="0"/>
              <a:buChar char="•"/>
            </a:pPr>
            <a:r>
              <a:rPr lang="en-US" sz="900" dirty="0">
                <a:latin typeface="Arial" panose="020B0604020202020204" pitchFamily="34" charset="0"/>
                <a:cs typeface="Arial" panose="020B0604020202020204" pitchFamily="34" charset="0"/>
              </a:rPr>
              <a:t>Adopting and applying risk appetite statements</a:t>
            </a:r>
          </a:p>
          <a:p>
            <a:pPr marL="171425" indent="-171425">
              <a:buFont typeface="Arial" panose="020B0604020202020204" pitchFamily="34" charset="0"/>
              <a:buChar char="•"/>
            </a:pPr>
            <a:r>
              <a:rPr lang="en-US" sz="900" dirty="0">
                <a:latin typeface="Arial" panose="020B0604020202020204" pitchFamily="34" charset="0"/>
                <a:cs typeface="Arial" panose="020B0604020202020204" pitchFamily="34" charset="0"/>
              </a:rPr>
              <a:t>Managing stakeholder expectations</a:t>
            </a:r>
          </a:p>
          <a:p>
            <a:pPr marL="171425" indent="-171425">
              <a:buFont typeface="Arial" panose="020B0604020202020204" pitchFamily="34" charset="0"/>
              <a:buChar char="•"/>
            </a:pPr>
            <a:r>
              <a:rPr lang="en-US" sz="900" dirty="0">
                <a:latin typeface="Arial" panose="020B0604020202020204" pitchFamily="34" charset="0"/>
                <a:cs typeface="Arial" panose="020B0604020202020204" pitchFamily="34" charset="0"/>
              </a:rPr>
              <a:t>Improving risk monitoring and reporting</a:t>
            </a:r>
          </a:p>
          <a:p>
            <a:endParaRPr lang="en-US" sz="900" dirty="0">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[PwC, </a:t>
            </a:r>
            <a:r>
              <a:rPr lang="en-US" sz="900" i="1" dirty="0">
                <a:latin typeface="Arial" panose="020B0604020202020204" pitchFamily="34" charset="0"/>
                <a:cs typeface="Arial" panose="020B0604020202020204" pitchFamily="34" charset="0"/>
              </a:rPr>
              <a:t>Risk in Review: Re-evaluating how your company addresses risk</a:t>
            </a:r>
            <a:r>
              <a:rPr lang="en-US" sz="900" dirty="0">
                <a:latin typeface="Arial" panose="020B0604020202020204" pitchFamily="34" charset="0"/>
                <a:cs typeface="Arial" panose="020B0604020202020204" pitchFamily="34" charset="0"/>
              </a:rPr>
              <a:t>, March 2014, pg. 3]</a:t>
            </a:r>
          </a:p>
          <a:p>
            <a:endParaRPr lang="en-US" dirty="0"/>
          </a:p>
        </p:txBody>
      </p:sp>
      <p:sp>
        <p:nvSpPr>
          <p:cNvPr id="4" name="Slide Number Placeholder 3"/>
          <p:cNvSpPr>
            <a:spLocks noGrp="1"/>
          </p:cNvSpPr>
          <p:nvPr>
            <p:ph type="sldNum" sz="quarter" idx="10"/>
          </p:nvPr>
        </p:nvSpPr>
        <p:spPr/>
        <p:txBody>
          <a:bodyPr/>
          <a:lstStyle/>
          <a:p>
            <a:fld id="{B3CA43CF-1587-4FAC-9A0C-824EAF6245B2}" type="slidenum">
              <a:rPr lang="en-US" smtClean="0"/>
              <a:t>11</a:t>
            </a:fld>
            <a:endParaRPr lang="en-US" dirty="0"/>
          </a:p>
        </p:txBody>
      </p:sp>
    </p:spTree>
    <p:extLst>
      <p:ext uri="{BB962C8B-B14F-4D97-AF65-F5344CB8AC3E}">
        <p14:creationId xmlns:p14="http://schemas.microsoft.com/office/powerpoint/2010/main" val="3699846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latin typeface="Arial" panose="020B0604020202020204" pitchFamily="34" charset="0"/>
                <a:cs typeface="Arial" panose="020B0604020202020204" pitchFamily="34" charset="0"/>
              </a:rPr>
              <a:t>Source: PwC, </a:t>
            </a:r>
            <a:r>
              <a:rPr lang="en-US" sz="900" i="1" dirty="0">
                <a:latin typeface="Arial" panose="020B0604020202020204" pitchFamily="34" charset="0"/>
                <a:cs typeface="Arial" panose="020B0604020202020204" pitchFamily="34" charset="0"/>
              </a:rPr>
              <a:t>Risk in Review: Re-evaluating how your company addresses risk</a:t>
            </a:r>
            <a:r>
              <a:rPr lang="en-US" sz="900" dirty="0">
                <a:latin typeface="Arial" panose="020B0604020202020204" pitchFamily="34" charset="0"/>
                <a:cs typeface="Arial" panose="020B0604020202020204" pitchFamily="34" charset="0"/>
              </a:rPr>
              <a:t>, March 2014, pgs. 12-13.</a:t>
            </a:r>
          </a:p>
          <a:p>
            <a:endParaRPr lang="en-US" sz="900" dirty="0">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Respondents are </a:t>
            </a:r>
            <a:r>
              <a:rPr lang="en-US" sz="900" dirty="0">
                <a:solidFill>
                  <a:srgbClr val="C00000"/>
                </a:solidFill>
                <a:latin typeface="Arial" panose="020B0604020202020204" pitchFamily="34" charset="0"/>
                <a:cs typeface="Arial" panose="020B0604020202020204" pitchFamily="34" charset="0"/>
              </a:rPr>
              <a:t>least</a:t>
            </a:r>
            <a:r>
              <a:rPr lang="en-US" sz="900" dirty="0">
                <a:latin typeface="Arial" panose="020B0604020202020204" pitchFamily="34" charset="0"/>
                <a:cs typeface="Arial" panose="020B0604020202020204" pitchFamily="34" charset="0"/>
              </a:rPr>
              <a:t> satisfied with their abilities around risk forecasting and scenario analysis, and with competencies involving structure and processes – building organizational resilience, building up the risk function and resources, and taking an integrated, corporate-wide approach to risk and compliance.</a:t>
            </a:r>
          </a:p>
          <a:p>
            <a:endParaRPr lang="en-US" sz="9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3CA43CF-1587-4FAC-9A0C-824EAF6245B2}" type="slidenum">
              <a:rPr lang="en-US" smtClean="0"/>
              <a:t>12</a:t>
            </a:fld>
            <a:endParaRPr lang="en-US" dirty="0"/>
          </a:p>
        </p:txBody>
      </p:sp>
    </p:spTree>
    <p:extLst>
      <p:ext uri="{BB962C8B-B14F-4D97-AF65-F5344CB8AC3E}">
        <p14:creationId xmlns:p14="http://schemas.microsoft.com/office/powerpoint/2010/main" val="36998468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Source: PwC, </a:t>
            </a:r>
            <a:r>
              <a:rPr lang="en-US" i="1" dirty="0">
                <a:latin typeface="Arial" panose="020B0604020202020204" pitchFamily="34" charset="0"/>
                <a:cs typeface="Arial" panose="020B0604020202020204" pitchFamily="34" charset="0"/>
              </a:rPr>
              <a:t>2014 17</a:t>
            </a:r>
            <a:r>
              <a:rPr lang="en-US" i="1" baseline="30000" dirty="0">
                <a:latin typeface="Arial" panose="020B0604020202020204" pitchFamily="34" charset="0"/>
                <a:cs typeface="Arial" panose="020B0604020202020204" pitchFamily="34" charset="0"/>
              </a:rPr>
              <a:t>th</a:t>
            </a:r>
            <a:r>
              <a:rPr lang="en-US" i="1" dirty="0">
                <a:latin typeface="Arial" panose="020B0604020202020204" pitchFamily="34" charset="0"/>
                <a:cs typeface="Arial" panose="020B0604020202020204" pitchFamily="34" charset="0"/>
              </a:rPr>
              <a:t> Annual Global CEO Survey: Fit for the Future, Capitalizing on Global Trends</a:t>
            </a:r>
            <a:r>
              <a:rPr lang="en-US" dirty="0">
                <a:latin typeface="Arial" panose="020B0604020202020204" pitchFamily="34" charset="0"/>
                <a:cs typeface="Arial" panose="020B0604020202020204" pitchFamily="34" charset="0"/>
              </a:rPr>
              <a:t>, pg. </a:t>
            </a:r>
            <a:r>
              <a:rPr lang="en-US" dirty="0" smtClean="0">
                <a:latin typeface="Arial" panose="020B0604020202020204" pitchFamily="34" charset="0"/>
                <a:cs typeface="Arial" panose="020B0604020202020204" pitchFamily="34" charset="0"/>
              </a:rPr>
              <a:t>34. </a:t>
            </a:r>
            <a:r>
              <a:rPr lang="en-US" dirty="0">
                <a:latin typeface="Arial" panose="020B0604020202020204" pitchFamily="34" charset="0"/>
                <a:cs typeface="Arial" panose="020B0604020202020204" pitchFamily="34" charset="0"/>
              </a:rPr>
              <a:t>This was a survey of 1,344 c-suite interviews between Sept 9 and Dec 6, 2013, from 68 countries.</a:t>
            </a:r>
          </a:p>
          <a:p>
            <a:endParaRPr lang="en-US" dirty="0" smtClean="0"/>
          </a:p>
          <a:p>
            <a:r>
              <a:rPr lang="en-US" dirty="0" smtClean="0"/>
              <a:t>About </a:t>
            </a:r>
            <a:r>
              <a:rPr lang="en-US" dirty="0"/>
              <a:t>a quarter of </a:t>
            </a:r>
            <a:r>
              <a:rPr lang="en-US" dirty="0" smtClean="0"/>
              <a:t>large companies </a:t>
            </a:r>
            <a:r>
              <a:rPr lang="en-US" dirty="0"/>
              <a:t>currently report on their social </a:t>
            </a:r>
            <a:r>
              <a:rPr lang="en-US" dirty="0" smtClean="0"/>
              <a:t>and environmental </a:t>
            </a:r>
            <a:r>
              <a:rPr lang="en-US" dirty="0"/>
              <a:t>impact</a:t>
            </a:r>
            <a:r>
              <a:rPr lang="en-US" dirty="0" smtClean="0"/>
              <a:t>. </a:t>
            </a:r>
          </a:p>
          <a:p>
            <a:endParaRPr lang="en-US" dirty="0"/>
          </a:p>
          <a:p>
            <a:r>
              <a:rPr lang="en-US" dirty="0"/>
              <a:t>Despite the challenges, quantifying </a:t>
            </a:r>
            <a:r>
              <a:rPr lang="en-US" dirty="0" smtClean="0"/>
              <a:t>an organization’s </a:t>
            </a:r>
            <a:r>
              <a:rPr lang="en-US" dirty="0"/>
              <a:t>footprint in a common business</a:t>
            </a:r>
          </a:p>
          <a:p>
            <a:r>
              <a:rPr lang="en-US" dirty="0"/>
              <a:t>language has two major benefits. It </a:t>
            </a:r>
            <a:r>
              <a:rPr lang="en-US" dirty="0" smtClean="0"/>
              <a:t>helps management </a:t>
            </a:r>
            <a:r>
              <a:rPr lang="en-US" dirty="0"/>
              <a:t>understand the </a:t>
            </a:r>
            <a:r>
              <a:rPr lang="en-US" dirty="0" smtClean="0"/>
              <a:t>trade-offs between </a:t>
            </a:r>
            <a:r>
              <a:rPr lang="en-US" dirty="0"/>
              <a:t>different strategies and make the </a:t>
            </a:r>
            <a:r>
              <a:rPr lang="en-US" dirty="0" smtClean="0"/>
              <a:t>best decisions </a:t>
            </a:r>
            <a:r>
              <a:rPr lang="en-US" dirty="0"/>
              <a:t>for all its stakeholders. That, in turn</a:t>
            </a:r>
            <a:r>
              <a:rPr lang="en-US" dirty="0" smtClean="0"/>
              <a:t>, helps </a:t>
            </a:r>
            <a:r>
              <a:rPr lang="en-US" dirty="0"/>
              <a:t>the </a:t>
            </a:r>
            <a:r>
              <a:rPr lang="en-US" dirty="0" smtClean="0"/>
              <a:t>organization </a:t>
            </a:r>
            <a:r>
              <a:rPr lang="en-US" dirty="0"/>
              <a:t>earn more trust, </a:t>
            </a:r>
            <a:r>
              <a:rPr lang="en-US" dirty="0" smtClean="0"/>
              <a:t>more custom </a:t>
            </a:r>
            <a:r>
              <a:rPr lang="en-US" dirty="0"/>
              <a:t>and so, more profit.</a:t>
            </a:r>
          </a:p>
        </p:txBody>
      </p:sp>
      <p:sp>
        <p:nvSpPr>
          <p:cNvPr id="4" name="Slide Number Placeholder 3"/>
          <p:cNvSpPr>
            <a:spLocks noGrp="1"/>
          </p:cNvSpPr>
          <p:nvPr>
            <p:ph type="sldNum" sz="quarter" idx="10"/>
          </p:nvPr>
        </p:nvSpPr>
        <p:spPr/>
        <p:txBody>
          <a:bodyPr/>
          <a:lstStyle/>
          <a:p>
            <a:fld id="{B3CA43CF-1587-4FAC-9A0C-824EAF6245B2}"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6998468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latin typeface="Arial" panose="020B0604020202020204" pitchFamily="34" charset="0"/>
                <a:cs typeface="Arial" panose="020B0604020202020204" pitchFamily="34" charset="0"/>
              </a:rPr>
              <a:t>Driving CEOs to Rethink the business model, Out innovate competitors, Accelerate globalization, Sustain the change are from: </a:t>
            </a:r>
          </a:p>
          <a:p>
            <a:endParaRPr lang="en-US" sz="900" i="1" dirty="0">
              <a:latin typeface="Arial" panose="020B0604020202020204" pitchFamily="34" charset="0"/>
              <a:cs typeface="Arial" panose="020B0604020202020204" pitchFamily="34" charset="0"/>
            </a:endParaRPr>
          </a:p>
          <a:p>
            <a:r>
              <a:rPr lang="en-US" sz="900" i="1" dirty="0">
                <a:latin typeface="Arial" panose="020B0604020202020204" pitchFamily="34" charset="0"/>
                <a:cs typeface="Arial" panose="020B0604020202020204" pitchFamily="34" charset="0"/>
              </a:rPr>
              <a:t>SAP Strategy and Innovation for the Future</a:t>
            </a:r>
            <a:r>
              <a:rPr lang="en-US" sz="900" dirty="0">
                <a:latin typeface="Arial" panose="020B0604020202020204" pitchFamily="34" charset="0"/>
                <a:cs typeface="Arial" panose="020B0604020202020204" pitchFamily="34" charset="0"/>
              </a:rPr>
              <a:t>, by Dr. </a:t>
            </a:r>
            <a:r>
              <a:rPr lang="en-US" sz="900" dirty="0" err="1">
                <a:latin typeface="Arial" panose="020B0604020202020204" pitchFamily="34" charset="0"/>
                <a:cs typeface="Arial" panose="020B0604020202020204" pitchFamily="34" charset="0"/>
              </a:rPr>
              <a:t>Chakib</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Bouhdary</a:t>
            </a:r>
            <a:r>
              <a:rPr lang="en-US" sz="900" dirty="0">
                <a:latin typeface="Arial" panose="020B0604020202020204" pitchFamily="34" charset="0"/>
                <a:cs typeface="Arial" panose="020B0604020202020204" pitchFamily="34" charset="0"/>
              </a:rPr>
              <a:t>, Executive Vice President, Corporate Strategy and Industry Solutions SAP AG, at SAP Mining and Metals Forum 2012.</a:t>
            </a:r>
          </a:p>
          <a:p>
            <a:endParaRPr lang="en-US" sz="900" dirty="0">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Photo by Roy Moody</a:t>
            </a:r>
          </a:p>
          <a:p>
            <a:endParaRPr lang="en-US" dirty="0"/>
          </a:p>
        </p:txBody>
      </p:sp>
      <p:sp>
        <p:nvSpPr>
          <p:cNvPr id="4" name="Slide Number Placeholder 3"/>
          <p:cNvSpPr>
            <a:spLocks noGrp="1"/>
          </p:cNvSpPr>
          <p:nvPr>
            <p:ph type="sldNum" sz="quarter" idx="10"/>
          </p:nvPr>
        </p:nvSpPr>
        <p:spPr/>
        <p:txBody>
          <a:bodyPr/>
          <a:lstStyle/>
          <a:p>
            <a:fld id="{B3CA43CF-1587-4FAC-9A0C-824EAF6245B2}" type="slidenum">
              <a:rPr lang="en-US" smtClean="0"/>
              <a:t>14</a:t>
            </a:fld>
            <a:endParaRPr lang="en-US" dirty="0"/>
          </a:p>
        </p:txBody>
      </p:sp>
    </p:spTree>
    <p:extLst>
      <p:ext uri="{BB962C8B-B14F-4D97-AF65-F5344CB8AC3E}">
        <p14:creationId xmlns:p14="http://schemas.microsoft.com/office/powerpoint/2010/main" val="36998468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CA43CF-1587-4FAC-9A0C-824EAF6245B2}" type="slidenum">
              <a:rPr lang="en-US" smtClean="0"/>
              <a:t>15</a:t>
            </a:fld>
            <a:endParaRPr lang="en-US" dirty="0"/>
          </a:p>
        </p:txBody>
      </p:sp>
    </p:spTree>
    <p:extLst>
      <p:ext uri="{BB962C8B-B14F-4D97-AF65-F5344CB8AC3E}">
        <p14:creationId xmlns:p14="http://schemas.microsoft.com/office/powerpoint/2010/main" val="36998468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latin typeface="Arial" panose="020B0604020202020204" pitchFamily="34" charset="0"/>
                <a:cs typeface="Arial" panose="020B0604020202020204" pitchFamily="34" charset="0"/>
              </a:rPr>
              <a:t>Source: PWC, </a:t>
            </a:r>
            <a:r>
              <a:rPr lang="en-US" sz="900" i="1" dirty="0">
                <a:latin typeface="Arial" panose="020B0604020202020204" pitchFamily="34" charset="0"/>
                <a:cs typeface="Arial" panose="020B0604020202020204" pitchFamily="34" charset="0"/>
              </a:rPr>
              <a:t>2014 State of the Internal Audit Profession Study,</a:t>
            </a:r>
            <a:r>
              <a:rPr lang="en-US" sz="900" dirty="0">
                <a:latin typeface="Arial" panose="020B0604020202020204" pitchFamily="34" charset="0"/>
                <a:cs typeface="Arial" panose="020B0604020202020204" pitchFamily="34" charset="0"/>
              </a:rPr>
              <a:t> March 2014, page 7. </a:t>
            </a:r>
          </a:p>
          <a:p>
            <a:endParaRPr lang="en-US" sz="900" dirty="0">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An online survey of 1,920 executives from 24 industries in 37 countries, and 1-on-1 interviews with more than 125 stakeholders from North America, Europe, Australia and Asia.</a:t>
            </a:r>
          </a:p>
        </p:txBody>
      </p:sp>
      <p:sp>
        <p:nvSpPr>
          <p:cNvPr id="4" name="Slide Number Placeholder 3"/>
          <p:cNvSpPr>
            <a:spLocks noGrp="1"/>
          </p:cNvSpPr>
          <p:nvPr>
            <p:ph type="sldNum" sz="quarter" idx="10"/>
          </p:nvPr>
        </p:nvSpPr>
        <p:spPr/>
        <p:txBody>
          <a:bodyPr/>
          <a:lstStyle/>
          <a:p>
            <a:fld id="{B3CA43CF-1587-4FAC-9A0C-824EAF6245B2}" type="slidenum">
              <a:rPr lang="en-US" smtClean="0"/>
              <a:t>16</a:t>
            </a:fld>
            <a:endParaRPr lang="en-US" dirty="0"/>
          </a:p>
        </p:txBody>
      </p:sp>
    </p:spTree>
    <p:extLst>
      <p:ext uri="{BB962C8B-B14F-4D97-AF65-F5344CB8AC3E}">
        <p14:creationId xmlns:p14="http://schemas.microsoft.com/office/powerpoint/2010/main" val="33982879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latin typeface="Arial" panose="020B0604020202020204" pitchFamily="34" charset="0"/>
                <a:cs typeface="Arial" panose="020B0604020202020204" pitchFamily="34" charset="0"/>
              </a:rPr>
              <a:t>Source: PWC, </a:t>
            </a:r>
            <a:r>
              <a:rPr lang="en-US" sz="900" i="1" dirty="0">
                <a:latin typeface="Arial" panose="020B0604020202020204" pitchFamily="34" charset="0"/>
                <a:cs typeface="Arial" panose="020B0604020202020204" pitchFamily="34" charset="0"/>
              </a:rPr>
              <a:t>2014 State of the Internal Audit Profession Study,</a:t>
            </a:r>
            <a:r>
              <a:rPr lang="en-US" sz="900" dirty="0">
                <a:latin typeface="Arial" panose="020B0604020202020204" pitchFamily="34" charset="0"/>
                <a:cs typeface="Arial" panose="020B0604020202020204" pitchFamily="34" charset="0"/>
              </a:rPr>
              <a:t> March 2014, page 8. </a:t>
            </a:r>
          </a:p>
          <a:p>
            <a:endParaRPr lang="en-US" sz="900" dirty="0">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An online survey of 1,920 executives from 24 industries in 37 countries, and 1-on-1 interviews with more than 125 stakeholders from North America, Europe, Australia and Asia.</a:t>
            </a:r>
          </a:p>
        </p:txBody>
      </p:sp>
      <p:sp>
        <p:nvSpPr>
          <p:cNvPr id="4" name="Slide Number Placeholder 3"/>
          <p:cNvSpPr>
            <a:spLocks noGrp="1"/>
          </p:cNvSpPr>
          <p:nvPr>
            <p:ph type="sldNum" sz="quarter" idx="10"/>
          </p:nvPr>
        </p:nvSpPr>
        <p:spPr/>
        <p:txBody>
          <a:bodyPr/>
          <a:lstStyle/>
          <a:p>
            <a:fld id="{B3CA43CF-1587-4FAC-9A0C-824EAF6245B2}" type="slidenum">
              <a:rPr lang="en-US" smtClean="0"/>
              <a:t>17</a:t>
            </a:fld>
            <a:endParaRPr lang="en-US" dirty="0"/>
          </a:p>
        </p:txBody>
      </p:sp>
    </p:spTree>
    <p:extLst>
      <p:ext uri="{BB962C8B-B14F-4D97-AF65-F5344CB8AC3E}">
        <p14:creationId xmlns:p14="http://schemas.microsoft.com/office/powerpoint/2010/main" val="33982879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900" dirty="0">
                <a:latin typeface="Arial" panose="020B0604020202020204" pitchFamily="34" charset="0"/>
                <a:cs typeface="Arial" panose="020B0604020202020204" pitchFamily="34" charset="0"/>
              </a:rPr>
              <a:t>Source: PWC, </a:t>
            </a:r>
            <a:r>
              <a:rPr lang="en-US" sz="900" i="1" dirty="0">
                <a:latin typeface="Arial" panose="020B0604020202020204" pitchFamily="34" charset="0"/>
                <a:cs typeface="Arial" panose="020B0604020202020204" pitchFamily="34" charset="0"/>
              </a:rPr>
              <a:t>2014 State of the Internal Audit Profession Study,</a:t>
            </a:r>
            <a:r>
              <a:rPr lang="en-US" sz="900" dirty="0">
                <a:latin typeface="Arial" panose="020B0604020202020204" pitchFamily="34" charset="0"/>
                <a:cs typeface="Arial" panose="020B0604020202020204" pitchFamily="34" charset="0"/>
              </a:rPr>
              <a:t> March 2014, page 13. An online survey of 1,920 executives from 24 industries in 37 countries, and 1-on-1 interviews with more than 125 stakeholders.</a:t>
            </a:r>
          </a:p>
          <a:p>
            <a:endParaRPr lang="en-US" sz="900" dirty="0">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More than half (55%) of senior management told us that they do not believe internal audit adds significant value to their organization. Nearly 30% of board members believe internal audit adds less than significant value. On average only 49% of senior management and 64% of board members believe internal audit is performing well at delivering on expectations. [pg. 2]</a:t>
            </a:r>
            <a:endParaRPr lang="en-US" sz="900" dirty="0"/>
          </a:p>
        </p:txBody>
      </p:sp>
      <p:sp>
        <p:nvSpPr>
          <p:cNvPr id="4" name="Slide Number Placeholder 3"/>
          <p:cNvSpPr>
            <a:spLocks noGrp="1"/>
          </p:cNvSpPr>
          <p:nvPr>
            <p:ph type="sldNum" sz="quarter" idx="10"/>
          </p:nvPr>
        </p:nvSpPr>
        <p:spPr/>
        <p:txBody>
          <a:bodyPr/>
          <a:lstStyle/>
          <a:p>
            <a:fld id="{B3CA43CF-1587-4FAC-9A0C-824EAF6245B2}" type="slidenum">
              <a:rPr lang="en-US" smtClean="0"/>
              <a:t>18</a:t>
            </a:fld>
            <a:endParaRPr lang="en-US" dirty="0"/>
          </a:p>
        </p:txBody>
      </p:sp>
    </p:spTree>
    <p:extLst>
      <p:ext uri="{BB962C8B-B14F-4D97-AF65-F5344CB8AC3E}">
        <p14:creationId xmlns:p14="http://schemas.microsoft.com/office/powerpoint/2010/main" val="33982879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latin typeface="Arial" panose="020B0604020202020204" pitchFamily="34" charset="0"/>
                <a:cs typeface="Arial" panose="020B0604020202020204" pitchFamily="34" charset="0"/>
              </a:rPr>
              <a:t>Source: PwC 2013 state of the internal audit profession study, page 8. survey of 1730 participants in 60 countries.</a:t>
            </a:r>
          </a:p>
          <a:p>
            <a:endParaRPr lang="en-US" sz="9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An equally critical insight here lies in the correlation between value and performance. </a:t>
            </a:r>
            <a:r>
              <a:rPr lang="en-US" sz="1100" dirty="0">
                <a:solidFill>
                  <a:srgbClr val="C00000"/>
                </a:solidFill>
                <a:latin typeface="Arial" panose="020B0604020202020204" pitchFamily="34" charset="0"/>
                <a:cs typeface="Arial" panose="020B0604020202020204" pitchFamily="34" charset="0"/>
              </a:rPr>
              <a:t>Less than 50 percent of management</a:t>
            </a:r>
            <a:r>
              <a:rPr lang="en-US" sz="1100" dirty="0">
                <a:latin typeface="Arial" panose="020B0604020202020204" pitchFamily="34" charset="0"/>
                <a:cs typeface="Arial" panose="020B0604020202020204" pitchFamily="34" charset="0"/>
              </a:rPr>
              <a:t> saw internal audit as contributing significant value or performing well on any of the eight core attributes that are the necessary foundation of an internal audit function. While this management view is far from positive, at least there is a relationship between perceived value and performance. That is not the case with board members, who rated internal audit’s value contribution high yet rated its performance in core capabilities much lower, indicating they appear satisfied with average performance. If this disconnect persists, internal audit’s value to the organization may very well be minimized in the eyes of the board.</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On average, 48 percent of CAEs rated internal audit performance as strong. </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Companies’ management, board and internal audit should have candid conversations about the value internal audit is delivering, the areas on which it should be focusing and the specific contributions it should be making to help monitor the organization’s risk profile. </a:t>
            </a:r>
          </a:p>
        </p:txBody>
      </p:sp>
      <p:sp>
        <p:nvSpPr>
          <p:cNvPr id="4" name="Slide Number Placeholder 3"/>
          <p:cNvSpPr>
            <a:spLocks noGrp="1"/>
          </p:cNvSpPr>
          <p:nvPr>
            <p:ph type="sldNum" sz="quarter" idx="10"/>
          </p:nvPr>
        </p:nvSpPr>
        <p:spPr/>
        <p:txBody>
          <a:bodyPr/>
          <a:lstStyle/>
          <a:p>
            <a:fld id="{B3CA43CF-1587-4FAC-9A0C-824EAF6245B2}" type="slidenum">
              <a:rPr lang="en-US" smtClean="0"/>
              <a:t>19</a:t>
            </a:fld>
            <a:endParaRPr lang="en-US" dirty="0"/>
          </a:p>
        </p:txBody>
      </p:sp>
    </p:spTree>
    <p:extLst>
      <p:ext uri="{BB962C8B-B14F-4D97-AF65-F5344CB8AC3E}">
        <p14:creationId xmlns:p14="http://schemas.microsoft.com/office/powerpoint/2010/main" val="3398287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cs typeface="Arial" panose="020B0604020202020204" pitchFamily="34" charset="0"/>
              </a:rPr>
              <a:t>Source: Postal Facts 2014</a:t>
            </a:r>
          </a:p>
        </p:txBody>
      </p:sp>
      <p:sp>
        <p:nvSpPr>
          <p:cNvPr id="4" name="Slide Number Placeholder 3"/>
          <p:cNvSpPr>
            <a:spLocks noGrp="1"/>
          </p:cNvSpPr>
          <p:nvPr>
            <p:ph type="sldNum" sz="quarter" idx="10"/>
          </p:nvPr>
        </p:nvSpPr>
        <p:spPr/>
        <p:txBody>
          <a:bodyPr/>
          <a:lstStyle/>
          <a:p>
            <a:fld id="{B3CA43CF-1587-4FAC-9A0C-824EAF6245B2}" type="slidenum">
              <a:rPr lang="en-US" smtClean="0"/>
              <a:t>2</a:t>
            </a:fld>
            <a:endParaRPr lang="en-US" dirty="0"/>
          </a:p>
        </p:txBody>
      </p:sp>
    </p:spTree>
    <p:extLst>
      <p:ext uri="{BB962C8B-B14F-4D97-AF65-F5344CB8AC3E}">
        <p14:creationId xmlns:p14="http://schemas.microsoft.com/office/powerpoint/2010/main" val="36998468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latin typeface="Arial" panose="020B0604020202020204" pitchFamily="34" charset="0"/>
                <a:cs typeface="Arial" panose="020B0604020202020204" pitchFamily="34" charset="0"/>
              </a:rPr>
              <a:t>Source: Grant Thornton, </a:t>
            </a:r>
            <a:r>
              <a:rPr lang="en-US" sz="900" i="1" dirty="0">
                <a:latin typeface="Arial" panose="020B0604020202020204" pitchFamily="34" charset="0"/>
                <a:cs typeface="Arial" panose="020B0604020202020204" pitchFamily="34" charset="0"/>
              </a:rPr>
              <a:t>Adding internal audit value: Strategically leveraging compliance activities, Chief Audit Executive Survey 2014</a:t>
            </a:r>
            <a:r>
              <a:rPr lang="en-US" sz="900" dirty="0">
                <a:latin typeface="Arial" panose="020B0604020202020204" pitchFamily="34" charset="0"/>
                <a:cs typeface="Arial" panose="020B0604020202020204" pitchFamily="34" charset="0"/>
              </a:rPr>
              <a:t>, page 15. This is Grant Thornton’s fourth annual  survey. The survey was administered online from November to December 2013. A total of 433 internal audit professionals responded. Respondents performed internal audit functions under varying titles, including CAE, vice president and director. Throughout this survey Grant Thornton referred to all respondents as CAEs.</a:t>
            </a:r>
          </a:p>
          <a:p>
            <a:endParaRPr lang="en-US" sz="900" dirty="0">
              <a:latin typeface="Arial" panose="020B0604020202020204" pitchFamily="34" charset="0"/>
              <a:cs typeface="Arial" panose="020B0604020202020204" pitchFamily="34" charset="0"/>
            </a:endParaRPr>
          </a:p>
          <a:p>
            <a:endParaRPr lang="en-US" sz="900" dirty="0">
              <a:latin typeface="Arial" panose="020B0604020202020204" pitchFamily="34" charset="0"/>
              <a:cs typeface="Arial" panose="020B0604020202020204" pitchFamily="34" charset="0"/>
            </a:endParaRPr>
          </a:p>
          <a:p>
            <a:pPr fontAlgn="ctr"/>
            <a:r>
              <a:rPr lang="en-US" sz="900" dirty="0">
                <a:latin typeface="Arial" panose="020B0604020202020204" pitchFamily="34" charset="0"/>
                <a:cs typeface="Arial" panose="020B0604020202020204" pitchFamily="34" charset="0"/>
              </a:rPr>
              <a:t>“Stakeholders are </a:t>
            </a:r>
            <a:r>
              <a:rPr lang="en-US" sz="900" dirty="0">
                <a:solidFill>
                  <a:srgbClr val="C00000"/>
                </a:solidFill>
                <a:latin typeface="Arial" panose="020B0604020202020204" pitchFamily="34" charset="0"/>
                <a:cs typeface="Arial" panose="020B0604020202020204" pitchFamily="34" charset="0"/>
              </a:rPr>
              <a:t>most</a:t>
            </a:r>
            <a:r>
              <a:rPr lang="en-US" sz="900" dirty="0">
                <a:latin typeface="Arial" panose="020B0604020202020204" pitchFamily="34" charset="0"/>
                <a:cs typeface="Arial" panose="020B0604020202020204" pitchFamily="34" charset="0"/>
              </a:rPr>
              <a:t> satisfied with internal audit’s contribution in traditional coverage areas such as financial controls and fraud and ethics.” [PwC 2013 </a:t>
            </a:r>
            <a:r>
              <a:rPr lang="en-US" sz="900" i="1" dirty="0">
                <a:latin typeface="Arial" panose="020B0604020202020204" pitchFamily="34" charset="0"/>
                <a:cs typeface="Arial" panose="020B0604020202020204" pitchFamily="34" charset="0"/>
              </a:rPr>
              <a:t>state of the internal audit profession study </a:t>
            </a:r>
            <a:r>
              <a:rPr lang="en-US" sz="900" dirty="0">
                <a:latin typeface="Arial" panose="020B0604020202020204" pitchFamily="34" charset="0"/>
                <a:cs typeface="Arial" panose="020B0604020202020204" pitchFamily="34" charset="0"/>
              </a:rPr>
              <a:t>pg.12]</a:t>
            </a:r>
          </a:p>
          <a:p>
            <a:pPr fontAlgn="ctr"/>
            <a:endParaRPr lang="en-US" sz="900" dirty="0">
              <a:latin typeface="Arial" panose="020B0604020202020204" pitchFamily="34" charset="0"/>
              <a:cs typeface="Arial" panose="020B0604020202020204" pitchFamily="34" charset="0"/>
            </a:endParaRPr>
          </a:p>
          <a:p>
            <a:pPr fontAlgn="ctr"/>
            <a:r>
              <a:rPr lang="en-US" sz="900" dirty="0">
                <a:latin typeface="Arial" panose="020B0604020202020204" pitchFamily="34" charset="0"/>
                <a:cs typeface="Arial" panose="020B0604020202020204" pitchFamily="34" charset="0"/>
              </a:rPr>
              <a:t>“Stakeholders are </a:t>
            </a:r>
            <a:r>
              <a:rPr lang="en-US" sz="900" dirty="0">
                <a:solidFill>
                  <a:srgbClr val="C00000"/>
                </a:solidFill>
                <a:latin typeface="Arial" panose="020B0604020202020204" pitchFamily="34" charset="0"/>
                <a:cs typeface="Arial" panose="020B0604020202020204" pitchFamily="34" charset="0"/>
              </a:rPr>
              <a:t>least</a:t>
            </a:r>
            <a:r>
              <a:rPr lang="en-US" sz="900" dirty="0">
                <a:latin typeface="Arial" panose="020B0604020202020204" pitchFamily="34" charset="0"/>
                <a:cs typeface="Arial" panose="020B0604020202020204" pitchFamily="34" charset="0"/>
              </a:rPr>
              <a:t> satisfied with internal audit’s contribution in less-traditional areas such as large program assessment, new product introductions, capital project management, and mergers and acquisitions.” [PwC 2013 </a:t>
            </a:r>
            <a:r>
              <a:rPr lang="en-US" sz="900" i="1" dirty="0">
                <a:latin typeface="Arial" panose="020B0604020202020204" pitchFamily="34" charset="0"/>
                <a:cs typeface="Arial" panose="020B0604020202020204" pitchFamily="34" charset="0"/>
              </a:rPr>
              <a:t>state of the internal audit profession study </a:t>
            </a:r>
            <a:r>
              <a:rPr lang="en-US" sz="900" dirty="0">
                <a:latin typeface="Arial" panose="020B0604020202020204" pitchFamily="34" charset="0"/>
                <a:cs typeface="Arial" panose="020B0604020202020204" pitchFamily="34" charset="0"/>
              </a:rPr>
              <a:t>pg.12]</a:t>
            </a:r>
          </a:p>
          <a:p>
            <a:pPr fontAlgn="ctr"/>
            <a:endParaRPr lang="en-US" b="1" dirty="0">
              <a:latin typeface="Arial" panose="020B0604020202020204" pitchFamily="34" charset="0"/>
              <a:cs typeface="Arial" panose="020B0604020202020204" pitchFamily="34" charset="0"/>
            </a:endParaRPr>
          </a:p>
          <a:p>
            <a:pPr fontAlgn="ctr"/>
            <a:r>
              <a:rPr lang="en-US" b="1" dirty="0" smtClean="0">
                <a:latin typeface="Arial" panose="020B0604020202020204" pitchFamily="34" charset="0"/>
                <a:cs typeface="Arial" panose="020B0604020202020204" pitchFamily="34" charset="0"/>
              </a:rPr>
              <a:t>Note:</a:t>
            </a:r>
          </a:p>
          <a:p>
            <a:pPr fontAlgn="ctr"/>
            <a:r>
              <a:rPr lang="en-US" b="1" dirty="0" smtClean="0">
                <a:latin typeface="Arial" panose="020B0604020202020204" pitchFamily="34" charset="0"/>
                <a:cs typeface="Arial" panose="020B0604020202020204" pitchFamily="34" charset="0"/>
              </a:rPr>
              <a:t>Emphasize the perception of audit within the organization, gels with previous slides.</a:t>
            </a:r>
            <a:endParaRPr lang="en-US" b="1" dirty="0">
              <a:latin typeface="Arial" panose="020B0604020202020204" pitchFamily="34" charset="0"/>
              <a:cs typeface="Arial" panose="020B0604020202020204" pitchFamily="34" charset="0"/>
            </a:endParaRPr>
          </a:p>
          <a:p>
            <a:endParaRPr lang="en-US" sz="90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3CA43CF-1587-4FAC-9A0C-824EAF6245B2}" type="slidenum">
              <a:rPr lang="en-US" smtClean="0"/>
              <a:t>20</a:t>
            </a:fld>
            <a:endParaRPr lang="en-US" dirty="0"/>
          </a:p>
        </p:txBody>
      </p:sp>
    </p:spTree>
    <p:extLst>
      <p:ext uri="{BB962C8B-B14F-4D97-AF65-F5344CB8AC3E}">
        <p14:creationId xmlns:p14="http://schemas.microsoft.com/office/powerpoint/2010/main" val="33982879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CA43CF-1587-4FAC-9A0C-824EAF6245B2}" type="slidenum">
              <a:rPr lang="en-US" smtClean="0"/>
              <a:t>21</a:t>
            </a:fld>
            <a:endParaRPr lang="en-US" dirty="0"/>
          </a:p>
        </p:txBody>
      </p:sp>
    </p:spTree>
    <p:extLst>
      <p:ext uri="{BB962C8B-B14F-4D97-AF65-F5344CB8AC3E}">
        <p14:creationId xmlns:p14="http://schemas.microsoft.com/office/powerpoint/2010/main" val="36998468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latin typeface="Arial" panose="020B0604020202020204" pitchFamily="34" charset="0"/>
                <a:cs typeface="Arial" panose="020B0604020202020204" pitchFamily="34" charset="0"/>
              </a:rPr>
              <a:t>Source: KPMG, Audit Committee Priorities for 2014, page 5. </a:t>
            </a:r>
          </a:p>
          <a:p>
            <a:endParaRPr lang="en-US" sz="900"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KPMG 2014 Global Audit Committee Survey report is based on responses from approximately 1,500 audit committee members in 34 countries, between September and November 2013. 51% of the respondents chair the audit committee</a:t>
            </a:r>
            <a:r>
              <a:rPr lang="en-US" dirty="0" smtClean="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“Technology has become so fundamental to business that many companies see themselves as technology companies that happen to sell retail goods, financial services, or some other product.” </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KPMG, </a:t>
            </a:r>
            <a:r>
              <a:rPr lang="en-US" i="1" dirty="0">
                <a:latin typeface="Arial" panose="020B0604020202020204" pitchFamily="34" charset="0"/>
                <a:cs typeface="Arial" panose="020B0604020202020204" pitchFamily="34" charset="0"/>
              </a:rPr>
              <a:t>On the 2014 Agenda: Growth, Governance, and Guiding the Business Forward, Insights from the 10</a:t>
            </a:r>
            <a:r>
              <a:rPr lang="en-US" i="1" baseline="30000" dirty="0">
                <a:latin typeface="Arial" panose="020B0604020202020204" pitchFamily="34" charset="0"/>
                <a:cs typeface="Arial" panose="020B0604020202020204" pitchFamily="34" charset="0"/>
              </a:rPr>
              <a:t>th</a:t>
            </a:r>
            <a:r>
              <a:rPr lang="en-US" i="1" dirty="0">
                <a:latin typeface="Arial" panose="020B0604020202020204" pitchFamily="34" charset="0"/>
                <a:cs typeface="Arial" panose="020B0604020202020204" pitchFamily="34" charset="0"/>
              </a:rPr>
              <a:t> Annual Audit Committee Issues Conference</a:t>
            </a:r>
            <a:r>
              <a:rPr lang="en-US" dirty="0">
                <a:latin typeface="Arial" panose="020B0604020202020204" pitchFamily="34" charset="0"/>
                <a:cs typeface="Arial" panose="020B0604020202020204" pitchFamily="34" charset="0"/>
              </a:rPr>
              <a:t>, page </a:t>
            </a:r>
            <a:r>
              <a:rPr lang="en-US" dirty="0" smtClean="0">
                <a:latin typeface="Arial" panose="020B0604020202020204" pitchFamily="34" charset="0"/>
                <a:cs typeface="Arial" panose="020B0604020202020204" pitchFamily="34" charset="0"/>
              </a:rPr>
              <a:t>4]</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3CA43CF-1587-4FAC-9A0C-824EAF6245B2}" type="slidenum">
              <a:rPr lang="en-US" smtClean="0"/>
              <a:t>22</a:t>
            </a:fld>
            <a:endParaRPr lang="en-US" dirty="0"/>
          </a:p>
        </p:txBody>
      </p:sp>
    </p:spTree>
    <p:extLst>
      <p:ext uri="{BB962C8B-B14F-4D97-AF65-F5344CB8AC3E}">
        <p14:creationId xmlns:p14="http://schemas.microsoft.com/office/powerpoint/2010/main" val="1236400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latin typeface="Arial" panose="020B0604020202020204" pitchFamily="34" charset="0"/>
                <a:cs typeface="Arial" panose="020B0604020202020204" pitchFamily="34" charset="0"/>
              </a:rPr>
              <a:t>Source: KPMG, Audit Committee Priorities for 2014. </a:t>
            </a:r>
          </a:p>
          <a:p>
            <a:endParaRPr lang="en-US" sz="9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The KPMG 2014 Global Audit Committee Survey report is based on responses from approximately 1,500 audit committee members in 34 countries, between September and November 2013. 51% of the respondents chair the audit committee.</a:t>
            </a:r>
          </a:p>
          <a:p>
            <a:endParaRPr lang="en-US" sz="10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3CA43CF-1587-4FAC-9A0C-824EAF6245B2}" type="slidenum">
              <a:rPr lang="en-US" smtClean="0"/>
              <a:t>23</a:t>
            </a:fld>
            <a:endParaRPr lang="en-US" dirty="0"/>
          </a:p>
        </p:txBody>
      </p:sp>
    </p:spTree>
    <p:extLst>
      <p:ext uri="{BB962C8B-B14F-4D97-AF65-F5344CB8AC3E}">
        <p14:creationId xmlns:p14="http://schemas.microsoft.com/office/powerpoint/2010/main" val="1236400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6" y="4416425"/>
            <a:ext cx="5607050" cy="4389120"/>
          </a:xfrm>
        </p:spPr>
        <p:txBody>
          <a:bodyPr/>
          <a:lstStyle/>
          <a:p>
            <a:r>
              <a:rPr lang="en-US" sz="900" dirty="0">
                <a:latin typeface="Arial" panose="020B0604020202020204" pitchFamily="34" charset="0"/>
                <a:cs typeface="Arial" panose="020B0604020202020204" pitchFamily="34" charset="0"/>
              </a:rPr>
              <a:t>Source: KPMG, Audit Committee Priorities for 2014. </a:t>
            </a:r>
          </a:p>
          <a:p>
            <a:endParaRPr lang="en-US" sz="900" dirty="0">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The KPMG 2014 Global Audit Committee Survey report is based on responses from approximately 1,500 audit committee members in 34 countries, between September and November 2013. 51% of the respondents chair the audit committee.</a:t>
            </a:r>
          </a:p>
          <a:p>
            <a:endParaRPr lang="en-US" sz="900" dirty="0">
              <a:latin typeface="Arial" panose="020B0604020202020204" pitchFamily="34" charset="0"/>
              <a:cs typeface="Arial" panose="020B0604020202020204" pitchFamily="34" charset="0"/>
            </a:endParaRPr>
          </a:p>
          <a:p>
            <a:r>
              <a:rPr lang="en-US" sz="1100" dirty="0"/>
              <a:t>Jeff Jarvis’ book </a:t>
            </a:r>
            <a:r>
              <a:rPr lang="en-US" sz="1100" b="1" i="1" dirty="0"/>
              <a:t>What Would Google Do</a:t>
            </a:r>
            <a:r>
              <a:rPr lang="en-US" sz="1100" b="1" dirty="0"/>
              <a:t> </a:t>
            </a:r>
            <a:r>
              <a:rPr lang="en-US" sz="1100" dirty="0"/>
              <a:t>describes how Dell, after it was trashed in blogs for crappy service, and its sales and share price dropped, it spent $150 million to beef up its call centers:</a:t>
            </a:r>
          </a:p>
          <a:p>
            <a:r>
              <a:rPr lang="en-US" sz="1100" dirty="0"/>
              <a:t> </a:t>
            </a:r>
          </a:p>
          <a:p>
            <a:r>
              <a:rPr lang="en-US" sz="1100" dirty="0"/>
              <a:t>The company had been judging phone-center employees on their “handle time” per call, but Hunter realized this metric only motivated them to transfer calls, getting rid of complaining customers and making them someone else’s problem… 7,000 of Dell’s 400,000 customers calling each week suffered transfers seven times or more.</a:t>
            </a:r>
          </a:p>
          <a:p>
            <a:r>
              <a:rPr lang="en-US" sz="1100" dirty="0"/>
              <a:t> </a:t>
            </a:r>
          </a:p>
          <a:p>
            <a:r>
              <a:rPr lang="en-US" sz="1100" dirty="0"/>
              <a:t>Instead of tracking “handle time,” Hunter began to measure the minutes per resolution of a problem. Resolution in one call became the goal… At the same time, technicians were reaching out to bloggers to fix problems…</a:t>
            </a:r>
          </a:p>
          <a:p>
            <a:r>
              <a:rPr lang="en-US" sz="1100" dirty="0"/>
              <a:t> </a:t>
            </a:r>
          </a:p>
          <a:p>
            <a:r>
              <a:rPr lang="en-US" sz="1100" dirty="0"/>
              <a:t>Dell’s online PR turned around. After starting the program, by Dell’s calculations, negative blog buzz dropped from 49 percent to 22 percent. That is, half the blog posts mentioning Dell had been negative before the outreach began; afterwards, only about a fifth of them were. </a:t>
            </a:r>
          </a:p>
          <a:p>
            <a:r>
              <a:rPr lang="en-US" sz="1100" dirty="0"/>
              <a:t> </a:t>
            </a:r>
          </a:p>
          <a:p>
            <a:r>
              <a:rPr lang="en-US" sz="1100" dirty="0"/>
              <a:t>The primary lesson of Dell’s story is this: Though we in business have said for years that the customer knows best and that the customer is boss, now we have to mean it. The customer is in control. If the customer isn’t in control, there’ll be hell to pay. </a:t>
            </a:r>
          </a:p>
        </p:txBody>
      </p:sp>
      <p:sp>
        <p:nvSpPr>
          <p:cNvPr id="4" name="Slide Number Placeholder 3"/>
          <p:cNvSpPr>
            <a:spLocks noGrp="1"/>
          </p:cNvSpPr>
          <p:nvPr>
            <p:ph type="sldNum" sz="quarter" idx="10"/>
          </p:nvPr>
        </p:nvSpPr>
        <p:spPr/>
        <p:txBody>
          <a:bodyPr/>
          <a:lstStyle/>
          <a:p>
            <a:fld id="{B3CA43CF-1587-4FAC-9A0C-824EAF6245B2}" type="slidenum">
              <a:rPr lang="en-US" smtClean="0"/>
              <a:t>24</a:t>
            </a:fld>
            <a:endParaRPr lang="en-US" dirty="0"/>
          </a:p>
        </p:txBody>
      </p:sp>
    </p:spTree>
    <p:extLst>
      <p:ext uri="{BB962C8B-B14F-4D97-AF65-F5344CB8AC3E}">
        <p14:creationId xmlns:p14="http://schemas.microsoft.com/office/powerpoint/2010/main" val="1236400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latin typeface="Arial" panose="020B0604020202020204" pitchFamily="34" charset="0"/>
                <a:cs typeface="Arial" pitchFamily="34" charset="0"/>
              </a:rPr>
              <a:t>Source: Audit Director Roundtable, </a:t>
            </a:r>
            <a:r>
              <a:rPr lang="en-US" sz="900" i="1" dirty="0">
                <a:latin typeface="Arial" pitchFamily="34" charset="0"/>
                <a:cs typeface="Arial" pitchFamily="34" charset="0"/>
              </a:rPr>
              <a:t>Next-Generation Auditing: Building the Audit Plan from Strategic Objectives</a:t>
            </a:r>
            <a:r>
              <a:rPr lang="en-US" sz="900" dirty="0">
                <a:latin typeface="Arial" pitchFamily="34" charset="0"/>
                <a:cs typeface="Arial" pitchFamily="34" charset="0"/>
              </a:rPr>
              <a:t>, 2010.</a:t>
            </a:r>
          </a:p>
          <a:p>
            <a:endParaRPr lang="en-US" sz="900" dirty="0">
              <a:latin typeface="Arial" pitchFamily="34" charset="0"/>
              <a:cs typeface="Arial" pitchFamily="34" charset="0"/>
            </a:endParaRPr>
          </a:p>
          <a:p>
            <a:r>
              <a:rPr lang="en-US" sz="900" dirty="0">
                <a:latin typeface="Arial" pitchFamily="34" charset="0"/>
                <a:cs typeface="Arial" pitchFamily="34" charset="0"/>
              </a:rPr>
              <a:t>Strategic risks continue to pose a much more significant threat to companies than more easily auditable risk areas. </a:t>
            </a:r>
          </a:p>
          <a:p>
            <a:endParaRPr lang="en-US" sz="900" dirty="0">
              <a:latin typeface="Arial" pitchFamily="34" charset="0"/>
              <a:cs typeface="Arial" pitchFamily="34" charset="0"/>
            </a:endParaRPr>
          </a:p>
          <a:p>
            <a:r>
              <a:rPr lang="en-US" sz="900" dirty="0">
                <a:latin typeface="Arial" pitchFamily="34" charset="0"/>
                <a:cs typeface="Arial" pitchFamily="34" charset="0"/>
              </a:rPr>
              <a:t>Despite the threat of strategy risks, the typical audit department continues to spend the majority of its time on traditional assurance activities covering financial and compliance risks.</a:t>
            </a:r>
          </a:p>
          <a:p>
            <a:endParaRPr lang="en-US" sz="900" dirty="0">
              <a:latin typeface="Arial" pitchFamily="34" charset="0"/>
              <a:cs typeface="Arial" pitchFamily="34" charset="0"/>
            </a:endParaRPr>
          </a:p>
          <a:p>
            <a:r>
              <a:rPr lang="en-US" sz="900" dirty="0">
                <a:latin typeface="Arial" pitchFamily="34" charset="0"/>
                <a:cs typeface="Arial" pitchFamily="34" charset="0"/>
              </a:rPr>
              <a:t>Audit can provide more effective assurance by evaluating key failure points in strategy development and execution.</a:t>
            </a:r>
          </a:p>
          <a:p>
            <a:endParaRPr lang="en-US" sz="900" dirty="0">
              <a:latin typeface="Arial" pitchFamily="34" charset="0"/>
              <a:cs typeface="Arial" pitchFamily="34" charset="0"/>
            </a:endParaRPr>
          </a:p>
          <a:p>
            <a:r>
              <a:rPr lang="en-US" sz="900" dirty="0">
                <a:latin typeface="Arial" pitchFamily="34" charset="0"/>
                <a:cs typeface="Arial" pitchFamily="34" charset="0"/>
              </a:rPr>
              <a:t>Two </a:t>
            </a:r>
            <a:r>
              <a:rPr lang="en-US" sz="900" dirty="0">
                <a:solidFill>
                  <a:srgbClr val="C00000"/>
                </a:solidFill>
                <a:latin typeface="Arial" pitchFamily="34" charset="0"/>
                <a:cs typeface="Arial" pitchFamily="34" charset="0"/>
              </a:rPr>
              <a:t>primary challenges</a:t>
            </a:r>
            <a:r>
              <a:rPr lang="en-US" sz="900" dirty="0">
                <a:latin typeface="Arial" pitchFamily="34" charset="0"/>
                <a:cs typeface="Arial" pitchFamily="34" charset="0"/>
              </a:rPr>
              <a:t> stand in the way of audit achieving a better balance of assurance activities: resource constraints and strategic risk translation (Provide meaningful context for auditing strategic risks by evaluating how they impact the achievement of objectives.)</a:t>
            </a:r>
          </a:p>
          <a:p>
            <a:endParaRPr lang="en-US" sz="900" dirty="0">
              <a:latin typeface="Arial" pitchFamily="34" charset="0"/>
              <a:cs typeface="Arial" pitchFamily="34" charset="0"/>
            </a:endParaRPr>
          </a:p>
          <a:p>
            <a:r>
              <a:rPr lang="en-US" sz="900" b="1" dirty="0">
                <a:latin typeface="Arial" panose="020B0604020202020204" pitchFamily="34" charset="0"/>
                <a:cs typeface="Arial" panose="020B0604020202020204" pitchFamily="34" charset="0"/>
              </a:rPr>
              <a:t>Update</a:t>
            </a:r>
            <a:r>
              <a:rPr lang="en-US" sz="900" dirty="0">
                <a:latin typeface="Arial" panose="020B0604020202020204" pitchFamily="34" charset="0"/>
                <a:cs typeface="Arial" panose="020B0604020202020204" pitchFamily="34" charset="0"/>
              </a:rPr>
              <a:t>:</a:t>
            </a:r>
          </a:p>
          <a:p>
            <a:r>
              <a:rPr lang="en-US" sz="1000" dirty="0">
                <a:latin typeface="Arial" panose="020B0604020202020204" pitchFamily="34" charset="0"/>
                <a:cs typeface="Arial" panose="020B0604020202020204" pitchFamily="34" charset="0"/>
              </a:rPr>
              <a:t>Audit is likely providing </a:t>
            </a:r>
            <a:r>
              <a:rPr lang="en-US" sz="1000" b="1" dirty="0">
                <a:solidFill>
                  <a:srgbClr val="C00000"/>
                </a:solidFill>
                <a:latin typeface="Arial" panose="020B0604020202020204" pitchFamily="34" charset="0"/>
                <a:cs typeface="Arial" panose="020B0604020202020204" pitchFamily="34" charset="0"/>
              </a:rPr>
              <a:t>too much</a:t>
            </a:r>
            <a:r>
              <a:rPr lang="en-US" sz="1000" dirty="0">
                <a:latin typeface="Arial" panose="020B0604020202020204" pitchFamily="34" charset="0"/>
                <a:cs typeface="Arial" panose="020B0604020202020204" pitchFamily="34" charset="0"/>
              </a:rPr>
              <a:t> assurance over well-controlled risks and </a:t>
            </a:r>
            <a:r>
              <a:rPr lang="en-US" sz="1000" b="1" dirty="0">
                <a:solidFill>
                  <a:srgbClr val="C00000"/>
                </a:solidFill>
                <a:latin typeface="Arial" panose="020B0604020202020204" pitchFamily="34" charset="0"/>
                <a:cs typeface="Arial" panose="020B0604020202020204" pitchFamily="34" charset="0"/>
              </a:rPr>
              <a:t>too little</a:t>
            </a:r>
            <a:r>
              <a:rPr lang="en-US" sz="1000" dirty="0">
                <a:latin typeface="Arial" panose="020B0604020202020204" pitchFamily="34" charset="0"/>
                <a:cs typeface="Arial" panose="020B0604020202020204" pitchFamily="34" charset="0"/>
              </a:rPr>
              <a:t> over under-controlled risks.</a:t>
            </a:r>
            <a:r>
              <a:rPr lang="en-US" sz="1000" i="1" dirty="0">
                <a:latin typeface="Arial" panose="020B0604020202020204" pitchFamily="34" charset="0"/>
                <a:cs typeface="Arial" panose="020B0604020202020204" pitchFamily="34" charset="0"/>
              </a:rPr>
              <a:t> 2015 Audit Department Challenges and Priorities: A Look at the Issues and Forces Affecting Internal Audit Teams Over the Next Year, Results from Our 2015 Member Poll</a:t>
            </a:r>
            <a:r>
              <a:rPr lang="en-US" sz="1000" dirty="0">
                <a:latin typeface="Arial" panose="020B0604020202020204" pitchFamily="34" charset="0"/>
                <a:cs typeface="Arial" panose="020B0604020202020204" pitchFamily="34" charset="0"/>
              </a:rPr>
              <a:t>, Corporate Executive Board, October 29, 2014, pg. 7.</a:t>
            </a:r>
          </a:p>
          <a:p>
            <a:endParaRPr lang="en-US" sz="900" dirty="0">
              <a:latin typeface="Arial" pitchFamily="34" charset="0"/>
              <a:cs typeface="Arial" pitchFamily="34" charset="0"/>
            </a:endParaRPr>
          </a:p>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B3CA43CF-1587-4FAC-9A0C-824EAF6245B2}" type="slidenum">
              <a:rPr lang="en-US" smtClean="0"/>
              <a:t>25</a:t>
            </a:fld>
            <a:endParaRPr lang="en-US" dirty="0"/>
          </a:p>
        </p:txBody>
      </p:sp>
    </p:spTree>
    <p:extLst>
      <p:ext uri="{BB962C8B-B14F-4D97-AF65-F5344CB8AC3E}">
        <p14:creationId xmlns:p14="http://schemas.microsoft.com/office/powerpoint/2010/main" val="26802127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latin typeface="Arial" panose="020B0604020202020204" pitchFamily="34" charset="0"/>
                <a:cs typeface="Arial" panose="020B0604020202020204" pitchFamily="34" charset="0"/>
              </a:rPr>
              <a:t>Source: KPMG, 2014 Global Audit Committee Survey, question 26b.</a:t>
            </a:r>
          </a:p>
          <a:p>
            <a:endParaRPr lang="en-US" sz="900" dirty="0">
              <a:latin typeface="Arial" panose="020B0604020202020204" pitchFamily="34" charset="0"/>
              <a:cs typeface="Arial" panose="020B0604020202020204" pitchFamily="34" charset="0"/>
            </a:endParaRPr>
          </a:p>
          <a:p>
            <a:pPr fontAlgn="ctr"/>
            <a:r>
              <a:rPr lang="en-US" sz="900" dirty="0">
                <a:latin typeface="Arial" panose="020B0604020202020204" pitchFamily="34" charset="0"/>
                <a:cs typeface="Arial" panose="020B0604020202020204" pitchFamily="34" charset="0"/>
              </a:rPr>
              <a:t>Stakeholders are </a:t>
            </a:r>
            <a:r>
              <a:rPr lang="en-US" sz="900" dirty="0">
                <a:solidFill>
                  <a:srgbClr val="C00000"/>
                </a:solidFill>
                <a:latin typeface="Arial" panose="020B0604020202020204" pitchFamily="34" charset="0"/>
                <a:cs typeface="Arial" panose="020B0604020202020204" pitchFamily="34" charset="0"/>
              </a:rPr>
              <a:t>most</a:t>
            </a:r>
            <a:r>
              <a:rPr lang="en-US" sz="900" dirty="0">
                <a:latin typeface="Arial" panose="020B0604020202020204" pitchFamily="34" charset="0"/>
                <a:cs typeface="Arial" panose="020B0604020202020204" pitchFamily="34" charset="0"/>
              </a:rPr>
              <a:t> satisfied with internal audit’s contribution in traditional coverage areas such as financial controls and fraud and ethics. [PwC 2013 pg.12]</a:t>
            </a:r>
          </a:p>
          <a:p>
            <a:pPr fontAlgn="ctr"/>
            <a:endParaRPr lang="en-US" sz="900" dirty="0">
              <a:latin typeface="Arial" panose="020B0604020202020204" pitchFamily="34" charset="0"/>
              <a:cs typeface="Arial" panose="020B0604020202020204" pitchFamily="34" charset="0"/>
            </a:endParaRPr>
          </a:p>
          <a:p>
            <a:pPr fontAlgn="ctr"/>
            <a:r>
              <a:rPr lang="en-US" sz="900" dirty="0">
                <a:latin typeface="Arial" panose="020B0604020202020204" pitchFamily="34" charset="0"/>
                <a:cs typeface="Arial" panose="020B0604020202020204" pitchFamily="34" charset="0"/>
              </a:rPr>
              <a:t>Stakeholders are </a:t>
            </a:r>
            <a:r>
              <a:rPr lang="en-US" sz="900" dirty="0">
                <a:solidFill>
                  <a:srgbClr val="C00000"/>
                </a:solidFill>
                <a:latin typeface="Arial" panose="020B0604020202020204" pitchFamily="34" charset="0"/>
                <a:cs typeface="Arial" panose="020B0604020202020204" pitchFamily="34" charset="0"/>
              </a:rPr>
              <a:t>least</a:t>
            </a:r>
            <a:r>
              <a:rPr lang="en-US" sz="900" dirty="0">
                <a:latin typeface="Arial" panose="020B0604020202020204" pitchFamily="34" charset="0"/>
                <a:cs typeface="Arial" panose="020B0604020202020204" pitchFamily="34" charset="0"/>
              </a:rPr>
              <a:t> satisfied with internal audit’s contribution in less-traditional areas such as large program assessment, new product introductions, capital project management, and mergers and acquisitions. [PwC 2013 pg.12]</a:t>
            </a:r>
          </a:p>
          <a:p>
            <a:endParaRPr lang="en-US" dirty="0" smtClean="0">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Note:</a:t>
            </a:r>
          </a:p>
          <a:p>
            <a:r>
              <a:rPr lang="en-US" sz="900" dirty="0">
                <a:latin typeface="Arial" panose="020B0604020202020204" pitchFamily="34" charset="0"/>
                <a:cs typeface="Arial" panose="020B0604020202020204" pitchFamily="34" charset="0"/>
              </a:rPr>
              <a:t>When survey respondents were asked where they believe their internal audit organizations could add the most value without the constraints caused by compliance requirements, </a:t>
            </a:r>
            <a:r>
              <a:rPr lang="en-US" sz="900" b="1" dirty="0">
                <a:solidFill>
                  <a:srgbClr val="C00000"/>
                </a:solidFill>
                <a:latin typeface="Arial" panose="020B0604020202020204" pitchFamily="34" charset="0"/>
                <a:cs typeface="Arial" panose="020B0604020202020204" pitchFamily="34" charset="0"/>
              </a:rPr>
              <a:t>77% </a:t>
            </a:r>
            <a:r>
              <a:rPr lang="en-US" sz="900" dirty="0">
                <a:latin typeface="Arial" panose="020B0604020202020204" pitchFamily="34" charset="0"/>
                <a:cs typeface="Arial" panose="020B0604020202020204" pitchFamily="34" charset="0"/>
              </a:rPr>
              <a:t>chose “identifying improvement opportunities.” [Grant Thornton, </a:t>
            </a:r>
            <a:r>
              <a:rPr lang="en-US" sz="900" i="1" dirty="0">
                <a:latin typeface="Arial" panose="020B0604020202020204" pitchFamily="34" charset="0"/>
                <a:cs typeface="Arial" panose="020B0604020202020204" pitchFamily="34" charset="0"/>
              </a:rPr>
              <a:t>Adding internal audit value: Strategically leveraging compliance activities, Chief Audit Executive Survey 2014</a:t>
            </a:r>
            <a:r>
              <a:rPr lang="en-US" sz="900" dirty="0">
                <a:latin typeface="Arial" panose="020B0604020202020204" pitchFamily="34" charset="0"/>
                <a:cs typeface="Arial" panose="020B0604020202020204" pitchFamily="34" charset="0"/>
              </a:rPr>
              <a:t>, page 15]</a:t>
            </a: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B3CA43CF-1587-4FAC-9A0C-824EAF6245B2}" type="slidenum">
              <a:rPr lang="en-US" smtClean="0"/>
              <a:t>26</a:t>
            </a:fld>
            <a:endParaRPr lang="en-US" dirty="0"/>
          </a:p>
        </p:txBody>
      </p:sp>
    </p:spTree>
    <p:extLst>
      <p:ext uri="{BB962C8B-B14F-4D97-AF65-F5344CB8AC3E}">
        <p14:creationId xmlns:p14="http://schemas.microsoft.com/office/powerpoint/2010/main" val="23140660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latin typeface="Arial" panose="020B0604020202020204" pitchFamily="34" charset="0"/>
                <a:cs typeface="Arial" panose="020B0604020202020204" pitchFamily="34" charset="0"/>
              </a:rPr>
              <a:t>Stakeholders are placing business leaders in CAE seats in high numbers just as the demand for business skills drives internal audit recruiting efforts.</a:t>
            </a:r>
          </a:p>
          <a:p>
            <a:endParaRPr lang="en-US" sz="900" dirty="0">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Strong opinions surround the question of what experiences best serve the role of CAE. Without internal audit experience, a CAE coming from the business may not have an aptitude for governance, risk, and controls or an appreciation for the possibilities of internal audit. On the other hand, understanding the business is also vital, and can be significantly enhanced by having actually served in a hands-on role as a business executive. As Vice President of Internal Audit and Corporate Compliance at The Home Depot Kelly Barrett notes, “The bottom line is that internal audit needs people in the CAE chair who understand the business and speak like business leaders.”</a:t>
            </a:r>
          </a:p>
          <a:p>
            <a:endParaRPr lang="en-US" sz="900" dirty="0">
              <a:latin typeface="Arial" panose="020B0604020202020204" pitchFamily="34" charset="0"/>
              <a:cs typeface="Arial" panose="020B0604020202020204" pitchFamily="34" charset="0"/>
            </a:endParaRPr>
          </a:p>
          <a:p>
            <a:r>
              <a:rPr lang="en-US" sz="900" b="1" dirty="0">
                <a:solidFill>
                  <a:srgbClr val="C00000"/>
                </a:solidFill>
                <a:latin typeface="Arial" panose="020B0604020202020204" pitchFamily="34" charset="0"/>
                <a:cs typeface="Arial" panose="020B0604020202020204" pitchFamily="34" charset="0"/>
              </a:rPr>
              <a:t>Source</a:t>
            </a:r>
            <a:r>
              <a:rPr lang="en-US" sz="900" dirty="0">
                <a:latin typeface="Arial" panose="020B0604020202020204" pitchFamily="34" charset="0"/>
                <a:cs typeface="Arial" panose="020B0604020202020204" pitchFamily="34" charset="0"/>
              </a:rPr>
              <a:t>: </a:t>
            </a:r>
            <a:r>
              <a:rPr lang="en-US" sz="900" i="1" dirty="0">
                <a:latin typeface="Arial" panose="020B0604020202020204" pitchFamily="34" charset="0"/>
                <a:cs typeface="Arial" panose="020B0604020202020204" pitchFamily="34" charset="0"/>
              </a:rPr>
              <a:t>Pulse of the Profession: Continually Evolving to Achieve Stakeholder Expectations, North American Report, March 2014</a:t>
            </a:r>
            <a:r>
              <a:rPr lang="en-US" sz="900" dirty="0">
                <a:latin typeface="Arial" panose="020B0604020202020204" pitchFamily="34" charset="0"/>
                <a:cs typeface="Arial" panose="020B0604020202020204" pitchFamily="34" charset="0"/>
              </a:rPr>
              <a:t>, by the Institute of Internal Auditors Audit Executive Center, page 9. The IIA Audit Executive Center’s 2014 Pulse of the Profession study surveyed 1,935 audit professionals around the world. In North America, 367 CAEs participated in the survey. The North American Pulse of the Profession report is based on these 367 responses from CAEs in North America.</a:t>
            </a:r>
          </a:p>
          <a:p>
            <a:endParaRPr lang="en-US" sz="900" dirty="0">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In addition to analyzing the responses from 367 North American CAEs who participated in the survey, this year the Audit Executive Center spoke with 24 CAEs from the United States and Canada to gain insight from the CAE perspective on the survey results.</a:t>
            </a:r>
          </a:p>
          <a:p>
            <a:endParaRPr lang="en-US" sz="100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B3CA43CF-1587-4FAC-9A0C-824EAF6245B2}" type="slidenum">
              <a:rPr lang="en-US" smtClean="0"/>
              <a:t>27</a:t>
            </a:fld>
            <a:endParaRPr lang="en-US" dirty="0"/>
          </a:p>
        </p:txBody>
      </p:sp>
    </p:spTree>
    <p:extLst>
      <p:ext uri="{BB962C8B-B14F-4D97-AF65-F5344CB8AC3E}">
        <p14:creationId xmlns:p14="http://schemas.microsoft.com/office/powerpoint/2010/main" val="23204705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latin typeface="Arial" panose="020B0604020202020204" pitchFamily="34" charset="0"/>
                <a:cs typeface="Arial" panose="020B0604020202020204" pitchFamily="34" charset="0"/>
              </a:rPr>
              <a:t>Source: </a:t>
            </a:r>
            <a:r>
              <a:rPr lang="en-US" sz="900" i="1" dirty="0">
                <a:latin typeface="Arial" panose="020B0604020202020204" pitchFamily="34" charset="0"/>
                <a:cs typeface="Arial" panose="020B0604020202020204" pitchFamily="34" charset="0"/>
              </a:rPr>
              <a:t>Pulse of the Profession: Continually Evolving to Achieve Stakeholder Expectations, North American Report, March 2014</a:t>
            </a:r>
            <a:r>
              <a:rPr lang="en-US" sz="900" dirty="0">
                <a:latin typeface="Arial" panose="020B0604020202020204" pitchFamily="34" charset="0"/>
                <a:cs typeface="Arial" panose="020B0604020202020204" pitchFamily="34" charset="0"/>
              </a:rPr>
              <a:t>, by the Institute of Internal Auditors Audit Executive Center. </a:t>
            </a:r>
          </a:p>
          <a:p>
            <a:endParaRPr lang="en-US" sz="900" dirty="0">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The IIA Audit Executive Center’s 2014 Pulse of the Profession study surveyed 1,935 audit professionals around the world (pg. 2). In North America, 367 CAEs participated in the survey. The North American Pulse of the Profession report is based on these 367 responses from CAEs in North America.</a:t>
            </a:r>
          </a:p>
          <a:p>
            <a:endParaRPr lang="en-US" sz="900" dirty="0">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In addition to analyzing the responses from 367 North  American CAEs who participated in the survey, this year the Audit Executive Center spoke with 24 CAEs from the United States and Canada to gain insight from the CAE perspective on the survey results.</a:t>
            </a:r>
          </a:p>
          <a:p>
            <a:endParaRPr lang="en-US" sz="900" dirty="0">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Note: In PwC’s 2013 state of the internal audit profession study, </a:t>
            </a:r>
            <a:r>
              <a:rPr lang="en-US" sz="900" b="1" dirty="0">
                <a:solidFill>
                  <a:srgbClr val="C00000"/>
                </a:solidFill>
                <a:latin typeface="Arial" panose="020B0604020202020204" pitchFamily="34" charset="0"/>
                <a:cs typeface="Arial" panose="020B0604020202020204" pitchFamily="34" charset="0"/>
              </a:rPr>
              <a:t>only one third</a:t>
            </a:r>
            <a:r>
              <a:rPr lang="en-US" sz="900" dirty="0">
                <a:latin typeface="Arial" panose="020B0604020202020204" pitchFamily="34" charset="0"/>
                <a:cs typeface="Arial" panose="020B0604020202020204" pitchFamily="34" charset="0"/>
              </a:rPr>
              <a:t> of survey respondents </a:t>
            </a:r>
            <a:r>
              <a:rPr lang="en-US" sz="900" b="1" dirty="0">
                <a:solidFill>
                  <a:srgbClr val="C00000"/>
                </a:solidFill>
                <a:latin typeface="Arial" panose="020B0604020202020204" pitchFamily="34" charset="0"/>
                <a:cs typeface="Arial" panose="020B0604020202020204" pitchFamily="34" charset="0"/>
              </a:rPr>
              <a:t>said internal audit was doing well in sourcing and training the right level of talent</a:t>
            </a:r>
            <a:r>
              <a:rPr lang="en-US" sz="900" dirty="0">
                <a:latin typeface="Arial" panose="020B0604020202020204" pitchFamily="34" charset="0"/>
                <a:cs typeface="Arial" panose="020B0604020202020204" pitchFamily="34" charset="0"/>
              </a:rPr>
              <a:t>. Furthermore, stakeholders cited lack of expertise, lack of enough talent and lack of the right kind of talent among the top barriers to improving internal audit performance. </a:t>
            </a:r>
          </a:p>
          <a:p>
            <a:endParaRPr lang="en-US" sz="900" dirty="0">
              <a:latin typeface="Arial" panose="020B0604020202020204" pitchFamily="34" charset="0"/>
              <a:cs typeface="Arial" panose="020B0604020202020204" pitchFamily="34" charset="0"/>
            </a:endParaRPr>
          </a:p>
          <a:p>
            <a:r>
              <a:rPr lang="en-US" sz="900" b="1" dirty="0">
                <a:latin typeface="Arial" panose="020B0604020202020204" pitchFamily="34" charset="0"/>
                <a:cs typeface="Arial" panose="020B0604020202020204" pitchFamily="34" charset="0"/>
              </a:rPr>
              <a:t>Quote</a:t>
            </a:r>
            <a:r>
              <a:rPr lang="en-US" sz="900" dirty="0">
                <a:latin typeface="Arial" panose="020B0604020202020204" pitchFamily="34" charset="0"/>
                <a:cs typeface="Arial" panose="020B0604020202020204" pitchFamily="34" charset="0"/>
              </a:rPr>
              <a:t>:</a:t>
            </a:r>
          </a:p>
          <a:p>
            <a:r>
              <a:rPr lang="en-US" sz="900" dirty="0">
                <a:latin typeface="Arial" panose="020B0604020202020204" pitchFamily="34" charset="0"/>
                <a:cs typeface="Arial" panose="020B0604020202020204" pitchFamily="34" charset="0"/>
              </a:rPr>
              <a:t>Career auditors are disengaged: they currently exhibit very low discretionary effort and few of them are</a:t>
            </a:r>
          </a:p>
          <a:p>
            <a:r>
              <a:rPr lang="en-US" sz="900" dirty="0">
                <a:latin typeface="Arial" panose="020B0604020202020204" pitchFamily="34" charset="0"/>
                <a:cs typeface="Arial" panose="020B0604020202020204" pitchFamily="34" charset="0"/>
              </a:rPr>
              <a:t>committed to stay in their jobs. </a:t>
            </a:r>
          </a:p>
          <a:p>
            <a:r>
              <a:rPr lang="en-US" sz="900" dirty="0">
                <a:latin typeface="Arial" panose="020B0604020202020204" pitchFamily="34" charset="0"/>
                <a:cs typeface="Arial" panose="020B0604020202020204" pitchFamily="34" charset="0"/>
              </a:rPr>
              <a:t>from </a:t>
            </a:r>
            <a:r>
              <a:rPr lang="en-US" sz="900" i="1" dirty="0">
                <a:latin typeface="Arial" panose="020B0604020202020204" pitchFamily="34" charset="0"/>
                <a:cs typeface="Arial" panose="020B0604020202020204" pitchFamily="34" charset="0"/>
              </a:rPr>
              <a:t>2015 Audit Department Challenges and Priorities: A Look at the Issues and Forces Affecting Internal Audit Teams Over the Next Year, Results from Our 2015 Member Poll</a:t>
            </a:r>
            <a:r>
              <a:rPr lang="en-US" sz="900" dirty="0">
                <a:latin typeface="Arial" panose="020B0604020202020204" pitchFamily="34" charset="0"/>
                <a:cs typeface="Arial" panose="020B0604020202020204" pitchFamily="34" charset="0"/>
              </a:rPr>
              <a:t>, Corporate Executive Board, October 29, 2014, p.7.</a:t>
            </a:r>
          </a:p>
          <a:p>
            <a:endParaRPr lang="en-US" sz="9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3CA43CF-1587-4FAC-9A0C-824EAF6245B2}" type="slidenum">
              <a:rPr lang="en-US" smtClean="0"/>
              <a:t>28</a:t>
            </a:fld>
            <a:endParaRPr lang="en-US" dirty="0"/>
          </a:p>
        </p:txBody>
      </p:sp>
    </p:spTree>
    <p:extLst>
      <p:ext uri="{BB962C8B-B14F-4D97-AF65-F5344CB8AC3E}">
        <p14:creationId xmlns:p14="http://schemas.microsoft.com/office/powerpoint/2010/main" val="1236400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latin typeface="Arial" panose="020B0604020202020204" pitchFamily="34" charset="0"/>
                <a:cs typeface="Arial" panose="020B0604020202020204" pitchFamily="34" charset="0"/>
              </a:rPr>
              <a:t>Source: PwC, 2013 state of the internal audit profession study, page 11.</a:t>
            </a:r>
          </a:p>
          <a:p>
            <a:endParaRPr lang="en-US" sz="900" dirty="0">
              <a:latin typeface="Arial" panose="020B0604020202020204" pitchFamily="34" charset="0"/>
              <a:cs typeface="Arial" panose="020B0604020202020204" pitchFamily="34" charset="0"/>
            </a:endParaRPr>
          </a:p>
          <a:p>
            <a:endParaRPr lang="en-US" sz="900" dirty="0">
              <a:latin typeface="Arial" panose="020B0604020202020204" pitchFamily="34" charset="0"/>
              <a:cs typeface="Arial" panose="020B0604020202020204" pitchFamily="34" charset="0"/>
            </a:endParaRPr>
          </a:p>
          <a:p>
            <a:endParaRPr lang="en-US" sz="9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3CA43CF-1587-4FAC-9A0C-824EAF6245B2}" type="slidenum">
              <a:rPr lang="en-US" smtClean="0"/>
              <a:t>29</a:t>
            </a:fld>
            <a:endParaRPr lang="en-US" dirty="0"/>
          </a:p>
        </p:txBody>
      </p:sp>
    </p:spTree>
    <p:extLst>
      <p:ext uri="{BB962C8B-B14F-4D97-AF65-F5344CB8AC3E}">
        <p14:creationId xmlns:p14="http://schemas.microsoft.com/office/powerpoint/2010/main" val="3398287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CA43CF-1587-4FAC-9A0C-824EAF6245B2}" type="slidenum">
              <a:rPr lang="en-US" smtClean="0"/>
              <a:t>3</a:t>
            </a:fld>
            <a:endParaRPr lang="en-US" dirty="0"/>
          </a:p>
        </p:txBody>
      </p:sp>
    </p:spTree>
    <p:extLst>
      <p:ext uri="{BB962C8B-B14F-4D97-AF65-F5344CB8AC3E}">
        <p14:creationId xmlns:p14="http://schemas.microsoft.com/office/powerpoint/2010/main" val="36998468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latin typeface="Arial" panose="020B0604020202020204" pitchFamily="34" charset="0"/>
                <a:cs typeface="Arial" panose="020B0604020202020204" pitchFamily="34" charset="0"/>
              </a:rPr>
              <a:t>Source: </a:t>
            </a:r>
            <a:r>
              <a:rPr lang="en-US" sz="900" i="1" dirty="0">
                <a:latin typeface="Arial" panose="020B0604020202020204" pitchFamily="34" charset="0"/>
                <a:cs typeface="Arial" panose="020B0604020202020204" pitchFamily="34" charset="0"/>
              </a:rPr>
              <a:t>High-Potential Employee (HIPO) Development: “Best of CEB on Talent” Series Guidebook</a:t>
            </a:r>
            <a:r>
              <a:rPr lang="en-US" sz="900" dirty="0">
                <a:latin typeface="Arial" panose="020B0604020202020204" pitchFamily="34" charset="0"/>
                <a:cs typeface="Arial" panose="020B0604020202020204" pitchFamily="34" charset="0"/>
              </a:rPr>
              <a:t>, Corporate Executive Board, 2013, slide 4.</a:t>
            </a:r>
          </a:p>
          <a:p>
            <a:endParaRPr lang="en-US" sz="900" dirty="0">
              <a:latin typeface="Arial" panose="020B0604020202020204" pitchFamily="34" charset="0"/>
              <a:cs typeface="Arial" panose="020B0604020202020204" pitchFamily="34" charset="0"/>
            </a:endParaRPr>
          </a:p>
          <a:p>
            <a:r>
              <a:rPr lang="en-US" b="1" dirty="0">
                <a:solidFill>
                  <a:srgbClr val="C00000"/>
                </a:solidFill>
                <a:latin typeface="Arial" panose="020B0604020202020204" pitchFamily="34" charset="0"/>
                <a:cs typeface="Arial" panose="020B0604020202020204" pitchFamily="34" charset="0"/>
              </a:rPr>
              <a:t>Quote</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Career auditors are disengaged: they currently exhibit very low discretionary effort and few of them are committed to stay in their jobs. </a:t>
            </a:r>
          </a:p>
          <a:p>
            <a:endParaRPr lang="en-US" sz="900" dirty="0">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from </a:t>
            </a:r>
            <a:r>
              <a:rPr lang="en-US" sz="900" i="1" dirty="0">
                <a:latin typeface="Arial" panose="020B0604020202020204" pitchFamily="34" charset="0"/>
                <a:cs typeface="Arial" panose="020B0604020202020204" pitchFamily="34" charset="0"/>
              </a:rPr>
              <a:t>2015 Audit Department Challenges and Priorities: A Look at the Issues and Forces Affecting Internal Audit Teams Over the Next Year, Results from Our 2015 Member Poll</a:t>
            </a:r>
            <a:r>
              <a:rPr lang="en-US" sz="900" dirty="0">
                <a:latin typeface="Arial" panose="020B0604020202020204" pitchFamily="34" charset="0"/>
                <a:cs typeface="Arial" panose="020B0604020202020204" pitchFamily="34" charset="0"/>
              </a:rPr>
              <a:t>, Corporate Executive Board, October 29, 2014, p.7.</a:t>
            </a:r>
          </a:p>
          <a:p>
            <a:endParaRPr lang="en-US" sz="900" dirty="0">
              <a:latin typeface="Arial" panose="020B0604020202020204" pitchFamily="34" charset="0"/>
              <a:cs typeface="Arial" panose="020B0604020202020204" pitchFamily="34" charset="0"/>
            </a:endParaRPr>
          </a:p>
          <a:p>
            <a:endParaRPr lang="en-US" sz="9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Mention the Talent </a:t>
            </a:r>
            <a:r>
              <a:rPr lang="en-US" dirty="0" smtClean="0">
                <a:latin typeface="Arial" panose="020B0604020202020204" pitchFamily="34" charset="0"/>
                <a:cs typeface="Arial" panose="020B0604020202020204" pitchFamily="34" charset="0"/>
              </a:rPr>
              <a:t>War</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Q: What happens if we train them and they leave?</a:t>
            </a:r>
          </a:p>
          <a:p>
            <a:r>
              <a:rPr lang="en-US" dirty="0" smtClean="0">
                <a:latin typeface="Arial" panose="020B0604020202020204" pitchFamily="34" charset="0"/>
                <a:cs typeface="Arial" panose="020B0604020202020204" pitchFamily="34" charset="0"/>
              </a:rPr>
              <a:t>A: What happens if we don’t and they stay?</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3CA43CF-1587-4FAC-9A0C-824EAF6245B2}" type="slidenum">
              <a:rPr lang="en-US" smtClean="0"/>
              <a:t>30</a:t>
            </a:fld>
            <a:endParaRPr lang="en-US" dirty="0"/>
          </a:p>
        </p:txBody>
      </p:sp>
    </p:spTree>
    <p:extLst>
      <p:ext uri="{BB962C8B-B14F-4D97-AF65-F5344CB8AC3E}">
        <p14:creationId xmlns:p14="http://schemas.microsoft.com/office/powerpoint/2010/main" val="39654628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cs typeface="Arial" panose="020B0604020202020204" pitchFamily="34" charset="0"/>
              </a:rPr>
              <a:t>Source:  </a:t>
            </a:r>
            <a:r>
              <a:rPr lang="en-US" sz="1000" i="1" dirty="0">
                <a:latin typeface="Arial" panose="020B0604020202020204" pitchFamily="34" charset="0"/>
                <a:cs typeface="Arial" panose="020B0604020202020204" pitchFamily="34" charset="0"/>
              </a:rPr>
              <a:t>2015 Audit Department Challenges and Priorities: A Look at the Issues and Forces Affecting Internal Audit Teams Over the Next Year, Results from Our 2015 Member Poll</a:t>
            </a:r>
            <a:r>
              <a:rPr lang="en-US" sz="1000" dirty="0">
                <a:latin typeface="Arial" panose="020B0604020202020204" pitchFamily="34" charset="0"/>
                <a:cs typeface="Arial" panose="020B0604020202020204" pitchFamily="34" charset="0"/>
              </a:rPr>
              <a:t>, Corporate Executive Board, October 29, 2014.</a:t>
            </a:r>
          </a:p>
          <a:p>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Adapting the audit approach to keep pace with change in the business and control environment is a high or very high priority for almost 40% of departments. [pg.5]</a:t>
            </a:r>
          </a:p>
          <a:p>
            <a:endParaRPr lang="en-US" sz="10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Note that AGA surveyed OIG’s in 2013 and 2014. The OIG’s top concerns were:</a:t>
            </a:r>
          </a:p>
          <a:p>
            <a:r>
              <a:rPr lang="en-US" sz="1400" dirty="0">
                <a:latin typeface="Arial" panose="020B0604020202020204" pitchFamily="34" charset="0"/>
                <a:cs typeface="Arial" panose="020B0604020202020204" pitchFamily="34" charset="0"/>
              </a:rPr>
              <a:t>1. IT Security</a:t>
            </a:r>
          </a:p>
          <a:p>
            <a:r>
              <a:rPr lang="en-US" sz="1400" dirty="0">
                <a:latin typeface="Arial" panose="020B0604020202020204" pitchFamily="34" charset="0"/>
                <a:cs typeface="Arial" panose="020B0604020202020204" pitchFamily="34" charset="0"/>
              </a:rPr>
              <a:t>2. Data analytics</a:t>
            </a:r>
          </a:p>
          <a:p>
            <a:r>
              <a:rPr lang="en-US" sz="1400" dirty="0">
                <a:latin typeface="Arial" panose="020B0604020202020204" pitchFamily="34" charset="0"/>
                <a:cs typeface="Arial" panose="020B0604020202020204" pitchFamily="34" charset="0"/>
              </a:rPr>
              <a:t>3. Specialized program knowledge</a:t>
            </a:r>
          </a:p>
        </p:txBody>
      </p:sp>
      <p:sp>
        <p:nvSpPr>
          <p:cNvPr id="4" name="Slide Number Placeholder 3"/>
          <p:cNvSpPr>
            <a:spLocks noGrp="1"/>
          </p:cNvSpPr>
          <p:nvPr>
            <p:ph type="sldNum" sz="quarter" idx="10"/>
          </p:nvPr>
        </p:nvSpPr>
        <p:spPr/>
        <p:txBody>
          <a:bodyPr/>
          <a:lstStyle/>
          <a:p>
            <a:fld id="{B3CA43CF-1587-4FAC-9A0C-824EAF6245B2}" type="slidenum">
              <a:rPr lang="en-US" smtClean="0"/>
              <a:t>31</a:t>
            </a:fld>
            <a:endParaRPr lang="en-US" dirty="0"/>
          </a:p>
        </p:txBody>
      </p:sp>
    </p:spTree>
    <p:extLst>
      <p:ext uri="{BB962C8B-B14F-4D97-AF65-F5344CB8AC3E}">
        <p14:creationId xmlns:p14="http://schemas.microsoft.com/office/powerpoint/2010/main" val="36998468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In 2013, the digital universe grew 40% as businesses created and used more than </a:t>
            </a:r>
            <a:r>
              <a:rPr lang="en-US" sz="1400" b="1" dirty="0">
                <a:solidFill>
                  <a:srgbClr val="FF0000"/>
                </a:solidFill>
                <a:latin typeface="Arial" panose="020B0604020202020204" pitchFamily="34" charset="0"/>
                <a:cs typeface="Arial" panose="020B0604020202020204" pitchFamily="34" charset="0"/>
              </a:rPr>
              <a:t>4.4 trillion gigabytes of electronic information</a:t>
            </a:r>
            <a:r>
              <a:rPr lang="en-US" sz="1400" dirty="0">
                <a:latin typeface="Arial" panose="020B0604020202020204" pitchFamily="34" charset="0"/>
                <a:cs typeface="Arial" panose="020B0604020202020204" pitchFamily="34" charset="0"/>
              </a:rPr>
              <a:t>. The </a:t>
            </a:r>
            <a:r>
              <a:rPr lang="en-US" sz="1400" dirty="0" smtClean="0">
                <a:latin typeface="Arial" panose="020B0604020202020204" pitchFamily="34" charset="0"/>
                <a:cs typeface="Arial" panose="020B0604020202020204" pitchFamily="34" charset="0"/>
              </a:rPr>
              <a:t>variety of </a:t>
            </a:r>
            <a:r>
              <a:rPr lang="en-US" sz="1400" dirty="0">
                <a:latin typeface="Arial" panose="020B0604020202020204" pitchFamily="34" charset="0"/>
                <a:cs typeface="Arial" panose="020B0604020202020204" pitchFamily="34" charset="0"/>
              </a:rPr>
              <a:t>information is also expanding to include data on customer behaviors and social media posts. Without comprehensive </a:t>
            </a:r>
            <a:r>
              <a:rPr lang="en-US" sz="1400" dirty="0" smtClean="0">
                <a:latin typeface="Arial" panose="020B0604020202020204" pitchFamily="34" charset="0"/>
                <a:cs typeface="Arial" panose="020B0604020202020204" pitchFamily="34" charset="0"/>
              </a:rPr>
              <a:t>governance frameworks</a:t>
            </a:r>
            <a:r>
              <a:rPr lang="en-US" sz="1400" dirty="0">
                <a:latin typeface="Arial" panose="020B0604020202020204" pitchFamily="34" charset="0"/>
                <a:cs typeface="Arial" panose="020B0604020202020204" pitchFamily="34" charset="0"/>
              </a:rPr>
              <a:t>, it will be almost impossible to ensure effective management and protection of this information. Rapid decentralization of </a:t>
            </a:r>
            <a:r>
              <a:rPr lang="en-US" sz="1400" dirty="0" smtClean="0">
                <a:latin typeface="Arial" panose="020B0604020202020204" pitchFamily="34" charset="0"/>
                <a:cs typeface="Arial" panose="020B0604020202020204" pitchFamily="34" charset="0"/>
              </a:rPr>
              <a:t>data ownership </a:t>
            </a:r>
            <a:r>
              <a:rPr lang="en-US" sz="1400" dirty="0">
                <a:latin typeface="Arial" panose="020B0604020202020204" pitchFamily="34" charset="0"/>
                <a:cs typeface="Arial" panose="020B0604020202020204" pitchFamily="34" charset="0"/>
              </a:rPr>
              <a:t>and increasing reliance on information to guide business decisions makes </a:t>
            </a:r>
            <a:r>
              <a:rPr lang="en-US" sz="1400" dirty="0" smtClean="0">
                <a:latin typeface="Arial" panose="020B0604020202020204" pitchFamily="34" charset="0"/>
                <a:cs typeface="Arial" panose="020B0604020202020204" pitchFamily="34" charset="0"/>
              </a:rPr>
              <a:t>effective information </a:t>
            </a:r>
            <a:r>
              <a:rPr lang="en-US" sz="1400" dirty="0">
                <a:latin typeface="Arial" panose="020B0604020202020204" pitchFamily="34" charset="0"/>
                <a:cs typeface="Arial" panose="020B0604020202020204" pitchFamily="34" charset="0"/>
              </a:rPr>
              <a:t>governance particularly critical</a:t>
            </a:r>
            <a:r>
              <a:rPr lang="en-US" sz="1400" dirty="0" smtClean="0">
                <a:latin typeface="Arial" panose="020B0604020202020204" pitchFamily="34" charset="0"/>
                <a:cs typeface="Arial" panose="020B0604020202020204" pitchFamily="34" charset="0"/>
              </a:rPr>
              <a:t>.</a:t>
            </a:r>
          </a:p>
          <a:p>
            <a:endParaRPr lang="en-US" dirty="0"/>
          </a:p>
          <a:p>
            <a:r>
              <a:rPr lang="en-US" dirty="0" smtClean="0"/>
              <a:t>2015 IT Audit Hot Spots, Corporate Executive Board, Nov 2014, page 5.</a:t>
            </a:r>
            <a:endParaRPr lang="en-US" dirty="0"/>
          </a:p>
        </p:txBody>
      </p:sp>
      <p:sp>
        <p:nvSpPr>
          <p:cNvPr id="4" name="Slide Number Placeholder 3"/>
          <p:cNvSpPr>
            <a:spLocks noGrp="1"/>
          </p:cNvSpPr>
          <p:nvPr>
            <p:ph type="sldNum" sz="quarter" idx="10"/>
          </p:nvPr>
        </p:nvSpPr>
        <p:spPr/>
        <p:txBody>
          <a:bodyPr/>
          <a:lstStyle/>
          <a:p>
            <a:fld id="{B3CA43CF-1587-4FAC-9A0C-824EAF6245B2}" type="slidenum">
              <a:rPr lang="en-US" smtClean="0"/>
              <a:t>32</a:t>
            </a:fld>
            <a:endParaRPr lang="en-US" dirty="0"/>
          </a:p>
        </p:txBody>
      </p:sp>
    </p:spTree>
    <p:extLst>
      <p:ext uri="{BB962C8B-B14F-4D97-AF65-F5344CB8AC3E}">
        <p14:creationId xmlns:p14="http://schemas.microsoft.com/office/powerpoint/2010/main" val="36998468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900" dirty="0">
                <a:latin typeface="Arial" panose="020B0604020202020204" pitchFamily="34" charset="0"/>
                <a:cs typeface="Arial" panose="020B0604020202020204" pitchFamily="34" charset="0"/>
              </a:rPr>
              <a:t>Source: PWC, </a:t>
            </a:r>
            <a:r>
              <a:rPr lang="en-US" sz="900" i="1" dirty="0">
                <a:latin typeface="Arial" panose="020B0604020202020204" pitchFamily="34" charset="0"/>
                <a:cs typeface="Arial" panose="020B0604020202020204" pitchFamily="34" charset="0"/>
              </a:rPr>
              <a:t>2014 State of the Internal Audit Profession Study,</a:t>
            </a:r>
            <a:r>
              <a:rPr lang="en-US" sz="900" dirty="0">
                <a:latin typeface="Arial" panose="020B0604020202020204" pitchFamily="34" charset="0"/>
                <a:cs typeface="Arial" panose="020B0604020202020204" pitchFamily="34" charset="0"/>
              </a:rPr>
              <a:t> March 2014, page 5. An online survey of 1,920 executives from 24 industries in 37 countries, and 1-on-1 interviews with more than 125 stakeholders.</a:t>
            </a:r>
          </a:p>
          <a:p>
            <a:endParaRPr lang="en-US" sz="900" dirty="0"/>
          </a:p>
        </p:txBody>
      </p:sp>
      <p:sp>
        <p:nvSpPr>
          <p:cNvPr id="4" name="Slide Number Placeholder 3"/>
          <p:cNvSpPr>
            <a:spLocks noGrp="1"/>
          </p:cNvSpPr>
          <p:nvPr>
            <p:ph type="sldNum" sz="quarter" idx="10"/>
          </p:nvPr>
        </p:nvSpPr>
        <p:spPr/>
        <p:txBody>
          <a:bodyPr/>
          <a:lstStyle/>
          <a:p>
            <a:fld id="{B3CA43CF-1587-4FAC-9A0C-824EAF6245B2}" type="slidenum">
              <a:rPr lang="en-US" smtClean="0"/>
              <a:t>33</a:t>
            </a:fld>
            <a:endParaRPr lang="en-US" dirty="0"/>
          </a:p>
        </p:txBody>
      </p:sp>
    </p:spTree>
    <p:extLst>
      <p:ext uri="{BB962C8B-B14F-4D97-AF65-F5344CB8AC3E}">
        <p14:creationId xmlns:p14="http://schemas.microsoft.com/office/powerpoint/2010/main" val="33982879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CA43CF-1587-4FAC-9A0C-824EAF6245B2}" type="slidenum">
              <a:rPr lang="en-US" smtClean="0"/>
              <a:t>34</a:t>
            </a:fld>
            <a:endParaRPr lang="en-US" dirty="0"/>
          </a:p>
        </p:txBody>
      </p:sp>
    </p:spTree>
    <p:extLst>
      <p:ext uri="{BB962C8B-B14F-4D97-AF65-F5344CB8AC3E}">
        <p14:creationId xmlns:p14="http://schemas.microsoft.com/office/powerpoint/2010/main" val="36998468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cs typeface="Arial" panose="020B0604020202020204" pitchFamily="34" charset="0"/>
              </a:rPr>
              <a:t>Source: </a:t>
            </a:r>
            <a:r>
              <a:rPr lang="en-US" sz="1000" i="1" dirty="0">
                <a:latin typeface="Arial" panose="020B0604020202020204" pitchFamily="34" charset="0"/>
                <a:cs typeface="Arial" panose="020B0604020202020204" pitchFamily="34" charset="0"/>
              </a:rPr>
              <a:t>What is Driving Continuous Auditing and Continuous Monitoring Today?</a:t>
            </a:r>
            <a:r>
              <a:rPr lang="en-US" sz="1000" dirty="0">
                <a:latin typeface="Arial" panose="020B0604020202020204" pitchFamily="34" charset="0"/>
                <a:cs typeface="Arial" panose="020B0604020202020204" pitchFamily="34" charset="0"/>
              </a:rPr>
              <a:t> KPMG, 2009.</a:t>
            </a:r>
          </a:p>
          <a:p>
            <a:endParaRPr lang="en-US" sz="1000"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Defining CA and CM</a:t>
            </a:r>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Continuous auditing (CA</a:t>
            </a:r>
            <a:r>
              <a:rPr lang="en-US" b="1" dirty="0" smtClean="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is</a:t>
            </a:r>
            <a:r>
              <a:rPr lang="en-US" dirty="0">
                <a:latin typeface="Arial" panose="020B0604020202020204" pitchFamily="34" charset="0"/>
                <a:cs typeface="Arial" panose="020B0604020202020204" pitchFamily="34" charset="0"/>
              </a:rPr>
              <a:t> the collection of audit evidence and indicators by </a:t>
            </a:r>
            <a:r>
              <a:rPr lang="en-US" dirty="0" smtClean="0">
                <a:latin typeface="Arial" panose="020B0604020202020204" pitchFamily="34" charset="0"/>
                <a:cs typeface="Arial" panose="020B0604020202020204" pitchFamily="34" charset="0"/>
              </a:rPr>
              <a:t>an internal</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auditor</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on</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information</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technology</a:t>
            </a:r>
            <a:r>
              <a:rPr lang="en-US" dirty="0">
                <a:latin typeface="Arial" panose="020B0604020202020204" pitchFamily="34" charset="0"/>
                <a:cs typeface="Arial" panose="020B0604020202020204" pitchFamily="34" charset="0"/>
              </a:rPr>
              <a:t> (IT) systems, processes, transactions, </a:t>
            </a:r>
            <a:r>
              <a:rPr lang="en-US" dirty="0" smtClean="0">
                <a:latin typeface="Arial" panose="020B0604020202020204" pitchFamily="34" charset="0"/>
                <a:cs typeface="Arial" panose="020B0604020202020204" pitchFamily="34" charset="0"/>
              </a:rPr>
              <a:t>and controls on</a:t>
            </a:r>
            <a:r>
              <a:rPr lang="en-US" dirty="0">
                <a:latin typeface="Arial" panose="020B0604020202020204" pitchFamily="34" charset="0"/>
                <a:cs typeface="Arial" panose="020B0604020202020204" pitchFamily="34" charset="0"/>
              </a:rPr>
              <a:t> a frequent or continuous basis, throughout a period</a:t>
            </a:r>
            <a:r>
              <a:rPr lang="en-US" dirty="0" smtClean="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By contrast,</a:t>
            </a:r>
            <a:r>
              <a:rPr lang="en-US" b="1" dirty="0">
                <a:latin typeface="Arial" panose="020B0604020202020204" pitchFamily="34" charset="0"/>
                <a:cs typeface="Arial" panose="020B0604020202020204" pitchFamily="34" charset="0"/>
              </a:rPr>
              <a:t> continuous monitoring (CM)-</a:t>
            </a:r>
            <a:r>
              <a:rPr lang="en-US" dirty="0">
                <a:latin typeface="Arial" panose="020B0604020202020204" pitchFamily="34" charset="0"/>
                <a:cs typeface="Arial" panose="020B0604020202020204" pitchFamily="34" charset="0"/>
              </a:rPr>
              <a:t> is a feedback mechanism used by</a:t>
            </a:r>
          </a:p>
          <a:p>
            <a:r>
              <a:rPr lang="en-US" dirty="0">
                <a:latin typeface="Arial" panose="020B0604020202020204" pitchFamily="34" charset="0"/>
                <a:cs typeface="Arial" panose="020B0604020202020204" pitchFamily="34" charset="0"/>
              </a:rPr>
              <a:t>management to ensure that controls operate as designed and transactions are</a:t>
            </a:r>
          </a:p>
          <a:p>
            <a:r>
              <a:rPr lang="en-US" dirty="0">
                <a:latin typeface="Arial" panose="020B0604020202020204" pitchFamily="34" charset="0"/>
                <a:cs typeface="Arial" panose="020B0604020202020204" pitchFamily="34" charset="0"/>
              </a:rPr>
              <a:t>processed as prescribed. This monitoring method is the responsibility of </a:t>
            </a:r>
            <a:r>
              <a:rPr lang="en-US" dirty="0" smtClean="0">
                <a:latin typeface="Arial" panose="020B0604020202020204" pitchFamily="34" charset="0"/>
                <a:cs typeface="Arial" panose="020B0604020202020204" pitchFamily="34" charset="0"/>
              </a:rPr>
              <a:t>management and</a:t>
            </a:r>
            <a:r>
              <a:rPr lang="en-US" dirty="0">
                <a:latin typeface="Arial" panose="020B0604020202020204" pitchFamily="34" charset="0"/>
                <a:cs typeface="Arial" panose="020B0604020202020204" pitchFamily="34" charset="0"/>
              </a:rPr>
              <a:t> can form an important component of the internal control structure.</a:t>
            </a:r>
          </a:p>
          <a:p>
            <a:r>
              <a:rPr lang="en-US" sz="1000" dirty="0"/>
              <a:t> </a:t>
            </a:r>
          </a:p>
          <a:p>
            <a:r>
              <a:rPr lang="en-US" sz="1000" i="1" dirty="0"/>
              <a:t>Definitions taken from KPMG LLP’s Continuous Auditing and Continuous Monitoring: Transforming Internal Audit and Management Monitoring to Create Value, 2008.</a:t>
            </a:r>
            <a:endParaRPr lang="en-US" sz="1000" dirty="0"/>
          </a:p>
          <a:p>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3CA43CF-1587-4FAC-9A0C-824EAF6245B2}" type="slidenum">
              <a:rPr lang="en-US" smtClean="0"/>
              <a:t>35</a:t>
            </a:fld>
            <a:endParaRPr lang="en-US" dirty="0"/>
          </a:p>
        </p:txBody>
      </p:sp>
    </p:spTree>
    <p:extLst>
      <p:ext uri="{BB962C8B-B14F-4D97-AF65-F5344CB8AC3E}">
        <p14:creationId xmlns:p14="http://schemas.microsoft.com/office/powerpoint/2010/main" val="36998468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solidFill>
                  <a:srgbClr val="C00000"/>
                </a:solidFill>
                <a:latin typeface="Arial" panose="020B0604020202020204" pitchFamily="34" charset="0"/>
                <a:cs typeface="Arial" panose="020B0604020202020204" pitchFamily="34" charset="0"/>
              </a:rPr>
              <a:t>Source</a:t>
            </a:r>
            <a:r>
              <a:rPr lang="en-US" sz="900" dirty="0">
                <a:latin typeface="Arial" panose="020B0604020202020204" pitchFamily="34" charset="0"/>
                <a:cs typeface="Arial" panose="020B0604020202020204" pitchFamily="34" charset="0"/>
              </a:rPr>
              <a:t>: </a:t>
            </a:r>
            <a:r>
              <a:rPr lang="en-US" sz="900" b="1" dirty="0">
                <a:solidFill>
                  <a:srgbClr val="0033CC"/>
                </a:solidFill>
                <a:latin typeface="Arial" panose="020B0604020202020204" pitchFamily="34" charset="0"/>
                <a:cs typeface="Arial" panose="020B0604020202020204" pitchFamily="34" charset="0"/>
              </a:rPr>
              <a:t>PwC</a:t>
            </a:r>
            <a:r>
              <a:rPr lang="en-US" sz="900" dirty="0">
                <a:latin typeface="Arial" panose="020B0604020202020204" pitchFamily="34" charset="0"/>
                <a:cs typeface="Arial" panose="020B0604020202020204" pitchFamily="34" charset="0"/>
              </a:rPr>
              <a:t>, </a:t>
            </a:r>
            <a:r>
              <a:rPr lang="en-US" sz="900" i="1" dirty="0">
                <a:latin typeface="Arial" panose="020B0604020202020204" pitchFamily="34" charset="0"/>
                <a:cs typeface="Arial" panose="020B0604020202020204" pitchFamily="34" charset="0"/>
              </a:rPr>
              <a:t>The Data Conundrum: Finding Your Path with Data Analytics</a:t>
            </a:r>
            <a:r>
              <a:rPr lang="en-US" sz="900" dirty="0">
                <a:latin typeface="Arial" panose="020B0604020202020204" pitchFamily="34" charset="0"/>
                <a:cs typeface="Arial" panose="020B0604020202020204" pitchFamily="34" charset="0"/>
              </a:rPr>
              <a:t>, December 2013. Also cited in PwC’s 2013 State of the Internal Audit Profession. </a:t>
            </a:r>
          </a:p>
          <a:p>
            <a:endParaRPr lang="en-US" sz="900" dirty="0">
              <a:latin typeface="Arial" panose="020B0604020202020204" pitchFamily="34" charset="0"/>
              <a:cs typeface="Arial" panose="020B0604020202020204" pitchFamily="34" charset="0"/>
            </a:endParaRPr>
          </a:p>
          <a:p>
            <a:r>
              <a:rPr lang="en-US" dirty="0">
                <a:solidFill>
                  <a:srgbClr val="C00000"/>
                </a:solidFill>
                <a:latin typeface="Arial" panose="020B0604020202020204" pitchFamily="34" charset="0"/>
                <a:cs typeface="Arial" panose="020B0604020202020204" pitchFamily="34" charset="0"/>
              </a:rPr>
              <a:t>Quote</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Convergence of markets from globalization providing similar products and services to similar customers with similar operating models will lead to convergence of data requirements across organizations underpinned by standard data sets…. </a:t>
            </a:r>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Today</a:t>
            </a:r>
            <a:r>
              <a:rPr lang="en-US" dirty="0">
                <a:latin typeface="Arial" panose="020B0604020202020204" pitchFamily="34" charset="0"/>
                <a:cs typeface="Arial" panose="020B0604020202020204" pitchFamily="34" charset="0"/>
              </a:rPr>
              <a:t>, decision making is primarily based on information residing in scorecards, dashboards, and reports that shed light on how business is performing against predetermined targets…. For management to have real-time view of the business, </a:t>
            </a:r>
            <a:r>
              <a:rPr lang="en-US" dirty="0">
                <a:solidFill>
                  <a:srgbClr val="C00000"/>
                </a:solidFill>
                <a:latin typeface="Arial" panose="020B0604020202020204" pitchFamily="34" charset="0"/>
                <a:cs typeface="Arial" panose="020B0604020202020204" pitchFamily="34" charset="0"/>
              </a:rPr>
              <a:t>real-time dashboards will become </a:t>
            </a:r>
            <a:r>
              <a:rPr lang="en-US" dirty="0" smtClean="0">
                <a:solidFill>
                  <a:srgbClr val="C00000"/>
                </a:solidFill>
                <a:latin typeface="Arial" panose="020B0604020202020204" pitchFamily="34" charset="0"/>
                <a:cs typeface="Arial" panose="020B0604020202020204" pitchFamily="34" charset="0"/>
              </a:rPr>
              <a:t>reality</a:t>
            </a:r>
            <a:r>
              <a:rPr lang="en-US" dirty="0" smtClean="0">
                <a:latin typeface="Arial" panose="020B0604020202020204" pitchFamily="34" charset="0"/>
                <a:cs typeface="Arial" panose="020B0604020202020204" pitchFamily="34" charset="0"/>
              </a:rPr>
              <a:t>…. We </a:t>
            </a:r>
            <a:r>
              <a:rPr lang="en-US" dirty="0">
                <a:latin typeface="Arial" panose="020B0604020202020204" pitchFamily="34" charset="0"/>
                <a:cs typeface="Arial" panose="020B0604020202020204" pitchFamily="34" charset="0"/>
              </a:rPr>
              <a:t>will see analytics emerge as a core enterprise function to deliver better business insights that improve decisions to drive business strategy and manage performance.  [</a:t>
            </a:r>
            <a:r>
              <a:rPr lang="en-US" b="1" dirty="0">
                <a:solidFill>
                  <a:srgbClr val="0033CC"/>
                </a:solidFill>
                <a:latin typeface="Arial" panose="020B0604020202020204" pitchFamily="34" charset="0"/>
                <a:cs typeface="Arial" panose="020B0604020202020204" pitchFamily="34" charset="0"/>
              </a:rPr>
              <a:t>KPMG</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Business Intelligence of the Future</a:t>
            </a:r>
            <a:r>
              <a:rPr lang="en-US" dirty="0">
                <a:latin typeface="Arial" panose="020B0604020202020204" pitchFamily="34" charset="0"/>
                <a:cs typeface="Arial" panose="020B0604020202020204" pitchFamily="34" charset="0"/>
              </a:rPr>
              <a:t>, 2013, page 7</a:t>
            </a:r>
            <a:r>
              <a:rPr lang="en-US" dirty="0" smtClean="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What about the Innovator’s Dilemma?</a:t>
            </a:r>
            <a:endParaRPr lang="en-US"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3CA43CF-1587-4FAC-9A0C-824EAF6245B2}" type="slidenum">
              <a:rPr lang="en-US" smtClean="0"/>
              <a:t>36</a:t>
            </a:fld>
            <a:endParaRPr lang="en-US" dirty="0"/>
          </a:p>
        </p:txBody>
      </p:sp>
    </p:spTree>
    <p:extLst>
      <p:ext uri="{BB962C8B-B14F-4D97-AF65-F5344CB8AC3E}">
        <p14:creationId xmlns:p14="http://schemas.microsoft.com/office/powerpoint/2010/main" val="22499267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latin typeface="Arial" panose="020B0604020202020204" pitchFamily="34" charset="0"/>
                <a:cs typeface="Arial" panose="020B0604020202020204" pitchFamily="34" charset="0"/>
              </a:rPr>
              <a:t>Source: </a:t>
            </a:r>
            <a:r>
              <a:rPr lang="en-US" sz="900" b="1" dirty="0">
                <a:solidFill>
                  <a:srgbClr val="0033CC"/>
                </a:solidFill>
                <a:latin typeface="Arial" panose="020B0604020202020204" pitchFamily="34" charset="0"/>
                <a:cs typeface="Arial" panose="020B0604020202020204" pitchFamily="34" charset="0"/>
              </a:rPr>
              <a:t>PwC</a:t>
            </a:r>
            <a:r>
              <a:rPr lang="en-US" sz="900" dirty="0">
                <a:latin typeface="Arial" panose="020B0604020202020204" pitchFamily="34" charset="0"/>
                <a:cs typeface="Arial" panose="020B0604020202020204" pitchFamily="34" charset="0"/>
              </a:rPr>
              <a:t>, </a:t>
            </a:r>
            <a:r>
              <a:rPr lang="en-US" sz="900" i="1" dirty="0">
                <a:latin typeface="Arial" panose="020B0604020202020204" pitchFamily="34" charset="0"/>
                <a:cs typeface="Arial" panose="020B0604020202020204" pitchFamily="34" charset="0"/>
              </a:rPr>
              <a:t>The Data Conundrum: Finding Your Path with Data Analytics</a:t>
            </a:r>
            <a:r>
              <a:rPr lang="en-US" sz="900" dirty="0">
                <a:latin typeface="Arial" panose="020B0604020202020204" pitchFamily="34" charset="0"/>
                <a:cs typeface="Arial" panose="020B0604020202020204" pitchFamily="34" charset="0"/>
              </a:rPr>
              <a:t>, December 2013.</a:t>
            </a:r>
          </a:p>
          <a:p>
            <a:endParaRPr lang="en-US" sz="900" dirty="0">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Also cited in PwC’s 2013 State of the Internal Audit Profession. PwC conducted an online survey in October and November 2012. Nearly 1,100 chief audit executives and more than 630 stakeholders including CEOs, audit committee chairs, other board members and senior finance and risk managers representing 18 industries and 60 countries, took part in this survey. [pg. 7]</a:t>
            </a:r>
          </a:p>
          <a:p>
            <a:endParaRPr lang="en-US" sz="900" dirty="0">
              <a:latin typeface="Arial" panose="020B0604020202020204" pitchFamily="34" charset="0"/>
              <a:cs typeface="Arial" panose="020B0604020202020204" pitchFamily="34" charset="0"/>
            </a:endParaRPr>
          </a:p>
          <a:p>
            <a:r>
              <a:rPr lang="en-US" sz="900" dirty="0">
                <a:solidFill>
                  <a:srgbClr val="C00000"/>
                </a:solidFill>
                <a:latin typeface="Arial" panose="020B0604020202020204" pitchFamily="34" charset="0"/>
                <a:cs typeface="Arial" panose="020B0604020202020204" pitchFamily="34" charset="0"/>
              </a:rPr>
              <a:t>Quote</a:t>
            </a:r>
            <a:r>
              <a:rPr lang="en-US" sz="900" dirty="0">
                <a:latin typeface="Arial" panose="020B0604020202020204" pitchFamily="34" charset="0"/>
                <a:cs typeface="Arial" panose="020B0604020202020204" pitchFamily="34" charset="0"/>
              </a:rPr>
              <a:t>:</a:t>
            </a:r>
          </a:p>
          <a:p>
            <a:r>
              <a:rPr lang="en-US" sz="900" dirty="0">
                <a:latin typeface="Arial" panose="020B0604020202020204" pitchFamily="34" charset="0"/>
                <a:cs typeface="Arial" panose="020B0604020202020204" pitchFamily="34" charset="0"/>
              </a:rPr>
              <a:t>Convergence of markets from globalization providing similar products and services to similar customers with similar operating models will lead to convergence of data requirements across organizations underpinned by standard data sets…. Today, decision making is primarily based on information residing in scorecards, dashboards, and reports that shed light on how business is performing against predetermined targets…. For management to have real-time view of the business, real-time dashboards will become reality…. We will see analytics emerge as a core enterprise function to deliver better business insights that improve decisions to drive business strategy and manage performance.  [</a:t>
            </a:r>
            <a:r>
              <a:rPr lang="en-US" sz="900" b="1" dirty="0">
                <a:solidFill>
                  <a:srgbClr val="0033CC"/>
                </a:solidFill>
                <a:latin typeface="Arial" panose="020B0604020202020204" pitchFamily="34" charset="0"/>
                <a:cs typeface="Arial" panose="020B0604020202020204" pitchFamily="34" charset="0"/>
              </a:rPr>
              <a:t>KPMG</a:t>
            </a:r>
            <a:r>
              <a:rPr lang="en-US" sz="900" dirty="0">
                <a:latin typeface="Arial" panose="020B0604020202020204" pitchFamily="34" charset="0"/>
                <a:cs typeface="Arial" panose="020B0604020202020204" pitchFamily="34" charset="0"/>
              </a:rPr>
              <a:t>, </a:t>
            </a:r>
            <a:r>
              <a:rPr lang="en-US" sz="900" i="1" dirty="0">
                <a:latin typeface="Arial" panose="020B0604020202020204" pitchFamily="34" charset="0"/>
                <a:cs typeface="Arial" panose="020B0604020202020204" pitchFamily="34" charset="0"/>
              </a:rPr>
              <a:t>Business Intelligence of the Future</a:t>
            </a:r>
            <a:r>
              <a:rPr lang="en-US" sz="900" dirty="0">
                <a:latin typeface="Arial" panose="020B0604020202020204" pitchFamily="34" charset="0"/>
                <a:cs typeface="Arial" panose="020B0604020202020204" pitchFamily="34" charset="0"/>
              </a:rPr>
              <a:t>, 2013, page 7]</a:t>
            </a:r>
          </a:p>
        </p:txBody>
      </p:sp>
      <p:sp>
        <p:nvSpPr>
          <p:cNvPr id="4" name="Slide Number Placeholder 3"/>
          <p:cNvSpPr>
            <a:spLocks noGrp="1"/>
          </p:cNvSpPr>
          <p:nvPr>
            <p:ph type="sldNum" sz="quarter" idx="10"/>
          </p:nvPr>
        </p:nvSpPr>
        <p:spPr/>
        <p:txBody>
          <a:bodyPr/>
          <a:lstStyle/>
          <a:p>
            <a:fld id="{B3CA43CF-1587-4FAC-9A0C-824EAF6245B2}" type="slidenum">
              <a:rPr lang="en-US" smtClean="0"/>
              <a:t>37</a:t>
            </a:fld>
            <a:endParaRPr lang="en-US" dirty="0"/>
          </a:p>
        </p:txBody>
      </p:sp>
    </p:spTree>
    <p:extLst>
      <p:ext uri="{BB962C8B-B14F-4D97-AF65-F5344CB8AC3E}">
        <p14:creationId xmlns:p14="http://schemas.microsoft.com/office/powerpoint/2010/main" val="22499267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latin typeface="Arial" panose="020B0604020202020204" pitchFamily="34" charset="0"/>
                <a:cs typeface="Arial" panose="020B0604020202020204" pitchFamily="34" charset="0"/>
              </a:rPr>
              <a:t>Source: KPMG, </a:t>
            </a:r>
            <a:r>
              <a:rPr lang="en-US" sz="900" i="1" dirty="0">
                <a:latin typeface="Arial" panose="020B0604020202020204" pitchFamily="34" charset="0"/>
                <a:cs typeface="Arial" panose="020B0604020202020204" pitchFamily="34" charset="0"/>
              </a:rPr>
              <a:t>Transforming Internal Audit: A Maturity Model from Data Analytics to Continuous Assurance</a:t>
            </a:r>
            <a:r>
              <a:rPr lang="en-US" sz="900" dirty="0">
                <a:latin typeface="Arial" panose="020B0604020202020204" pitchFamily="34" charset="0"/>
                <a:cs typeface="Arial" panose="020B0604020202020204" pitchFamily="34" charset="0"/>
              </a:rPr>
              <a:t>, 2014, page 4. Also, KPMG, </a:t>
            </a:r>
            <a:r>
              <a:rPr lang="en-US" sz="900" i="1" dirty="0">
                <a:latin typeface="Arial" panose="020B0604020202020204" pitchFamily="34" charset="0"/>
                <a:cs typeface="Arial" panose="020B0604020202020204" pitchFamily="34" charset="0"/>
              </a:rPr>
              <a:t>Business Intelligence of the Future</a:t>
            </a:r>
            <a:r>
              <a:rPr lang="en-US" sz="900" dirty="0">
                <a:latin typeface="Arial" panose="020B0604020202020204" pitchFamily="34" charset="0"/>
                <a:cs typeface="Arial" panose="020B0604020202020204" pitchFamily="34" charset="0"/>
              </a:rPr>
              <a:t>, 2013, page 4.</a:t>
            </a:r>
          </a:p>
          <a:p>
            <a:endParaRPr lang="en-US" sz="900" dirty="0">
              <a:latin typeface="Arial" panose="020B0604020202020204" pitchFamily="34" charset="0"/>
              <a:cs typeface="Arial" panose="020B0604020202020204" pitchFamily="34" charset="0"/>
            </a:endParaRPr>
          </a:p>
          <a:p>
            <a:r>
              <a:rPr lang="en-US" sz="900" dirty="0">
                <a:solidFill>
                  <a:srgbClr val="C00000"/>
                </a:solidFill>
                <a:latin typeface="Arial" panose="020B0604020202020204" pitchFamily="34" charset="0"/>
                <a:cs typeface="Arial" panose="020B0604020202020204" pitchFamily="34" charset="0"/>
              </a:rPr>
              <a:t>Quote</a:t>
            </a:r>
            <a:r>
              <a:rPr lang="en-US" sz="900" dirty="0">
                <a:latin typeface="Arial" panose="020B0604020202020204" pitchFamily="34" charset="0"/>
                <a:cs typeface="Arial" panose="020B0604020202020204" pitchFamily="34" charset="0"/>
              </a:rPr>
              <a:t>:</a:t>
            </a:r>
          </a:p>
          <a:p>
            <a:r>
              <a:rPr lang="en-US" sz="900" dirty="0">
                <a:latin typeface="Arial" panose="020B0604020202020204" pitchFamily="34" charset="0"/>
                <a:cs typeface="Arial" panose="020B0604020202020204" pitchFamily="34" charset="0"/>
              </a:rPr>
              <a:t>Convergence of markets from globalization providing similar products and services to similar customers with similar operating models will lead to convergence of data requirements across organizations underpinned by standard data sets…. Today, decision making is primarily based on information residing in scorecards, dashboards, and reports that shed light on how business is performing against predetermined targets…. For management to have real-time view of the business, real-time dashboards will become reality…. We will see analytics emerge as a core enterprise function to deliver better business insights that improve decisions to drive business strategy and manage performance.  [KPMG, </a:t>
            </a:r>
            <a:r>
              <a:rPr lang="en-US" sz="900" i="1" dirty="0">
                <a:latin typeface="Arial" panose="020B0604020202020204" pitchFamily="34" charset="0"/>
                <a:cs typeface="Arial" panose="020B0604020202020204" pitchFamily="34" charset="0"/>
              </a:rPr>
              <a:t>Business Intelligence of the Future</a:t>
            </a:r>
            <a:r>
              <a:rPr lang="en-US" sz="900" dirty="0">
                <a:latin typeface="Arial" panose="020B0604020202020204" pitchFamily="34" charset="0"/>
                <a:cs typeface="Arial" panose="020B0604020202020204" pitchFamily="34" charset="0"/>
              </a:rPr>
              <a:t>, 2013, page 7]</a:t>
            </a:r>
          </a:p>
          <a:p>
            <a:endParaRPr lang="en-US" sz="900" dirty="0">
              <a:latin typeface="Arial" panose="020B0604020202020204" pitchFamily="34" charset="0"/>
              <a:cs typeface="Arial" panose="020B0604020202020204" pitchFamily="34" charset="0"/>
            </a:endParaRPr>
          </a:p>
          <a:p>
            <a:r>
              <a:rPr lang="en-US" sz="900" dirty="0">
                <a:solidFill>
                  <a:srgbClr val="C00000"/>
                </a:solidFill>
                <a:latin typeface="Arial" panose="020B0604020202020204" pitchFamily="34" charset="0"/>
                <a:cs typeface="Arial" panose="020B0604020202020204" pitchFamily="34" charset="0"/>
              </a:rPr>
              <a:t>Note</a:t>
            </a:r>
            <a:r>
              <a:rPr lang="en-US" sz="900" dirty="0">
                <a:latin typeface="Arial" panose="020B0604020202020204" pitchFamily="34" charset="0"/>
                <a:cs typeface="Arial" panose="020B0604020202020204" pitchFamily="34" charset="0"/>
              </a:rPr>
              <a:t>:</a:t>
            </a:r>
          </a:p>
          <a:p>
            <a:r>
              <a:rPr lang="en-US" sz="900" dirty="0">
                <a:latin typeface="Arial" panose="020B0604020202020204" pitchFamily="34" charset="0"/>
                <a:cs typeface="Arial" panose="020B0604020202020204" pitchFamily="34" charset="0"/>
              </a:rPr>
              <a:t>Also, see Gartner, Nexus of Forces, June 2013, slide 32.</a:t>
            </a:r>
          </a:p>
          <a:p>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3CA43CF-1587-4FAC-9A0C-824EAF6245B2}" type="slidenum">
              <a:rPr lang="en-US" smtClean="0"/>
              <a:t>38</a:t>
            </a:fld>
            <a:endParaRPr lang="en-US" dirty="0"/>
          </a:p>
        </p:txBody>
      </p:sp>
    </p:spTree>
    <p:extLst>
      <p:ext uri="{BB962C8B-B14F-4D97-AF65-F5344CB8AC3E}">
        <p14:creationId xmlns:p14="http://schemas.microsoft.com/office/powerpoint/2010/main" val="22499267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cs typeface="Arial" panose="020B0604020202020204" pitchFamily="34" charset="0"/>
              </a:rPr>
              <a:t>Source: USP Big Data Infographic</a:t>
            </a:r>
          </a:p>
          <a:p>
            <a:r>
              <a:rPr lang="en-US" sz="1000" dirty="0">
                <a:latin typeface="Arial" panose="020B0604020202020204" pitchFamily="34" charset="0"/>
                <a:cs typeface="Arial" panose="020B0604020202020204" pitchFamily="34" charset="0"/>
                <a:hlinkClick r:id="rId3"/>
              </a:rPr>
              <a:t>http://www.pressroom.ups.com/pressroom/staticfiles/pdf/fact_sheets/UPS-big-data-infographic-900x2708.pdf</a:t>
            </a:r>
            <a:endParaRPr lang="en-US" sz="100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See also, Why UPS Spends More Than $ 1 Billion on Big Data Annually, by Mark van </a:t>
            </a:r>
            <a:r>
              <a:rPr lang="en-US" sz="1000" dirty="0" err="1">
                <a:latin typeface="Arial" panose="020B0604020202020204" pitchFamily="34" charset="0"/>
                <a:cs typeface="Arial" panose="020B0604020202020204" pitchFamily="34" charset="0"/>
              </a:rPr>
              <a:t>Rijmenam</a:t>
            </a:r>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hlinkClick r:id="rId4"/>
              </a:rPr>
              <a:t>http://smartdatacollective.com/bigdatastartups/201286/why-ups-spends-over-1-billion-big-data-annually</a:t>
            </a:r>
            <a:endParaRPr lang="en-US" sz="100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3CA43CF-1587-4FAC-9A0C-824EAF6245B2}" type="slidenum">
              <a:rPr lang="en-US" smtClean="0"/>
              <a:t>39</a:t>
            </a:fld>
            <a:endParaRPr lang="en-US" dirty="0"/>
          </a:p>
        </p:txBody>
      </p:sp>
    </p:spTree>
    <p:extLst>
      <p:ext uri="{BB962C8B-B14F-4D97-AF65-F5344CB8AC3E}">
        <p14:creationId xmlns:p14="http://schemas.microsoft.com/office/powerpoint/2010/main" val="3699846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CA43CF-1587-4FAC-9A0C-824EAF6245B2}" type="slidenum">
              <a:rPr lang="en-US" smtClean="0"/>
              <a:t>4</a:t>
            </a:fld>
            <a:endParaRPr lang="en-US" dirty="0"/>
          </a:p>
        </p:txBody>
      </p:sp>
    </p:spTree>
    <p:extLst>
      <p:ext uri="{BB962C8B-B14F-4D97-AF65-F5344CB8AC3E}">
        <p14:creationId xmlns:p14="http://schemas.microsoft.com/office/powerpoint/2010/main" val="36998468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CA43CF-1587-4FAC-9A0C-824EAF6245B2}" type="slidenum">
              <a:rPr lang="en-US" smtClean="0"/>
              <a:t>40</a:t>
            </a:fld>
            <a:endParaRPr lang="en-US" dirty="0"/>
          </a:p>
        </p:txBody>
      </p:sp>
    </p:spTree>
    <p:extLst>
      <p:ext uri="{BB962C8B-B14F-4D97-AF65-F5344CB8AC3E}">
        <p14:creationId xmlns:p14="http://schemas.microsoft.com/office/powerpoint/2010/main" val="36998468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CA43CF-1587-4FAC-9A0C-824EAF6245B2}" type="slidenum">
              <a:rPr lang="en-US" smtClean="0"/>
              <a:t>41</a:t>
            </a:fld>
            <a:endParaRPr lang="en-US" dirty="0"/>
          </a:p>
        </p:txBody>
      </p:sp>
    </p:spTree>
    <p:extLst>
      <p:ext uri="{BB962C8B-B14F-4D97-AF65-F5344CB8AC3E}">
        <p14:creationId xmlns:p14="http://schemas.microsoft.com/office/powerpoint/2010/main" val="36998468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Source: </a:t>
            </a:r>
            <a:r>
              <a:rPr lang="en-US" sz="900" i="1" dirty="0">
                <a:latin typeface="Arial" panose="020B0604020202020204" pitchFamily="34" charset="0"/>
                <a:cs typeface="Arial" panose="020B0604020202020204" pitchFamily="34" charset="0"/>
              </a:rPr>
              <a:t>CIO Updates</a:t>
            </a:r>
            <a:r>
              <a:rPr lang="en-US" sz="900" dirty="0">
                <a:latin typeface="Arial" panose="020B0604020202020204" pitchFamily="34" charset="0"/>
                <a:cs typeface="Arial" panose="020B0604020202020204" pitchFamily="34" charset="0"/>
              </a:rPr>
              <a:t>, August 19, 2014 presentation by Jim Cochrane, Chief Information Officer and EVP.</a:t>
            </a:r>
            <a:endParaRPr lang="en-US" sz="900" dirty="0"/>
          </a:p>
        </p:txBody>
      </p:sp>
      <p:sp>
        <p:nvSpPr>
          <p:cNvPr id="4" name="Slide Number Placeholder 3"/>
          <p:cNvSpPr>
            <a:spLocks noGrp="1"/>
          </p:cNvSpPr>
          <p:nvPr>
            <p:ph type="sldNum" sz="quarter" idx="10"/>
          </p:nvPr>
        </p:nvSpPr>
        <p:spPr/>
        <p:txBody>
          <a:bodyPr/>
          <a:lstStyle/>
          <a:p>
            <a:fld id="{B3CA43CF-1587-4FAC-9A0C-824EAF6245B2}" type="slidenum">
              <a:rPr lang="en-US" smtClean="0"/>
              <a:t>42</a:t>
            </a:fld>
            <a:endParaRPr lang="en-US" dirty="0"/>
          </a:p>
        </p:txBody>
      </p:sp>
    </p:spTree>
    <p:extLst>
      <p:ext uri="{BB962C8B-B14F-4D97-AF65-F5344CB8AC3E}">
        <p14:creationId xmlns:p14="http://schemas.microsoft.com/office/powerpoint/2010/main" val="30510694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Source: </a:t>
            </a:r>
            <a:r>
              <a:rPr lang="en-US" sz="900" i="1" dirty="0">
                <a:latin typeface="Arial" panose="020B0604020202020204" pitchFamily="34" charset="0"/>
                <a:cs typeface="Arial" panose="020B0604020202020204" pitchFamily="34" charset="0"/>
              </a:rPr>
              <a:t>CIO Updates</a:t>
            </a:r>
            <a:r>
              <a:rPr lang="en-US" sz="900" dirty="0">
                <a:latin typeface="Arial" panose="020B0604020202020204" pitchFamily="34" charset="0"/>
                <a:cs typeface="Arial" panose="020B0604020202020204" pitchFamily="34" charset="0"/>
              </a:rPr>
              <a:t>, August 19, 2014 presentation by Jim Cochrane, Chief Information Officer and EVP.</a:t>
            </a:r>
            <a:endParaRPr lang="en-US" sz="900" dirty="0"/>
          </a:p>
        </p:txBody>
      </p:sp>
      <p:sp>
        <p:nvSpPr>
          <p:cNvPr id="4" name="Slide Number Placeholder 3"/>
          <p:cNvSpPr>
            <a:spLocks noGrp="1"/>
          </p:cNvSpPr>
          <p:nvPr>
            <p:ph type="sldNum" sz="quarter" idx="10"/>
          </p:nvPr>
        </p:nvSpPr>
        <p:spPr/>
        <p:txBody>
          <a:bodyPr/>
          <a:lstStyle/>
          <a:p>
            <a:fld id="{B3CA43CF-1587-4FAC-9A0C-824EAF6245B2}" type="slidenum">
              <a:rPr lang="en-US" smtClean="0"/>
              <a:t>43</a:t>
            </a:fld>
            <a:endParaRPr lang="en-US" dirty="0"/>
          </a:p>
        </p:txBody>
      </p:sp>
    </p:spTree>
    <p:extLst>
      <p:ext uri="{BB962C8B-B14F-4D97-AF65-F5344CB8AC3E}">
        <p14:creationId xmlns:p14="http://schemas.microsoft.com/office/powerpoint/2010/main" val="30510694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Source: US Postal Service Mail Entry Roadmap, October 20, 2014, page 27</a:t>
            </a:r>
            <a:r>
              <a:rPr lang="en-US" sz="900" dirty="0" smtClean="0">
                <a:latin typeface="Arial" panose="020B0604020202020204" pitchFamily="34" charset="0"/>
                <a:cs typeface="Arial" panose="020B0604020202020204" pitchFamily="34" charset="0"/>
              </a:rPr>
              <a:t>.</a:t>
            </a:r>
          </a:p>
          <a:p>
            <a:endParaRPr lang="en-US" sz="900" dirty="0">
              <a:latin typeface="Arial" panose="020B0604020202020204" pitchFamily="34" charset="0"/>
              <a:cs typeface="Arial" panose="020B0604020202020204" pitchFamily="34" charset="0"/>
            </a:endParaRPr>
          </a:p>
          <a:p>
            <a:r>
              <a:rPr lang="en-US" sz="900" dirty="0" smtClean="0">
                <a:latin typeface="Arial" panose="020B0604020202020204" pitchFamily="34" charset="0"/>
                <a:cs typeface="Arial" panose="020B0604020202020204" pitchFamily="34" charset="0"/>
              </a:rPr>
              <a:t>Recall the reference to real-time dashboards in the Notes Page view of slide 36.</a:t>
            </a:r>
            <a:endParaRPr lang="en-US" sz="900" dirty="0"/>
          </a:p>
        </p:txBody>
      </p:sp>
      <p:sp>
        <p:nvSpPr>
          <p:cNvPr id="4" name="Slide Number Placeholder 3"/>
          <p:cNvSpPr>
            <a:spLocks noGrp="1"/>
          </p:cNvSpPr>
          <p:nvPr>
            <p:ph type="sldNum" sz="quarter" idx="10"/>
          </p:nvPr>
        </p:nvSpPr>
        <p:spPr/>
        <p:txBody>
          <a:bodyPr/>
          <a:lstStyle/>
          <a:p>
            <a:fld id="{B3CA43CF-1587-4FAC-9A0C-824EAF6245B2}" type="slidenum">
              <a:rPr lang="en-US" smtClean="0"/>
              <a:t>44</a:t>
            </a:fld>
            <a:endParaRPr lang="en-US" dirty="0"/>
          </a:p>
        </p:txBody>
      </p:sp>
    </p:spTree>
    <p:extLst>
      <p:ext uri="{BB962C8B-B14F-4D97-AF65-F5344CB8AC3E}">
        <p14:creationId xmlns:p14="http://schemas.microsoft.com/office/powerpoint/2010/main" val="30510694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Source: US Postal Service Mail Entry Roadmap, October 20, 2014, page 27.</a:t>
            </a:r>
            <a:endParaRPr lang="en-US" sz="900" dirty="0"/>
          </a:p>
        </p:txBody>
      </p:sp>
      <p:sp>
        <p:nvSpPr>
          <p:cNvPr id="4" name="Slide Number Placeholder 3"/>
          <p:cNvSpPr>
            <a:spLocks noGrp="1"/>
          </p:cNvSpPr>
          <p:nvPr>
            <p:ph type="sldNum" sz="quarter" idx="10"/>
          </p:nvPr>
        </p:nvSpPr>
        <p:spPr/>
        <p:txBody>
          <a:bodyPr/>
          <a:lstStyle/>
          <a:p>
            <a:fld id="{B3CA43CF-1587-4FAC-9A0C-824EAF6245B2}" type="slidenum">
              <a:rPr lang="en-US" smtClean="0"/>
              <a:t>45</a:t>
            </a:fld>
            <a:endParaRPr lang="en-US" dirty="0"/>
          </a:p>
        </p:txBody>
      </p:sp>
    </p:spTree>
    <p:extLst>
      <p:ext uri="{BB962C8B-B14F-4D97-AF65-F5344CB8AC3E}">
        <p14:creationId xmlns:p14="http://schemas.microsoft.com/office/powerpoint/2010/main" val="30510694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CA43CF-1587-4FAC-9A0C-824EAF6245B2}" type="slidenum">
              <a:rPr lang="en-US" smtClean="0"/>
              <a:t>46</a:t>
            </a:fld>
            <a:endParaRPr lang="en-US" dirty="0"/>
          </a:p>
        </p:txBody>
      </p:sp>
    </p:spTree>
    <p:extLst>
      <p:ext uri="{BB962C8B-B14F-4D97-AF65-F5344CB8AC3E}">
        <p14:creationId xmlns:p14="http://schemas.microsoft.com/office/powerpoint/2010/main" val="36998468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My opinion:</a:t>
            </a:r>
          </a:p>
          <a:p>
            <a:pPr marL="228600" indent="-228600">
              <a:buAutoNum type="arabicPeriod"/>
            </a:pPr>
            <a:endParaRPr lang="en-US" sz="1600" dirty="0" smtClean="0"/>
          </a:p>
          <a:p>
            <a:pPr marL="228600" indent="-228600">
              <a:buAutoNum type="arabicPeriod"/>
            </a:pPr>
            <a:r>
              <a:rPr lang="en-US" sz="1600" dirty="0" smtClean="0"/>
              <a:t>Communication skills</a:t>
            </a:r>
            <a:endParaRPr lang="en-US" sz="1600" dirty="0"/>
          </a:p>
          <a:p>
            <a:pPr marL="228600" indent="-228600">
              <a:buAutoNum type="arabicPeriod"/>
            </a:pPr>
            <a:r>
              <a:rPr lang="en-US" sz="1600" dirty="0" smtClean="0"/>
              <a:t>Deep program knowledge</a:t>
            </a:r>
          </a:p>
          <a:p>
            <a:pPr marL="228600" indent="-228600">
              <a:buAutoNum type="arabicPeriod"/>
            </a:pPr>
            <a:r>
              <a:rPr lang="en-US" sz="1600" dirty="0" smtClean="0"/>
              <a:t>Data analytics</a:t>
            </a:r>
          </a:p>
          <a:p>
            <a:pPr marL="228600" indent="-228600">
              <a:buAutoNum type="arabicPeriod"/>
            </a:pPr>
            <a:r>
              <a:rPr lang="en-US" sz="1600" dirty="0" smtClean="0"/>
              <a:t>IT security</a:t>
            </a:r>
          </a:p>
          <a:p>
            <a:endParaRPr lang="en-US" sz="1600" dirty="0"/>
          </a:p>
        </p:txBody>
      </p:sp>
      <p:sp>
        <p:nvSpPr>
          <p:cNvPr id="4" name="Slide Number Placeholder 3"/>
          <p:cNvSpPr>
            <a:spLocks noGrp="1"/>
          </p:cNvSpPr>
          <p:nvPr>
            <p:ph type="sldNum" sz="quarter" idx="10"/>
          </p:nvPr>
        </p:nvSpPr>
        <p:spPr/>
        <p:txBody>
          <a:bodyPr/>
          <a:lstStyle/>
          <a:p>
            <a:fld id="{B3CA43CF-1587-4FAC-9A0C-824EAF6245B2}" type="slidenum">
              <a:rPr lang="en-US" smtClean="0"/>
              <a:t>47</a:t>
            </a:fld>
            <a:endParaRPr lang="en-US" dirty="0"/>
          </a:p>
        </p:txBody>
      </p:sp>
    </p:spTree>
    <p:extLst>
      <p:ext uri="{BB962C8B-B14F-4D97-AF65-F5344CB8AC3E}">
        <p14:creationId xmlns:p14="http://schemas.microsoft.com/office/powerpoint/2010/main" val="14755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700" dirty="0">
                <a:latin typeface="Arial" panose="020B0604020202020204" pitchFamily="34" charset="0"/>
                <a:cs typeface="Arial" panose="020B0604020202020204" pitchFamily="34" charset="0"/>
              </a:rPr>
              <a:t>Fiscal Year 2012</a:t>
            </a:r>
          </a:p>
          <a:p>
            <a:pPr lvl="1"/>
            <a:r>
              <a:rPr lang="en-US" sz="1700" dirty="0">
                <a:latin typeface="Arial" panose="020B0604020202020204" pitchFamily="34" charset="0"/>
                <a:cs typeface="Arial" panose="020B0604020202020204" pitchFamily="34" charset="0"/>
              </a:rPr>
              <a:t>133 Investigations Opened</a:t>
            </a:r>
          </a:p>
          <a:p>
            <a:pPr lvl="1"/>
            <a:r>
              <a:rPr lang="en-US" sz="1700" dirty="0">
                <a:latin typeface="Arial" panose="020B0604020202020204" pitchFamily="34" charset="0"/>
                <a:cs typeface="Arial" panose="020B0604020202020204" pitchFamily="34" charset="0"/>
              </a:rPr>
              <a:t>$10,203,400 Financial Impact</a:t>
            </a:r>
          </a:p>
          <a:p>
            <a:r>
              <a:rPr lang="en-US" sz="1700" dirty="0">
                <a:latin typeface="Arial" panose="020B0604020202020204" pitchFamily="34" charset="0"/>
                <a:cs typeface="Arial" panose="020B0604020202020204" pitchFamily="34" charset="0"/>
              </a:rPr>
              <a:t>Fiscal Year 2013</a:t>
            </a:r>
          </a:p>
          <a:p>
            <a:pPr lvl="1"/>
            <a:r>
              <a:rPr lang="en-US" sz="1700" dirty="0">
                <a:latin typeface="Arial" panose="020B0604020202020204" pitchFamily="34" charset="0"/>
                <a:cs typeface="Arial" panose="020B0604020202020204" pitchFamily="34" charset="0"/>
              </a:rPr>
              <a:t>209 Investigations Opened</a:t>
            </a:r>
          </a:p>
          <a:p>
            <a:pPr lvl="1"/>
            <a:r>
              <a:rPr lang="en-US" sz="1700" dirty="0">
                <a:latin typeface="Arial" panose="020B0604020202020204" pitchFamily="34" charset="0"/>
                <a:cs typeface="Arial" panose="020B0604020202020204" pitchFamily="34" charset="0"/>
              </a:rPr>
              <a:t>$22,946,434 Financial Impact</a:t>
            </a:r>
          </a:p>
          <a:p>
            <a:pPr lvl="1"/>
            <a:r>
              <a:rPr lang="en-US" sz="1700" dirty="0">
                <a:latin typeface="Arial" panose="020B0604020202020204" pitchFamily="34" charset="0"/>
                <a:cs typeface="Arial" panose="020B0604020202020204" pitchFamily="34" charset="0"/>
              </a:rPr>
              <a:t>304 Average Monthly Users</a:t>
            </a:r>
          </a:p>
          <a:p>
            <a:r>
              <a:rPr lang="en-US" sz="1700" dirty="0">
                <a:latin typeface="Arial" panose="020B0604020202020204" pitchFamily="34" charset="0"/>
                <a:cs typeface="Arial" panose="020B0604020202020204" pitchFamily="34" charset="0"/>
              </a:rPr>
              <a:t>Fiscal Year 2014</a:t>
            </a:r>
          </a:p>
          <a:p>
            <a:pPr lvl="1"/>
            <a:r>
              <a:rPr lang="en-US" sz="1700" dirty="0">
                <a:latin typeface="Arial" panose="020B0604020202020204" pitchFamily="34" charset="0"/>
                <a:cs typeface="Arial" panose="020B0604020202020204" pitchFamily="34" charset="0"/>
              </a:rPr>
              <a:t>50 Investigations Opened</a:t>
            </a:r>
          </a:p>
          <a:p>
            <a:pPr lvl="1"/>
            <a:r>
              <a:rPr lang="en-US" sz="1700" dirty="0">
                <a:latin typeface="Arial" panose="020B0604020202020204" pitchFamily="34" charset="0"/>
                <a:cs typeface="Arial" panose="020B0604020202020204" pitchFamily="34" charset="0"/>
              </a:rPr>
              <a:t>$5,564,868 Financial Impact</a:t>
            </a:r>
          </a:p>
          <a:p>
            <a:pPr lvl="1"/>
            <a:r>
              <a:rPr lang="en-US" sz="1700" dirty="0">
                <a:latin typeface="Arial" panose="020B0604020202020204" pitchFamily="34" charset="0"/>
                <a:cs typeface="Arial" panose="020B0604020202020204" pitchFamily="34" charset="0"/>
              </a:rPr>
              <a:t>284 Average Monthly Users</a:t>
            </a:r>
          </a:p>
        </p:txBody>
      </p:sp>
      <p:sp>
        <p:nvSpPr>
          <p:cNvPr id="4" name="Slide Number Placeholder 3"/>
          <p:cNvSpPr>
            <a:spLocks noGrp="1"/>
          </p:cNvSpPr>
          <p:nvPr>
            <p:ph type="sldNum" sz="quarter" idx="10"/>
          </p:nvPr>
        </p:nvSpPr>
        <p:spPr/>
        <p:txBody>
          <a:bodyPr/>
          <a:lstStyle/>
          <a:p>
            <a:fld id="{D7B93227-AB61-4D6C-A3D5-2269E12F6D6E}" type="slidenum">
              <a:rPr lang="en-US" smtClean="0"/>
              <a:t>48</a:t>
            </a:fld>
            <a:endParaRPr lang="en-US"/>
          </a:p>
        </p:txBody>
      </p:sp>
    </p:spTree>
    <p:extLst>
      <p:ext uri="{BB962C8B-B14F-4D97-AF65-F5344CB8AC3E}">
        <p14:creationId xmlns:p14="http://schemas.microsoft.com/office/powerpoint/2010/main" val="12315113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5434" indent="-275434">
              <a:buFont typeface="Arial" pitchFamily="34" charset="0"/>
              <a:buChar char="•"/>
            </a:pPr>
            <a:r>
              <a:rPr lang="en-US" sz="1300" dirty="0">
                <a:latin typeface="Arial" panose="020B0604020202020204" pitchFamily="34" charset="0"/>
                <a:ea typeface="Gungsuh" panose="02030600000101010101" pitchFamily="18" charset="-127"/>
                <a:cs typeface="Arial" panose="020B0604020202020204" pitchFamily="34" charset="0"/>
              </a:rPr>
              <a:t>Scores 13,000 contracts from 3 portfolios in CAMS: supplies, services, and mail equipment.</a:t>
            </a:r>
          </a:p>
          <a:p>
            <a:endParaRPr lang="en-US" sz="1300" dirty="0">
              <a:latin typeface="Arial" panose="020B0604020202020204" pitchFamily="34" charset="0"/>
              <a:ea typeface="Gungsuh" panose="02030600000101010101" pitchFamily="18" charset="-127"/>
              <a:cs typeface="Arial" panose="020B0604020202020204" pitchFamily="34" charset="0"/>
            </a:endParaRPr>
          </a:p>
          <a:p>
            <a:pPr marL="275434" indent="-275434">
              <a:buFont typeface="Arial" pitchFamily="34" charset="0"/>
              <a:buChar char="•"/>
            </a:pPr>
            <a:r>
              <a:rPr lang="en-US" sz="1300" dirty="0">
                <a:latin typeface="Arial" panose="020B0604020202020204" pitchFamily="34" charset="0"/>
                <a:ea typeface="Gungsuh" panose="02030600000101010101" pitchFamily="18" charset="-127"/>
                <a:cs typeface="Arial" panose="020B0604020202020204" pitchFamily="34" charset="0"/>
              </a:rPr>
              <a:t>Examines all open contracts, plus contracts that have closed within the past 3 years.</a:t>
            </a:r>
          </a:p>
          <a:p>
            <a:endParaRPr lang="en-US" sz="1300" dirty="0">
              <a:latin typeface="Arial" panose="020B0604020202020204" pitchFamily="34" charset="0"/>
              <a:ea typeface="Gungsuh" panose="02030600000101010101" pitchFamily="18" charset="-127"/>
              <a:cs typeface="Arial" panose="020B0604020202020204" pitchFamily="34" charset="0"/>
            </a:endParaRPr>
          </a:p>
          <a:p>
            <a:pPr marL="275434" indent="-275434">
              <a:buFont typeface="Arial" pitchFamily="34" charset="0"/>
              <a:buChar char="•"/>
            </a:pPr>
            <a:r>
              <a:rPr lang="en-US" sz="1300" dirty="0">
                <a:latin typeface="Arial" panose="020B0604020202020204" pitchFamily="34" charset="0"/>
                <a:ea typeface="Gungsuh" panose="02030600000101010101" pitchFamily="18" charset="-127"/>
                <a:cs typeface="Arial" panose="020B0604020202020204" pitchFamily="34" charset="0"/>
              </a:rPr>
              <a:t>Considers different facets of each contract, including supplier information, contract activity, payments, and contracting officer/requestor/COR/buyer.</a:t>
            </a:r>
          </a:p>
          <a:p>
            <a:endParaRPr lang="en-US" sz="1300" dirty="0">
              <a:latin typeface="Arial" panose="020B0604020202020204" pitchFamily="34" charset="0"/>
              <a:ea typeface="Gungsuh" panose="02030600000101010101" pitchFamily="18" charset="-127"/>
              <a:cs typeface="Arial" panose="020B0604020202020204" pitchFamily="34" charset="0"/>
            </a:endParaRPr>
          </a:p>
          <a:p>
            <a:pPr marL="275434" indent="-275434">
              <a:buFont typeface="Arial" pitchFamily="34" charset="0"/>
              <a:buChar char="•"/>
            </a:pPr>
            <a:r>
              <a:rPr lang="en-US" sz="1300" dirty="0">
                <a:latin typeface="Arial" panose="020B0604020202020204" pitchFamily="34" charset="0"/>
                <a:ea typeface="Gungsuh" panose="02030600000101010101" pitchFamily="18" charset="-127"/>
                <a:cs typeface="Arial" panose="020B0604020202020204" pitchFamily="34" charset="0"/>
              </a:rPr>
              <a:t>Example metrics include looking for unusual patterns in contract growth, payment irregularities, and cost outliers.</a:t>
            </a:r>
          </a:p>
          <a:p>
            <a:endParaRPr lang="en-US" sz="1300" dirty="0">
              <a:latin typeface="Arial" panose="020B0604020202020204" pitchFamily="34" charset="0"/>
              <a:ea typeface="Gungsuh" panose="02030600000101010101" pitchFamily="18" charset="-127"/>
              <a:cs typeface="Arial" panose="020B0604020202020204" pitchFamily="34" charset="0"/>
            </a:endParaRPr>
          </a:p>
          <a:p>
            <a:pPr marL="275434" indent="-275434">
              <a:buFont typeface="Arial" pitchFamily="34" charset="0"/>
              <a:buChar char="•"/>
            </a:pPr>
            <a:r>
              <a:rPr lang="en-US" sz="1300" dirty="0">
                <a:latin typeface="Arial" panose="020B0604020202020204" pitchFamily="34" charset="0"/>
                <a:ea typeface="Gungsuh" panose="02030600000101010101" pitchFamily="18" charset="-127"/>
                <a:cs typeface="Arial" panose="020B0604020202020204" pitchFamily="34" charset="0"/>
              </a:rPr>
              <a:t>Each contract gets a risk score from 0-100.</a:t>
            </a:r>
            <a:endParaRPr lang="en-US" sz="1300" dirty="0"/>
          </a:p>
        </p:txBody>
      </p:sp>
      <p:sp>
        <p:nvSpPr>
          <p:cNvPr id="4" name="Slide Number Placeholder 3"/>
          <p:cNvSpPr>
            <a:spLocks noGrp="1"/>
          </p:cNvSpPr>
          <p:nvPr>
            <p:ph type="sldNum" sz="quarter" idx="10"/>
          </p:nvPr>
        </p:nvSpPr>
        <p:spPr/>
        <p:txBody>
          <a:bodyPr/>
          <a:lstStyle/>
          <a:p>
            <a:fld id="{023B3DA9-0B43-4060-833B-0FC6D445CD15}" type="slidenum">
              <a:rPr lang="en-US" smtClean="0"/>
              <a:pPr/>
              <a:t>49</a:t>
            </a:fld>
            <a:endParaRPr lang="en-US"/>
          </a:p>
        </p:txBody>
      </p:sp>
    </p:spTree>
    <p:extLst>
      <p:ext uri="{BB962C8B-B14F-4D97-AF65-F5344CB8AC3E}">
        <p14:creationId xmlns:p14="http://schemas.microsoft.com/office/powerpoint/2010/main" val="1829837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Source</a:t>
            </a:r>
            <a:r>
              <a:rPr lang="en-US" dirty="0" smtClean="0">
                <a:latin typeface="Arial" panose="020B0604020202020204" pitchFamily="34" charset="0"/>
                <a:cs typeface="Arial" panose="020B0604020202020204" pitchFamily="34" charset="0"/>
              </a:rPr>
              <a:t>: New Horizons – How Information Technology Continues to Impact the Way We Do Business, </a:t>
            </a:r>
            <a:r>
              <a:rPr lang="en-US" dirty="0" err="1"/>
              <a:t>Harald</a:t>
            </a:r>
            <a:r>
              <a:rPr lang="en-US" dirty="0"/>
              <a:t> </a:t>
            </a:r>
            <a:r>
              <a:rPr lang="en-US" dirty="0" err="1"/>
              <a:t>Nehring</a:t>
            </a:r>
            <a:r>
              <a:rPr lang="en-US" dirty="0"/>
              <a:t>, VP Technology </a:t>
            </a:r>
            <a:r>
              <a:rPr lang="en-US" dirty="0" smtClean="0"/>
              <a:t>Marketing, </a:t>
            </a:r>
            <a:r>
              <a:rPr lang="en-US" dirty="0"/>
              <a:t>SAP </a:t>
            </a:r>
            <a:r>
              <a:rPr lang="en-US" dirty="0" smtClean="0"/>
              <a:t>AG, SAP Mining and Metals Forum 2012</a:t>
            </a:r>
            <a:endParaRPr lang="en-US" dirty="0"/>
          </a:p>
        </p:txBody>
      </p:sp>
      <p:sp>
        <p:nvSpPr>
          <p:cNvPr id="4" name="Slide Number Placeholder 3"/>
          <p:cNvSpPr>
            <a:spLocks noGrp="1"/>
          </p:cNvSpPr>
          <p:nvPr>
            <p:ph type="sldNum" sz="quarter" idx="10"/>
          </p:nvPr>
        </p:nvSpPr>
        <p:spPr/>
        <p:txBody>
          <a:bodyPr/>
          <a:lstStyle/>
          <a:p>
            <a:fld id="{B3CA43CF-1587-4FAC-9A0C-824EAF6245B2}"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6998468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Note: the last two buttons are not available at this time.</a:t>
            </a:r>
          </a:p>
        </p:txBody>
      </p:sp>
      <p:sp>
        <p:nvSpPr>
          <p:cNvPr id="4" name="Slide Number Placeholder 3"/>
          <p:cNvSpPr>
            <a:spLocks noGrp="1"/>
          </p:cNvSpPr>
          <p:nvPr>
            <p:ph type="sldNum" sz="quarter" idx="5"/>
          </p:nvPr>
        </p:nvSpPr>
        <p:spPr/>
        <p:txBody>
          <a:bodyPr/>
          <a:lstStyle/>
          <a:p>
            <a:pPr>
              <a:defRPr/>
            </a:pPr>
            <a:fld id="{66065722-A35D-4C1C-BC90-6BAF7808D9B1}" type="slidenum">
              <a:rPr lang="en-US" smtClean="0"/>
              <a:pPr>
                <a:defRPr/>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CA43CF-1587-4FAC-9A0C-824EAF6245B2}" type="slidenum">
              <a:rPr lang="en-US" smtClean="0"/>
              <a:t>51</a:t>
            </a:fld>
            <a:endParaRPr lang="en-US" dirty="0"/>
          </a:p>
        </p:txBody>
      </p:sp>
    </p:spTree>
    <p:extLst>
      <p:ext uri="{BB962C8B-B14F-4D97-AF65-F5344CB8AC3E}">
        <p14:creationId xmlns:p14="http://schemas.microsoft.com/office/powerpoint/2010/main" val="36998468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CA43CF-1587-4FAC-9A0C-824EAF6245B2}" type="slidenum">
              <a:rPr lang="en-US" smtClean="0"/>
              <a:t>52</a:t>
            </a:fld>
            <a:endParaRPr lang="en-US" dirty="0"/>
          </a:p>
        </p:txBody>
      </p:sp>
    </p:spTree>
    <p:extLst>
      <p:ext uri="{BB962C8B-B14F-4D97-AF65-F5344CB8AC3E}">
        <p14:creationId xmlns:p14="http://schemas.microsoft.com/office/powerpoint/2010/main" val="369984682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CA43CF-1587-4FAC-9A0C-824EAF6245B2}" type="slidenum">
              <a:rPr lang="en-US" smtClean="0"/>
              <a:t>53</a:t>
            </a:fld>
            <a:endParaRPr lang="en-US" dirty="0"/>
          </a:p>
        </p:txBody>
      </p:sp>
    </p:spTree>
    <p:extLst>
      <p:ext uri="{BB962C8B-B14F-4D97-AF65-F5344CB8AC3E}">
        <p14:creationId xmlns:p14="http://schemas.microsoft.com/office/powerpoint/2010/main" val="3699846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Source</a:t>
            </a:r>
            <a:r>
              <a:rPr lang="en-US" dirty="0" smtClean="0">
                <a:latin typeface="Arial" panose="020B0604020202020204" pitchFamily="34" charset="0"/>
                <a:cs typeface="Arial" panose="020B0604020202020204" pitchFamily="34" charset="0"/>
              </a:rPr>
              <a:t>: New Horizons – How Information Technology Continues to Impact the Way We Do Business, </a:t>
            </a:r>
            <a:r>
              <a:rPr lang="en-US" dirty="0" err="1"/>
              <a:t>Harald</a:t>
            </a:r>
            <a:r>
              <a:rPr lang="en-US" dirty="0"/>
              <a:t> </a:t>
            </a:r>
            <a:r>
              <a:rPr lang="en-US" dirty="0" err="1"/>
              <a:t>Nehring</a:t>
            </a:r>
            <a:r>
              <a:rPr lang="en-US" dirty="0"/>
              <a:t>, VP Technology </a:t>
            </a:r>
            <a:r>
              <a:rPr lang="en-US" dirty="0" smtClean="0"/>
              <a:t>Marketing, </a:t>
            </a:r>
            <a:r>
              <a:rPr lang="en-US" dirty="0"/>
              <a:t>SAP </a:t>
            </a:r>
            <a:r>
              <a:rPr lang="en-US" dirty="0" smtClean="0"/>
              <a:t>AG, SAP Mining and Metals Forum 2012</a:t>
            </a:r>
            <a:endParaRPr lang="en-US" dirty="0"/>
          </a:p>
        </p:txBody>
      </p:sp>
      <p:sp>
        <p:nvSpPr>
          <p:cNvPr id="4" name="Slide Number Placeholder 3"/>
          <p:cNvSpPr>
            <a:spLocks noGrp="1"/>
          </p:cNvSpPr>
          <p:nvPr>
            <p:ph type="sldNum" sz="quarter" idx="10"/>
          </p:nvPr>
        </p:nvSpPr>
        <p:spPr/>
        <p:txBody>
          <a:bodyPr/>
          <a:lstStyle/>
          <a:p>
            <a:fld id="{B3CA43CF-1587-4FAC-9A0C-824EAF6245B2}"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699846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Source</a:t>
            </a:r>
            <a:r>
              <a:rPr lang="en-US" dirty="0" smtClean="0">
                <a:latin typeface="Arial" panose="020B0604020202020204" pitchFamily="34" charset="0"/>
                <a:cs typeface="Arial" panose="020B0604020202020204" pitchFamily="34" charset="0"/>
              </a:rPr>
              <a:t>: New Horizons – How Information Technology Continues to Impact the Way We Do Business, </a:t>
            </a:r>
            <a:r>
              <a:rPr lang="en-US" dirty="0" err="1"/>
              <a:t>Harald</a:t>
            </a:r>
            <a:r>
              <a:rPr lang="en-US" dirty="0"/>
              <a:t> </a:t>
            </a:r>
            <a:r>
              <a:rPr lang="en-US" dirty="0" err="1"/>
              <a:t>Nehring</a:t>
            </a:r>
            <a:r>
              <a:rPr lang="en-US" dirty="0"/>
              <a:t>, VP Technology </a:t>
            </a:r>
            <a:r>
              <a:rPr lang="en-US" dirty="0" smtClean="0"/>
              <a:t>Marketing, </a:t>
            </a:r>
            <a:r>
              <a:rPr lang="en-US" dirty="0"/>
              <a:t>SAP </a:t>
            </a:r>
            <a:r>
              <a:rPr lang="en-US" dirty="0" smtClean="0"/>
              <a:t>AG, SAP Mining and Metals Forum 2012</a:t>
            </a:r>
            <a:endParaRPr lang="en-US" dirty="0"/>
          </a:p>
        </p:txBody>
      </p:sp>
      <p:sp>
        <p:nvSpPr>
          <p:cNvPr id="4" name="Slide Number Placeholder 3"/>
          <p:cNvSpPr>
            <a:spLocks noGrp="1"/>
          </p:cNvSpPr>
          <p:nvPr>
            <p:ph type="sldNum" sz="quarter" idx="10"/>
          </p:nvPr>
        </p:nvSpPr>
        <p:spPr/>
        <p:txBody>
          <a:bodyPr/>
          <a:lstStyle/>
          <a:p>
            <a:fld id="{B3CA43CF-1587-4FAC-9A0C-824EAF6245B2}"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699846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Source</a:t>
            </a:r>
            <a:r>
              <a:rPr lang="en-US" dirty="0" smtClean="0">
                <a:latin typeface="Arial" panose="020B0604020202020204" pitchFamily="34" charset="0"/>
                <a:cs typeface="Arial" panose="020B0604020202020204" pitchFamily="34" charset="0"/>
              </a:rPr>
              <a:t>: New Horizons – How Information Technology Continues to Impact the Way We Do Business, </a:t>
            </a:r>
            <a:r>
              <a:rPr lang="en-US" dirty="0" err="1"/>
              <a:t>Harald</a:t>
            </a:r>
            <a:r>
              <a:rPr lang="en-US" dirty="0"/>
              <a:t> </a:t>
            </a:r>
            <a:r>
              <a:rPr lang="en-US" dirty="0" err="1"/>
              <a:t>Nehring</a:t>
            </a:r>
            <a:r>
              <a:rPr lang="en-US" dirty="0"/>
              <a:t>, VP Technology </a:t>
            </a:r>
            <a:r>
              <a:rPr lang="en-US" dirty="0" smtClean="0"/>
              <a:t>Marketing, </a:t>
            </a:r>
            <a:r>
              <a:rPr lang="en-US" dirty="0"/>
              <a:t>SAP </a:t>
            </a:r>
            <a:r>
              <a:rPr lang="en-US" dirty="0" smtClean="0"/>
              <a:t>AG, SAP Mining and Metals Forum 2012</a:t>
            </a:r>
            <a:endParaRPr lang="en-US" dirty="0"/>
          </a:p>
        </p:txBody>
      </p:sp>
      <p:sp>
        <p:nvSpPr>
          <p:cNvPr id="4" name="Slide Number Placeholder 3"/>
          <p:cNvSpPr>
            <a:spLocks noGrp="1"/>
          </p:cNvSpPr>
          <p:nvPr>
            <p:ph type="sldNum" sz="quarter" idx="10"/>
          </p:nvPr>
        </p:nvSpPr>
        <p:spPr/>
        <p:txBody>
          <a:bodyPr/>
          <a:lstStyle/>
          <a:p>
            <a:fld id="{B3CA43CF-1587-4FAC-9A0C-824EAF6245B2}"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699846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Cited in PWC 17</a:t>
            </a:r>
            <a:r>
              <a:rPr lang="en-US" baseline="30000" dirty="0" smtClean="0"/>
              <a:t>th</a:t>
            </a:r>
            <a:r>
              <a:rPr lang="en-US" dirty="0" smtClean="0"/>
              <a:t> Annual Global CEO Survey, Jan 2014 [1,344 CEOs in 68 countries], originally from CISCO, The Internet of Things: How the Next Evolution of the Internet is Changing Everything, April 2011.</a:t>
            </a:r>
            <a:endParaRPr lang="en-US" dirty="0"/>
          </a:p>
        </p:txBody>
      </p:sp>
      <p:sp>
        <p:nvSpPr>
          <p:cNvPr id="4" name="Slide Number Placeholder 3"/>
          <p:cNvSpPr>
            <a:spLocks noGrp="1"/>
          </p:cNvSpPr>
          <p:nvPr>
            <p:ph type="sldNum" sz="quarter" idx="10"/>
          </p:nvPr>
        </p:nvSpPr>
        <p:spPr/>
        <p:txBody>
          <a:bodyPr/>
          <a:lstStyle/>
          <a:p>
            <a:fld id="{B3CA43CF-1587-4FAC-9A0C-824EAF6245B2}" type="slidenum">
              <a:rPr lang="en-US" smtClean="0"/>
              <a:t>9</a:t>
            </a:fld>
            <a:endParaRPr lang="en-US" dirty="0"/>
          </a:p>
        </p:txBody>
      </p:sp>
    </p:spTree>
    <p:extLst>
      <p:ext uri="{BB962C8B-B14F-4D97-AF65-F5344CB8AC3E}">
        <p14:creationId xmlns:p14="http://schemas.microsoft.com/office/powerpoint/2010/main" val="22365326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66EBB264-1BEE-4341-A12B-854D478A8458}" type="datetime1">
              <a:rPr lang="en-US" smtClean="0"/>
              <a:t>11/12/2014</a:t>
            </a:fld>
            <a:endParaRPr lang="en-US" dirty="0"/>
          </a:p>
        </p:txBody>
      </p:sp>
      <p:sp>
        <p:nvSpPr>
          <p:cNvPr id="8" name="Slide Number Placeholder 7"/>
          <p:cNvSpPr>
            <a:spLocks noGrp="1"/>
          </p:cNvSpPr>
          <p:nvPr>
            <p:ph type="sldNum" sz="quarter" idx="11"/>
          </p:nvPr>
        </p:nvSpPr>
        <p:spPr/>
        <p:txBody>
          <a:bodyPr/>
          <a:lstStyle/>
          <a:p>
            <a:fld id="{33A7DA15-4FC7-E041-88C1-61AB3AC8A005}" type="slidenum">
              <a:rPr lang="en-US" smtClean="0"/>
              <a:t>‹#›</a:t>
            </a:fld>
            <a:endParaRPr lang="en-US" dirty="0"/>
          </a:p>
        </p:txBody>
      </p:sp>
      <p:sp>
        <p:nvSpPr>
          <p:cNvPr id="9" name="Footer Placeholder 8"/>
          <p:cNvSpPr>
            <a:spLocks noGrp="1"/>
          </p:cNvSpPr>
          <p:nvPr>
            <p:ph type="ftr" sz="quarter" idx="12"/>
          </p:nvPr>
        </p:nvSpPr>
        <p:spPr/>
        <p:txBody>
          <a:bodyPr/>
          <a:lstStyle/>
          <a:p>
            <a:r>
              <a:rPr lang="en-US" smtClean="0"/>
              <a:t>Strategic Planning &amp; Performance</a:t>
            </a:r>
            <a:endParaRPr lang="en-US" dirty="0"/>
          </a:p>
        </p:txBody>
      </p:sp>
      <p:pic>
        <p:nvPicPr>
          <p:cNvPr id="10" name="Picture 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 y="6146940"/>
            <a:ext cx="9067800" cy="711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3C6CED-62F0-4831-88B9-FC12A2BABE88}" type="datetime1">
              <a:rPr lang="en-US" smtClean="0"/>
              <a:t>11/12/2014</a:t>
            </a:fld>
            <a:endParaRPr lang="en-US" dirty="0"/>
          </a:p>
        </p:txBody>
      </p:sp>
      <p:sp>
        <p:nvSpPr>
          <p:cNvPr id="5" name="Footer Placeholder 4"/>
          <p:cNvSpPr>
            <a:spLocks noGrp="1"/>
          </p:cNvSpPr>
          <p:nvPr>
            <p:ph type="ftr" sz="quarter" idx="11"/>
          </p:nvPr>
        </p:nvSpPr>
        <p:spPr/>
        <p:txBody>
          <a:bodyPr/>
          <a:lstStyle/>
          <a:p>
            <a:r>
              <a:rPr lang="en-US" smtClean="0"/>
              <a:t>Strategic Planning &amp; Performance</a:t>
            </a:r>
            <a:endParaRPr lang="en-US" dirty="0"/>
          </a:p>
        </p:txBody>
      </p:sp>
      <p:sp>
        <p:nvSpPr>
          <p:cNvPr id="6" name="Slide Number Placeholder 5"/>
          <p:cNvSpPr>
            <a:spLocks noGrp="1"/>
          </p:cNvSpPr>
          <p:nvPr>
            <p:ph type="sldNum" sz="quarter" idx="12"/>
          </p:nvPr>
        </p:nvSpPr>
        <p:spPr/>
        <p:txBody>
          <a:bodyPr/>
          <a:lstStyle/>
          <a:p>
            <a:fld id="{33A7DA15-4FC7-E041-88C1-61AB3AC8A005}"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4E627D-F9FE-40B3-824B-954473326DC8}" type="datetime1">
              <a:rPr lang="en-US" smtClean="0"/>
              <a:t>11/12/2014</a:t>
            </a:fld>
            <a:endParaRPr lang="en-US" dirty="0"/>
          </a:p>
        </p:txBody>
      </p:sp>
      <p:sp>
        <p:nvSpPr>
          <p:cNvPr id="5" name="Footer Placeholder 4"/>
          <p:cNvSpPr>
            <a:spLocks noGrp="1"/>
          </p:cNvSpPr>
          <p:nvPr>
            <p:ph type="ftr" sz="quarter" idx="11"/>
          </p:nvPr>
        </p:nvSpPr>
        <p:spPr/>
        <p:txBody>
          <a:bodyPr/>
          <a:lstStyle/>
          <a:p>
            <a:r>
              <a:rPr lang="en-US" smtClean="0"/>
              <a:t>Strategic Planning &amp; Performance</a:t>
            </a:r>
            <a:endParaRPr lang="en-US" dirty="0"/>
          </a:p>
        </p:txBody>
      </p:sp>
      <p:sp>
        <p:nvSpPr>
          <p:cNvPr id="6" name="Slide Number Placeholder 5"/>
          <p:cNvSpPr>
            <a:spLocks noGrp="1"/>
          </p:cNvSpPr>
          <p:nvPr>
            <p:ph type="sldNum" sz="quarter" idx="12"/>
          </p:nvPr>
        </p:nvSpPr>
        <p:spPr/>
        <p:txBody>
          <a:bodyPr/>
          <a:lstStyle/>
          <a:p>
            <a:fld id="{33A7DA15-4FC7-E041-88C1-61AB3AC8A005}"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0C2333-2CFE-4309-98C0-8CC2BAA31746}" type="datetime1">
              <a:rPr lang="en-US" smtClean="0"/>
              <a:t>11/12/2014</a:t>
            </a:fld>
            <a:endParaRPr lang="en-US" dirty="0"/>
          </a:p>
        </p:txBody>
      </p:sp>
      <p:sp>
        <p:nvSpPr>
          <p:cNvPr id="4" name="Footer Placeholder 3"/>
          <p:cNvSpPr>
            <a:spLocks noGrp="1"/>
          </p:cNvSpPr>
          <p:nvPr>
            <p:ph type="ftr" sz="quarter" idx="11"/>
          </p:nvPr>
        </p:nvSpPr>
        <p:spPr/>
        <p:txBody>
          <a:bodyPr/>
          <a:lstStyle/>
          <a:p>
            <a:r>
              <a:rPr lang="en-US" smtClean="0"/>
              <a:t>Strategic Planning &amp; Performance</a:t>
            </a:r>
            <a:endParaRPr lang="en-US" dirty="0"/>
          </a:p>
        </p:txBody>
      </p:sp>
      <p:sp>
        <p:nvSpPr>
          <p:cNvPr id="5" name="Slide Number Placeholder 4"/>
          <p:cNvSpPr>
            <a:spLocks noGrp="1"/>
          </p:cNvSpPr>
          <p:nvPr>
            <p:ph type="sldNum" sz="quarter" idx="12"/>
          </p:nvPr>
        </p:nvSpPr>
        <p:spPr/>
        <p:txBody>
          <a:bodyPr/>
          <a:lstStyle/>
          <a:p>
            <a:fld id="{33A7DA15-4FC7-E041-88C1-61AB3AC8A005}" type="slidenum">
              <a:rPr lang="en-US" smtClean="0"/>
              <a:t>‹#›</a:t>
            </a:fld>
            <a:endParaRPr lang="en-US" dirty="0"/>
          </a:p>
        </p:txBody>
      </p:sp>
    </p:spTree>
    <p:extLst>
      <p:ext uri="{BB962C8B-B14F-4D97-AF65-F5344CB8AC3E}">
        <p14:creationId xmlns:p14="http://schemas.microsoft.com/office/powerpoint/2010/main" val="102401975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66567C-840B-4203-A8EA-34FAF2C97AE6}" type="datetime1">
              <a:rPr lang="en-US" smtClean="0"/>
              <a:t>11/12/2014</a:t>
            </a:fld>
            <a:endParaRPr lang="en-US" dirty="0"/>
          </a:p>
        </p:txBody>
      </p:sp>
      <p:sp>
        <p:nvSpPr>
          <p:cNvPr id="5" name="Footer Placeholder 4"/>
          <p:cNvSpPr>
            <a:spLocks noGrp="1"/>
          </p:cNvSpPr>
          <p:nvPr>
            <p:ph type="ftr" sz="quarter" idx="11"/>
          </p:nvPr>
        </p:nvSpPr>
        <p:spPr/>
        <p:txBody>
          <a:bodyPr/>
          <a:lstStyle/>
          <a:p>
            <a:r>
              <a:rPr lang="en-US" smtClean="0"/>
              <a:t>Strategic Planning &amp; Performance</a:t>
            </a:r>
            <a:endParaRPr lang="en-US" dirty="0"/>
          </a:p>
        </p:txBody>
      </p:sp>
      <p:sp>
        <p:nvSpPr>
          <p:cNvPr id="6" name="Slide Number Placeholder 5"/>
          <p:cNvSpPr>
            <a:spLocks noGrp="1"/>
          </p:cNvSpPr>
          <p:nvPr>
            <p:ph type="sldNum" sz="quarter" idx="12"/>
          </p:nvPr>
        </p:nvSpPr>
        <p:spPr/>
        <p:txBody>
          <a:bodyPr/>
          <a:lstStyle/>
          <a:p>
            <a:fld id="{C80CBDBF-3AB0-403B-A6BA-EEAF8D201338}" type="slidenum">
              <a:rPr lang="en-US" smtClean="0"/>
              <a:t>‹#›</a:t>
            </a:fld>
            <a:endParaRPr lang="en-US" dirty="0"/>
          </a:p>
        </p:txBody>
      </p:sp>
    </p:spTree>
    <p:extLst>
      <p:ext uri="{BB962C8B-B14F-4D97-AF65-F5344CB8AC3E}">
        <p14:creationId xmlns:p14="http://schemas.microsoft.com/office/powerpoint/2010/main" val="1843237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114046-1304-40E4-9EF5-7A43B055B367}" type="datetime1">
              <a:rPr lang="en-US" smtClean="0"/>
              <a:t>11/12/2014</a:t>
            </a:fld>
            <a:endParaRPr lang="en-US" dirty="0"/>
          </a:p>
        </p:txBody>
      </p:sp>
      <p:sp>
        <p:nvSpPr>
          <p:cNvPr id="5" name="Footer Placeholder 4"/>
          <p:cNvSpPr>
            <a:spLocks noGrp="1"/>
          </p:cNvSpPr>
          <p:nvPr>
            <p:ph type="ftr" sz="quarter" idx="11"/>
          </p:nvPr>
        </p:nvSpPr>
        <p:spPr/>
        <p:txBody>
          <a:bodyPr/>
          <a:lstStyle/>
          <a:p>
            <a:r>
              <a:rPr lang="en-US" smtClean="0"/>
              <a:t>Strategic Planning &amp; Performance</a:t>
            </a:r>
            <a:endParaRPr lang="en-US" dirty="0"/>
          </a:p>
        </p:txBody>
      </p:sp>
      <p:sp>
        <p:nvSpPr>
          <p:cNvPr id="6" name="Slide Number Placeholder 5"/>
          <p:cNvSpPr>
            <a:spLocks noGrp="1"/>
          </p:cNvSpPr>
          <p:nvPr>
            <p:ph type="sldNum" sz="quarter" idx="12"/>
          </p:nvPr>
        </p:nvSpPr>
        <p:spPr/>
        <p:txBody>
          <a:bodyPr/>
          <a:lstStyle/>
          <a:p>
            <a:fld id="{C80CBDBF-3AB0-403B-A6BA-EEAF8D201338}" type="slidenum">
              <a:rPr lang="en-US" smtClean="0"/>
              <a:t>‹#›</a:t>
            </a:fld>
            <a:endParaRPr lang="en-US" dirty="0"/>
          </a:p>
        </p:txBody>
      </p:sp>
    </p:spTree>
    <p:extLst>
      <p:ext uri="{BB962C8B-B14F-4D97-AF65-F5344CB8AC3E}">
        <p14:creationId xmlns:p14="http://schemas.microsoft.com/office/powerpoint/2010/main" val="1140404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3F1DA8-68D8-4599-9A14-A387E0341364}" type="datetime1">
              <a:rPr lang="en-US" smtClean="0"/>
              <a:t>11/12/2014</a:t>
            </a:fld>
            <a:endParaRPr lang="en-US" dirty="0"/>
          </a:p>
        </p:txBody>
      </p:sp>
      <p:sp>
        <p:nvSpPr>
          <p:cNvPr id="5" name="Footer Placeholder 4"/>
          <p:cNvSpPr>
            <a:spLocks noGrp="1"/>
          </p:cNvSpPr>
          <p:nvPr>
            <p:ph type="ftr" sz="quarter" idx="11"/>
          </p:nvPr>
        </p:nvSpPr>
        <p:spPr/>
        <p:txBody>
          <a:bodyPr/>
          <a:lstStyle/>
          <a:p>
            <a:r>
              <a:rPr lang="en-US" smtClean="0"/>
              <a:t>Strategic Planning &amp; Performance</a:t>
            </a:r>
            <a:endParaRPr lang="en-US" dirty="0"/>
          </a:p>
        </p:txBody>
      </p:sp>
      <p:sp>
        <p:nvSpPr>
          <p:cNvPr id="6" name="Slide Number Placeholder 5"/>
          <p:cNvSpPr>
            <a:spLocks noGrp="1"/>
          </p:cNvSpPr>
          <p:nvPr>
            <p:ph type="sldNum" sz="quarter" idx="12"/>
          </p:nvPr>
        </p:nvSpPr>
        <p:spPr/>
        <p:txBody>
          <a:bodyPr/>
          <a:lstStyle/>
          <a:p>
            <a:fld id="{C80CBDBF-3AB0-403B-A6BA-EEAF8D201338}" type="slidenum">
              <a:rPr lang="en-US" smtClean="0"/>
              <a:t>‹#›</a:t>
            </a:fld>
            <a:endParaRPr lang="en-US" dirty="0"/>
          </a:p>
        </p:txBody>
      </p:sp>
    </p:spTree>
    <p:extLst>
      <p:ext uri="{BB962C8B-B14F-4D97-AF65-F5344CB8AC3E}">
        <p14:creationId xmlns:p14="http://schemas.microsoft.com/office/powerpoint/2010/main" val="948318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CB59A7-5DFE-4399-9FCB-3A0B7CF008C8}" type="datetime1">
              <a:rPr lang="en-US" smtClean="0"/>
              <a:t>11/12/2014</a:t>
            </a:fld>
            <a:endParaRPr lang="en-US" dirty="0"/>
          </a:p>
        </p:txBody>
      </p:sp>
      <p:sp>
        <p:nvSpPr>
          <p:cNvPr id="6" name="Footer Placeholder 5"/>
          <p:cNvSpPr>
            <a:spLocks noGrp="1"/>
          </p:cNvSpPr>
          <p:nvPr>
            <p:ph type="ftr" sz="quarter" idx="11"/>
          </p:nvPr>
        </p:nvSpPr>
        <p:spPr/>
        <p:txBody>
          <a:bodyPr/>
          <a:lstStyle/>
          <a:p>
            <a:r>
              <a:rPr lang="en-US" smtClean="0"/>
              <a:t>Strategic Planning &amp; Performance</a:t>
            </a:r>
            <a:endParaRPr lang="en-US" dirty="0"/>
          </a:p>
        </p:txBody>
      </p:sp>
      <p:sp>
        <p:nvSpPr>
          <p:cNvPr id="7" name="Slide Number Placeholder 6"/>
          <p:cNvSpPr>
            <a:spLocks noGrp="1"/>
          </p:cNvSpPr>
          <p:nvPr>
            <p:ph type="sldNum" sz="quarter" idx="12"/>
          </p:nvPr>
        </p:nvSpPr>
        <p:spPr/>
        <p:txBody>
          <a:bodyPr/>
          <a:lstStyle/>
          <a:p>
            <a:fld id="{C80CBDBF-3AB0-403B-A6BA-EEAF8D201338}" type="slidenum">
              <a:rPr lang="en-US" smtClean="0"/>
              <a:t>‹#›</a:t>
            </a:fld>
            <a:endParaRPr lang="en-US" dirty="0"/>
          </a:p>
        </p:txBody>
      </p:sp>
    </p:spTree>
    <p:extLst>
      <p:ext uri="{BB962C8B-B14F-4D97-AF65-F5344CB8AC3E}">
        <p14:creationId xmlns:p14="http://schemas.microsoft.com/office/powerpoint/2010/main" val="27100967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F1A3EC-E992-4EC5-8FCF-76C6A0EFED02}" type="datetime1">
              <a:rPr lang="en-US" smtClean="0"/>
              <a:t>11/12/2014</a:t>
            </a:fld>
            <a:endParaRPr lang="en-US" dirty="0"/>
          </a:p>
        </p:txBody>
      </p:sp>
      <p:sp>
        <p:nvSpPr>
          <p:cNvPr id="8" name="Footer Placeholder 7"/>
          <p:cNvSpPr>
            <a:spLocks noGrp="1"/>
          </p:cNvSpPr>
          <p:nvPr>
            <p:ph type="ftr" sz="quarter" idx="11"/>
          </p:nvPr>
        </p:nvSpPr>
        <p:spPr/>
        <p:txBody>
          <a:bodyPr/>
          <a:lstStyle/>
          <a:p>
            <a:r>
              <a:rPr lang="en-US" smtClean="0"/>
              <a:t>Strategic Planning &amp; Performance</a:t>
            </a:r>
            <a:endParaRPr lang="en-US" dirty="0"/>
          </a:p>
        </p:txBody>
      </p:sp>
      <p:sp>
        <p:nvSpPr>
          <p:cNvPr id="9" name="Slide Number Placeholder 8"/>
          <p:cNvSpPr>
            <a:spLocks noGrp="1"/>
          </p:cNvSpPr>
          <p:nvPr>
            <p:ph type="sldNum" sz="quarter" idx="12"/>
          </p:nvPr>
        </p:nvSpPr>
        <p:spPr/>
        <p:txBody>
          <a:bodyPr/>
          <a:lstStyle/>
          <a:p>
            <a:fld id="{C80CBDBF-3AB0-403B-A6BA-EEAF8D201338}" type="slidenum">
              <a:rPr lang="en-US" smtClean="0"/>
              <a:t>‹#›</a:t>
            </a:fld>
            <a:endParaRPr lang="en-US" dirty="0"/>
          </a:p>
        </p:txBody>
      </p:sp>
    </p:spTree>
    <p:extLst>
      <p:ext uri="{BB962C8B-B14F-4D97-AF65-F5344CB8AC3E}">
        <p14:creationId xmlns:p14="http://schemas.microsoft.com/office/powerpoint/2010/main" val="22711401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5426F3-4D0C-4104-8E27-9F39EE333C39}" type="datetime1">
              <a:rPr lang="en-US" smtClean="0"/>
              <a:t>11/12/2014</a:t>
            </a:fld>
            <a:endParaRPr lang="en-US" dirty="0"/>
          </a:p>
        </p:txBody>
      </p:sp>
      <p:sp>
        <p:nvSpPr>
          <p:cNvPr id="4" name="Footer Placeholder 3"/>
          <p:cNvSpPr>
            <a:spLocks noGrp="1"/>
          </p:cNvSpPr>
          <p:nvPr>
            <p:ph type="ftr" sz="quarter" idx="11"/>
          </p:nvPr>
        </p:nvSpPr>
        <p:spPr/>
        <p:txBody>
          <a:bodyPr/>
          <a:lstStyle/>
          <a:p>
            <a:r>
              <a:rPr lang="en-US" smtClean="0"/>
              <a:t>Strategic Planning &amp; Performance</a:t>
            </a:r>
            <a:endParaRPr lang="en-US" dirty="0"/>
          </a:p>
        </p:txBody>
      </p:sp>
      <p:sp>
        <p:nvSpPr>
          <p:cNvPr id="5" name="Slide Number Placeholder 4"/>
          <p:cNvSpPr>
            <a:spLocks noGrp="1"/>
          </p:cNvSpPr>
          <p:nvPr>
            <p:ph type="sldNum" sz="quarter" idx="12"/>
          </p:nvPr>
        </p:nvSpPr>
        <p:spPr/>
        <p:txBody>
          <a:bodyPr/>
          <a:lstStyle/>
          <a:p>
            <a:fld id="{C80CBDBF-3AB0-403B-A6BA-EEAF8D201338}" type="slidenum">
              <a:rPr lang="en-US" smtClean="0"/>
              <a:t>‹#›</a:t>
            </a:fld>
            <a:endParaRPr lang="en-US" dirty="0"/>
          </a:p>
        </p:txBody>
      </p:sp>
    </p:spTree>
    <p:extLst>
      <p:ext uri="{BB962C8B-B14F-4D97-AF65-F5344CB8AC3E}">
        <p14:creationId xmlns:p14="http://schemas.microsoft.com/office/powerpoint/2010/main" val="32059660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41710F-D57D-42BB-8D25-53F10CE09DB3}" type="datetime1">
              <a:rPr lang="en-US" smtClean="0"/>
              <a:t>11/12/2014</a:t>
            </a:fld>
            <a:endParaRPr lang="en-US" dirty="0"/>
          </a:p>
        </p:txBody>
      </p:sp>
      <p:sp>
        <p:nvSpPr>
          <p:cNvPr id="3" name="Footer Placeholder 2"/>
          <p:cNvSpPr>
            <a:spLocks noGrp="1"/>
          </p:cNvSpPr>
          <p:nvPr>
            <p:ph type="ftr" sz="quarter" idx="11"/>
          </p:nvPr>
        </p:nvSpPr>
        <p:spPr/>
        <p:txBody>
          <a:bodyPr/>
          <a:lstStyle/>
          <a:p>
            <a:r>
              <a:rPr lang="en-US" smtClean="0"/>
              <a:t>Strategic Planning &amp; Performance</a:t>
            </a:r>
            <a:endParaRPr lang="en-US" dirty="0"/>
          </a:p>
        </p:txBody>
      </p:sp>
      <p:sp>
        <p:nvSpPr>
          <p:cNvPr id="4" name="Slide Number Placeholder 3"/>
          <p:cNvSpPr>
            <a:spLocks noGrp="1"/>
          </p:cNvSpPr>
          <p:nvPr>
            <p:ph type="sldNum" sz="quarter" idx="12"/>
          </p:nvPr>
        </p:nvSpPr>
        <p:spPr/>
        <p:txBody>
          <a:bodyPr/>
          <a:lstStyle/>
          <a:p>
            <a:fld id="{C80CBDBF-3AB0-403B-A6BA-EEAF8D201338}" type="slidenum">
              <a:rPr lang="en-US" smtClean="0"/>
              <a:t>‹#›</a:t>
            </a:fld>
            <a:endParaRPr lang="en-US" dirty="0"/>
          </a:p>
        </p:txBody>
      </p:sp>
    </p:spTree>
    <p:extLst>
      <p:ext uri="{BB962C8B-B14F-4D97-AF65-F5344CB8AC3E}">
        <p14:creationId xmlns:p14="http://schemas.microsoft.com/office/powerpoint/2010/main" val="2525013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chor="ctr"/>
          <a:lstStyle>
            <a:lvl1pPr>
              <a:lnSpc>
                <a:spcPct val="100000"/>
              </a:lnSpc>
              <a:defRPr sz="40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5393C906-8100-4AD9-A872-64975076888A}" type="datetime1">
              <a:rPr lang="en-US" smtClean="0"/>
              <a:t>11/12/2014</a:t>
            </a:fld>
            <a:endParaRPr lang="en-US" dirty="0"/>
          </a:p>
        </p:txBody>
      </p:sp>
      <p:sp>
        <p:nvSpPr>
          <p:cNvPr id="5" name="Footer Placeholder 4"/>
          <p:cNvSpPr>
            <a:spLocks noGrp="1"/>
          </p:cNvSpPr>
          <p:nvPr>
            <p:ph type="ftr" sz="quarter" idx="11"/>
          </p:nvPr>
        </p:nvSpPr>
        <p:spPr/>
        <p:txBody>
          <a:bodyPr/>
          <a:lstStyle/>
          <a:p>
            <a:r>
              <a:rPr lang="en-US" smtClean="0"/>
              <a:t>Strategic Planning &amp; Performance</a:t>
            </a:r>
            <a:endParaRPr lang="en-US" dirty="0"/>
          </a:p>
        </p:txBody>
      </p:sp>
      <p:sp>
        <p:nvSpPr>
          <p:cNvPr id="6" name="Slide Number Placeholder 5"/>
          <p:cNvSpPr>
            <a:spLocks noGrp="1"/>
          </p:cNvSpPr>
          <p:nvPr>
            <p:ph type="sldNum" sz="quarter" idx="12"/>
          </p:nvPr>
        </p:nvSpPr>
        <p:spPr/>
        <p:txBody>
          <a:bodyPr/>
          <a:lstStyle/>
          <a:p>
            <a:fld id="{33A7DA15-4FC7-E041-88C1-61AB3AC8A005}" type="slidenum">
              <a:rPr lang="en-US" smtClean="0"/>
              <a:t>‹#›</a:t>
            </a:fld>
            <a:endParaRPr lang="en-US" dirty="0"/>
          </a:p>
        </p:txBody>
      </p:sp>
      <p:pic>
        <p:nvPicPr>
          <p:cNvPr id="8" name="Picture 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 y="6146940"/>
            <a:ext cx="9067800" cy="711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24CA37-6932-49A9-9307-E7262CEBB7DB}" type="datetime1">
              <a:rPr lang="en-US" smtClean="0"/>
              <a:t>11/12/2014</a:t>
            </a:fld>
            <a:endParaRPr lang="en-US" dirty="0"/>
          </a:p>
        </p:txBody>
      </p:sp>
      <p:sp>
        <p:nvSpPr>
          <p:cNvPr id="6" name="Footer Placeholder 5"/>
          <p:cNvSpPr>
            <a:spLocks noGrp="1"/>
          </p:cNvSpPr>
          <p:nvPr>
            <p:ph type="ftr" sz="quarter" idx="11"/>
          </p:nvPr>
        </p:nvSpPr>
        <p:spPr/>
        <p:txBody>
          <a:bodyPr/>
          <a:lstStyle/>
          <a:p>
            <a:r>
              <a:rPr lang="en-US" smtClean="0"/>
              <a:t>Strategic Planning &amp; Performance</a:t>
            </a:r>
            <a:endParaRPr lang="en-US" dirty="0"/>
          </a:p>
        </p:txBody>
      </p:sp>
      <p:sp>
        <p:nvSpPr>
          <p:cNvPr id="7" name="Slide Number Placeholder 6"/>
          <p:cNvSpPr>
            <a:spLocks noGrp="1"/>
          </p:cNvSpPr>
          <p:nvPr>
            <p:ph type="sldNum" sz="quarter" idx="12"/>
          </p:nvPr>
        </p:nvSpPr>
        <p:spPr/>
        <p:txBody>
          <a:bodyPr/>
          <a:lstStyle/>
          <a:p>
            <a:fld id="{C80CBDBF-3AB0-403B-A6BA-EEAF8D201338}" type="slidenum">
              <a:rPr lang="en-US" smtClean="0"/>
              <a:t>‹#›</a:t>
            </a:fld>
            <a:endParaRPr lang="en-US" dirty="0"/>
          </a:p>
        </p:txBody>
      </p:sp>
    </p:spTree>
    <p:extLst>
      <p:ext uri="{BB962C8B-B14F-4D97-AF65-F5344CB8AC3E}">
        <p14:creationId xmlns:p14="http://schemas.microsoft.com/office/powerpoint/2010/main" val="1298280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2A83B8-C85E-43C6-9185-8BE50FCA5A32}" type="datetime1">
              <a:rPr lang="en-US" smtClean="0"/>
              <a:t>11/12/2014</a:t>
            </a:fld>
            <a:endParaRPr lang="en-US" dirty="0"/>
          </a:p>
        </p:txBody>
      </p:sp>
      <p:sp>
        <p:nvSpPr>
          <p:cNvPr id="6" name="Footer Placeholder 5"/>
          <p:cNvSpPr>
            <a:spLocks noGrp="1"/>
          </p:cNvSpPr>
          <p:nvPr>
            <p:ph type="ftr" sz="quarter" idx="11"/>
          </p:nvPr>
        </p:nvSpPr>
        <p:spPr/>
        <p:txBody>
          <a:bodyPr/>
          <a:lstStyle/>
          <a:p>
            <a:r>
              <a:rPr lang="en-US" smtClean="0"/>
              <a:t>Strategic Planning &amp; Performance</a:t>
            </a:r>
            <a:endParaRPr lang="en-US" dirty="0"/>
          </a:p>
        </p:txBody>
      </p:sp>
      <p:sp>
        <p:nvSpPr>
          <p:cNvPr id="7" name="Slide Number Placeholder 6"/>
          <p:cNvSpPr>
            <a:spLocks noGrp="1"/>
          </p:cNvSpPr>
          <p:nvPr>
            <p:ph type="sldNum" sz="quarter" idx="12"/>
          </p:nvPr>
        </p:nvSpPr>
        <p:spPr/>
        <p:txBody>
          <a:bodyPr/>
          <a:lstStyle/>
          <a:p>
            <a:fld id="{C80CBDBF-3AB0-403B-A6BA-EEAF8D201338}" type="slidenum">
              <a:rPr lang="en-US" smtClean="0"/>
              <a:t>‹#›</a:t>
            </a:fld>
            <a:endParaRPr lang="en-US" dirty="0"/>
          </a:p>
        </p:txBody>
      </p:sp>
    </p:spTree>
    <p:extLst>
      <p:ext uri="{BB962C8B-B14F-4D97-AF65-F5344CB8AC3E}">
        <p14:creationId xmlns:p14="http://schemas.microsoft.com/office/powerpoint/2010/main" val="35087687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7D347A-260B-4C4A-8CA2-6F87CAA6F7D3}" type="datetime1">
              <a:rPr lang="en-US" smtClean="0"/>
              <a:t>11/12/2014</a:t>
            </a:fld>
            <a:endParaRPr lang="en-US" dirty="0"/>
          </a:p>
        </p:txBody>
      </p:sp>
      <p:sp>
        <p:nvSpPr>
          <p:cNvPr id="5" name="Footer Placeholder 4"/>
          <p:cNvSpPr>
            <a:spLocks noGrp="1"/>
          </p:cNvSpPr>
          <p:nvPr>
            <p:ph type="ftr" sz="quarter" idx="11"/>
          </p:nvPr>
        </p:nvSpPr>
        <p:spPr/>
        <p:txBody>
          <a:bodyPr/>
          <a:lstStyle/>
          <a:p>
            <a:r>
              <a:rPr lang="en-US" smtClean="0"/>
              <a:t>Strategic Planning &amp; Performance</a:t>
            </a:r>
            <a:endParaRPr lang="en-US" dirty="0"/>
          </a:p>
        </p:txBody>
      </p:sp>
      <p:sp>
        <p:nvSpPr>
          <p:cNvPr id="6" name="Slide Number Placeholder 5"/>
          <p:cNvSpPr>
            <a:spLocks noGrp="1"/>
          </p:cNvSpPr>
          <p:nvPr>
            <p:ph type="sldNum" sz="quarter" idx="12"/>
          </p:nvPr>
        </p:nvSpPr>
        <p:spPr/>
        <p:txBody>
          <a:bodyPr/>
          <a:lstStyle/>
          <a:p>
            <a:fld id="{C80CBDBF-3AB0-403B-A6BA-EEAF8D201338}" type="slidenum">
              <a:rPr lang="en-US" smtClean="0"/>
              <a:t>‹#›</a:t>
            </a:fld>
            <a:endParaRPr lang="en-US" dirty="0"/>
          </a:p>
        </p:txBody>
      </p:sp>
    </p:spTree>
    <p:extLst>
      <p:ext uri="{BB962C8B-B14F-4D97-AF65-F5344CB8AC3E}">
        <p14:creationId xmlns:p14="http://schemas.microsoft.com/office/powerpoint/2010/main" val="40684346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D95B91-F993-4C83-8215-E76AAC770CF2}" type="datetime1">
              <a:rPr lang="en-US" smtClean="0"/>
              <a:t>11/12/2014</a:t>
            </a:fld>
            <a:endParaRPr lang="en-US" dirty="0"/>
          </a:p>
        </p:txBody>
      </p:sp>
      <p:sp>
        <p:nvSpPr>
          <p:cNvPr id="5" name="Footer Placeholder 4"/>
          <p:cNvSpPr>
            <a:spLocks noGrp="1"/>
          </p:cNvSpPr>
          <p:nvPr>
            <p:ph type="ftr" sz="quarter" idx="11"/>
          </p:nvPr>
        </p:nvSpPr>
        <p:spPr/>
        <p:txBody>
          <a:bodyPr/>
          <a:lstStyle/>
          <a:p>
            <a:r>
              <a:rPr lang="en-US" smtClean="0"/>
              <a:t>Strategic Planning &amp; Performance</a:t>
            </a:r>
            <a:endParaRPr lang="en-US" dirty="0"/>
          </a:p>
        </p:txBody>
      </p:sp>
      <p:sp>
        <p:nvSpPr>
          <p:cNvPr id="6" name="Slide Number Placeholder 5"/>
          <p:cNvSpPr>
            <a:spLocks noGrp="1"/>
          </p:cNvSpPr>
          <p:nvPr>
            <p:ph type="sldNum" sz="quarter" idx="12"/>
          </p:nvPr>
        </p:nvSpPr>
        <p:spPr/>
        <p:txBody>
          <a:bodyPr/>
          <a:lstStyle/>
          <a:p>
            <a:fld id="{C80CBDBF-3AB0-403B-A6BA-EEAF8D201338}" type="slidenum">
              <a:rPr lang="en-US" smtClean="0"/>
              <a:t>‹#›</a:t>
            </a:fld>
            <a:endParaRPr lang="en-US" dirty="0"/>
          </a:p>
        </p:txBody>
      </p:sp>
    </p:spTree>
    <p:extLst>
      <p:ext uri="{BB962C8B-B14F-4D97-AF65-F5344CB8AC3E}">
        <p14:creationId xmlns:p14="http://schemas.microsoft.com/office/powerpoint/2010/main" val="14337401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1E1EF2-7CCF-47AE-8761-E8CEAD2B0D73}" type="datetime1">
              <a:rPr lang="en-US" smtClean="0"/>
              <a:t>11/12/2014</a:t>
            </a:fld>
            <a:endParaRPr lang="en-US" dirty="0"/>
          </a:p>
        </p:txBody>
      </p:sp>
      <p:sp>
        <p:nvSpPr>
          <p:cNvPr id="4" name="Footer Placeholder 3"/>
          <p:cNvSpPr>
            <a:spLocks noGrp="1"/>
          </p:cNvSpPr>
          <p:nvPr>
            <p:ph type="ftr" sz="quarter" idx="11"/>
          </p:nvPr>
        </p:nvSpPr>
        <p:spPr/>
        <p:txBody>
          <a:bodyPr/>
          <a:lstStyle/>
          <a:p>
            <a:r>
              <a:rPr lang="en-US" smtClean="0"/>
              <a:t>Strategic Planning &amp; Performance</a:t>
            </a:r>
            <a:endParaRPr lang="en-US" dirty="0"/>
          </a:p>
        </p:txBody>
      </p:sp>
      <p:sp>
        <p:nvSpPr>
          <p:cNvPr id="5" name="Slide Number Placeholder 4"/>
          <p:cNvSpPr>
            <a:spLocks noGrp="1"/>
          </p:cNvSpPr>
          <p:nvPr>
            <p:ph type="sldNum" sz="quarter" idx="12"/>
          </p:nvPr>
        </p:nvSpPr>
        <p:spPr/>
        <p:txBody>
          <a:bodyPr/>
          <a:lstStyle/>
          <a:p>
            <a:fld id="{C80CBDBF-3AB0-403B-A6BA-EEAF8D201338}" type="slidenum">
              <a:rPr lang="en-US" smtClean="0"/>
              <a:t>‹#›</a:t>
            </a:fld>
            <a:endParaRPr lang="en-US" dirty="0"/>
          </a:p>
        </p:txBody>
      </p:sp>
    </p:spTree>
    <p:extLst>
      <p:ext uri="{BB962C8B-B14F-4D97-AF65-F5344CB8AC3E}">
        <p14:creationId xmlns:p14="http://schemas.microsoft.com/office/powerpoint/2010/main" val="13346976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25340A-C526-4CC2-85A8-33A513465C2E}" type="datetime1">
              <a:rPr lang="en-US" smtClean="0"/>
              <a:t>11/12/2014</a:t>
            </a:fld>
            <a:endParaRPr lang="en-US" dirty="0"/>
          </a:p>
        </p:txBody>
      </p:sp>
      <p:sp>
        <p:nvSpPr>
          <p:cNvPr id="5" name="Footer Placeholder 4"/>
          <p:cNvSpPr>
            <a:spLocks noGrp="1"/>
          </p:cNvSpPr>
          <p:nvPr>
            <p:ph type="ftr" sz="quarter" idx="11"/>
          </p:nvPr>
        </p:nvSpPr>
        <p:spPr/>
        <p:txBody>
          <a:bodyPr/>
          <a:lstStyle/>
          <a:p>
            <a:r>
              <a:rPr lang="en-US" smtClean="0"/>
              <a:t>Strategic Planning &amp; Performance</a:t>
            </a:r>
            <a:endParaRPr lang="en-US" dirty="0"/>
          </a:p>
        </p:txBody>
      </p:sp>
      <p:sp>
        <p:nvSpPr>
          <p:cNvPr id="6" name="Slide Number Placeholder 5"/>
          <p:cNvSpPr>
            <a:spLocks noGrp="1"/>
          </p:cNvSpPr>
          <p:nvPr>
            <p:ph type="sldNum" sz="quarter" idx="12"/>
          </p:nvPr>
        </p:nvSpPr>
        <p:spPr/>
        <p:txBody>
          <a:bodyPr/>
          <a:lstStyle/>
          <a:p>
            <a:fld id="{33A7DA15-4FC7-E041-88C1-61AB3AC8A005}" type="slidenum">
              <a:rPr lang="en-US" smtClean="0"/>
              <a:t>‹#›</a:t>
            </a:fld>
            <a:endParaRPr lang="en-US"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995BAC4D-4D56-406A-98D8-758CF4FE48A5}" type="datetime1">
              <a:rPr lang="en-US" smtClean="0"/>
              <a:t>11/12/2014</a:t>
            </a:fld>
            <a:endParaRPr lang="en-US" dirty="0"/>
          </a:p>
        </p:txBody>
      </p:sp>
      <p:sp>
        <p:nvSpPr>
          <p:cNvPr id="6" name="Footer Placeholder 5"/>
          <p:cNvSpPr>
            <a:spLocks noGrp="1"/>
          </p:cNvSpPr>
          <p:nvPr>
            <p:ph type="ftr" sz="quarter" idx="11"/>
          </p:nvPr>
        </p:nvSpPr>
        <p:spPr/>
        <p:txBody>
          <a:bodyPr/>
          <a:lstStyle/>
          <a:p>
            <a:r>
              <a:rPr lang="en-US" smtClean="0"/>
              <a:t>Strategic Planning &amp; Performance</a:t>
            </a:r>
            <a:endParaRPr lang="en-US" dirty="0"/>
          </a:p>
        </p:txBody>
      </p:sp>
      <p:sp>
        <p:nvSpPr>
          <p:cNvPr id="7" name="Slide Number Placeholder 6"/>
          <p:cNvSpPr>
            <a:spLocks noGrp="1"/>
          </p:cNvSpPr>
          <p:nvPr>
            <p:ph type="sldNum" sz="quarter" idx="12"/>
          </p:nvPr>
        </p:nvSpPr>
        <p:spPr/>
        <p:txBody>
          <a:bodyPr/>
          <a:lstStyle/>
          <a:p>
            <a:fld id="{33A7DA15-4FC7-E041-88C1-61AB3AC8A005}" type="slidenum">
              <a:rPr lang="en-US" smtClean="0"/>
              <a:t>‹#›</a:t>
            </a:fld>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85F73F10-8316-43C1-9B77-3C3F9509167D}" type="datetime1">
              <a:rPr lang="en-US" smtClean="0"/>
              <a:t>11/12/2014</a:t>
            </a:fld>
            <a:endParaRPr lang="en-US" dirty="0"/>
          </a:p>
        </p:txBody>
      </p:sp>
      <p:sp>
        <p:nvSpPr>
          <p:cNvPr id="8" name="Footer Placeholder 7"/>
          <p:cNvSpPr>
            <a:spLocks noGrp="1"/>
          </p:cNvSpPr>
          <p:nvPr>
            <p:ph type="ftr" sz="quarter" idx="11"/>
          </p:nvPr>
        </p:nvSpPr>
        <p:spPr/>
        <p:txBody>
          <a:bodyPr/>
          <a:lstStyle/>
          <a:p>
            <a:r>
              <a:rPr lang="en-US" smtClean="0"/>
              <a:t>Strategic Planning &amp; Performance</a:t>
            </a:r>
            <a:endParaRPr lang="en-US" dirty="0"/>
          </a:p>
        </p:txBody>
      </p:sp>
      <p:sp>
        <p:nvSpPr>
          <p:cNvPr id="9" name="Slide Number Placeholder 8"/>
          <p:cNvSpPr>
            <a:spLocks noGrp="1"/>
          </p:cNvSpPr>
          <p:nvPr>
            <p:ph type="sldNum" sz="quarter" idx="12"/>
          </p:nvPr>
        </p:nvSpPr>
        <p:spPr/>
        <p:txBody>
          <a:bodyPr/>
          <a:lstStyle/>
          <a:p>
            <a:fld id="{33A7DA15-4FC7-E041-88C1-61AB3AC8A005}" type="slidenum">
              <a:rPr lang="en-US" smtClean="0"/>
              <a:t>‹#›</a:t>
            </a:fld>
            <a:endParaRPr lang="en-US" dirty="0"/>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5C9BCF7-3970-48F2-A004-07B345AE74F1}" type="datetime1">
              <a:rPr lang="en-US" smtClean="0"/>
              <a:t>11/12/2014</a:t>
            </a:fld>
            <a:endParaRPr lang="en-US" dirty="0"/>
          </a:p>
        </p:txBody>
      </p:sp>
      <p:sp>
        <p:nvSpPr>
          <p:cNvPr id="4" name="Footer Placeholder 3"/>
          <p:cNvSpPr>
            <a:spLocks noGrp="1"/>
          </p:cNvSpPr>
          <p:nvPr>
            <p:ph type="ftr" sz="quarter" idx="11"/>
          </p:nvPr>
        </p:nvSpPr>
        <p:spPr/>
        <p:txBody>
          <a:bodyPr/>
          <a:lstStyle/>
          <a:p>
            <a:r>
              <a:rPr lang="en-US" smtClean="0"/>
              <a:t>Strategic Planning &amp; Performance</a:t>
            </a:r>
            <a:endParaRPr lang="en-US" dirty="0"/>
          </a:p>
        </p:txBody>
      </p:sp>
      <p:sp>
        <p:nvSpPr>
          <p:cNvPr id="5" name="Slide Number Placeholder 4"/>
          <p:cNvSpPr>
            <a:spLocks noGrp="1"/>
          </p:cNvSpPr>
          <p:nvPr>
            <p:ph type="sldNum" sz="quarter" idx="12"/>
          </p:nvPr>
        </p:nvSpPr>
        <p:spPr/>
        <p:txBody>
          <a:bodyPr/>
          <a:lstStyle/>
          <a:p>
            <a:fld id="{33A7DA15-4FC7-E041-88C1-61AB3AC8A005}"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647CA9-EF16-44D1-B37C-BEE41E3F00BA}" type="datetime1">
              <a:rPr lang="en-US" smtClean="0"/>
              <a:t>11/12/2014</a:t>
            </a:fld>
            <a:endParaRPr lang="en-US" dirty="0"/>
          </a:p>
        </p:txBody>
      </p:sp>
      <p:sp>
        <p:nvSpPr>
          <p:cNvPr id="3" name="Footer Placeholder 2"/>
          <p:cNvSpPr>
            <a:spLocks noGrp="1"/>
          </p:cNvSpPr>
          <p:nvPr>
            <p:ph type="ftr" sz="quarter" idx="11"/>
          </p:nvPr>
        </p:nvSpPr>
        <p:spPr/>
        <p:txBody>
          <a:bodyPr/>
          <a:lstStyle/>
          <a:p>
            <a:r>
              <a:rPr lang="en-US" smtClean="0"/>
              <a:t>Strategic Planning &amp; Performance</a:t>
            </a:r>
            <a:endParaRPr lang="en-US" dirty="0"/>
          </a:p>
        </p:txBody>
      </p:sp>
      <p:sp>
        <p:nvSpPr>
          <p:cNvPr id="4" name="Slide Number Placeholder 3"/>
          <p:cNvSpPr>
            <a:spLocks noGrp="1"/>
          </p:cNvSpPr>
          <p:nvPr>
            <p:ph type="sldNum" sz="quarter" idx="12"/>
          </p:nvPr>
        </p:nvSpPr>
        <p:spPr/>
        <p:txBody>
          <a:bodyPr/>
          <a:lstStyle/>
          <a:p>
            <a:fld id="{33A7DA15-4FC7-E041-88C1-61AB3AC8A005}"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9CF4E9-305B-4C55-85DE-F3857F802B2B}" type="datetime1">
              <a:rPr lang="en-US" smtClean="0"/>
              <a:t>11/12/2014</a:t>
            </a:fld>
            <a:endParaRPr lang="en-US" dirty="0"/>
          </a:p>
        </p:txBody>
      </p:sp>
      <p:sp>
        <p:nvSpPr>
          <p:cNvPr id="6" name="Footer Placeholder 5"/>
          <p:cNvSpPr>
            <a:spLocks noGrp="1"/>
          </p:cNvSpPr>
          <p:nvPr>
            <p:ph type="ftr" sz="quarter" idx="11"/>
          </p:nvPr>
        </p:nvSpPr>
        <p:spPr/>
        <p:txBody>
          <a:bodyPr/>
          <a:lstStyle/>
          <a:p>
            <a:r>
              <a:rPr lang="en-US" smtClean="0"/>
              <a:t>Strategic Planning &amp; Performance</a:t>
            </a:r>
            <a:endParaRPr lang="en-US" dirty="0"/>
          </a:p>
        </p:txBody>
      </p:sp>
      <p:sp>
        <p:nvSpPr>
          <p:cNvPr id="7" name="Slide Number Placeholder 6"/>
          <p:cNvSpPr>
            <a:spLocks noGrp="1"/>
          </p:cNvSpPr>
          <p:nvPr>
            <p:ph type="sldNum" sz="quarter" idx="12"/>
          </p:nvPr>
        </p:nvSpPr>
        <p:spPr/>
        <p:txBody>
          <a:bodyPr/>
          <a:lstStyle/>
          <a:p>
            <a:fld id="{33A7DA15-4FC7-E041-88C1-61AB3AC8A005}"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5BE8B7-5E9A-4C18-98BA-81F30B4B0258}" type="datetime1">
              <a:rPr lang="en-US" smtClean="0"/>
              <a:t>11/12/2014</a:t>
            </a:fld>
            <a:endParaRPr lang="en-US" dirty="0"/>
          </a:p>
        </p:txBody>
      </p:sp>
      <p:sp>
        <p:nvSpPr>
          <p:cNvPr id="6" name="Footer Placeholder 5"/>
          <p:cNvSpPr>
            <a:spLocks noGrp="1"/>
          </p:cNvSpPr>
          <p:nvPr>
            <p:ph type="ftr" sz="quarter" idx="11"/>
          </p:nvPr>
        </p:nvSpPr>
        <p:spPr/>
        <p:txBody>
          <a:bodyPr/>
          <a:lstStyle/>
          <a:p>
            <a:r>
              <a:rPr lang="en-US" smtClean="0"/>
              <a:t>Strategic Planning &amp; Performance</a:t>
            </a:r>
            <a:endParaRPr lang="en-US" dirty="0"/>
          </a:p>
        </p:txBody>
      </p:sp>
      <p:sp>
        <p:nvSpPr>
          <p:cNvPr id="7" name="Slide Number Placeholder 6"/>
          <p:cNvSpPr>
            <a:spLocks noGrp="1"/>
          </p:cNvSpPr>
          <p:nvPr>
            <p:ph type="sldNum" sz="quarter" idx="12"/>
          </p:nvPr>
        </p:nvSpPr>
        <p:spPr/>
        <p:txBody>
          <a:bodyPr/>
          <a:lstStyle/>
          <a:p>
            <a:fld id="{33A7DA15-4FC7-E041-88C1-61AB3AC8A005}"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24226FE2-AE76-4ED2-963E-C52DFCD59A6F}" type="datetime1">
              <a:rPr lang="en-US" smtClean="0"/>
              <a:t>11/12/2014</a:t>
            </a:fld>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smtClean="0"/>
              <a:t>Strategic Planning &amp; Performance</a:t>
            </a:r>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33A7DA15-4FC7-E041-88C1-61AB3AC8A005}"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hd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18DF55-73D6-4839-A422-3FC7BE6D77D0}" type="datetime1">
              <a:rPr lang="en-US" smtClean="0"/>
              <a:t>11/12/2014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Strategic Planning &amp; Performance</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0CBDBF-3AB0-403B-A6BA-EEAF8D201338}" type="slidenum">
              <a:rPr lang="en-US" smtClean="0"/>
              <a:t>‹#›</a:t>
            </a:fld>
            <a:endParaRPr lang="en-US" dirty="0"/>
          </a:p>
        </p:txBody>
      </p:sp>
    </p:spTree>
    <p:extLst>
      <p:ext uri="{BB962C8B-B14F-4D97-AF65-F5344CB8AC3E}">
        <p14:creationId xmlns:p14="http://schemas.microsoft.com/office/powerpoint/2010/main" val="399622714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jpeg"/><Relationship Id="rId7" Type="http://schemas.microsoft.com/office/2007/relationships/hdphoto" Target="../media/hdphoto1.wdp"/><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28.png"/><Relationship Id="rId4" Type="http://schemas.openxmlformats.org/officeDocument/2006/relationships/image" Target="../media/image24.png"/><Relationship Id="rId9" Type="http://schemas.microsoft.com/office/2007/relationships/hdphoto" Target="../media/hdphoto2.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microsoft.com/office/2007/relationships/hdphoto" Target="../media/hdphoto3.wdp"/></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analyticsweek.com/wp-content/uploads/2014/03/dilbert_dashboard_data.png"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7.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695303" y="6356350"/>
            <a:ext cx="2847975" cy="365125"/>
          </a:xfrm>
        </p:spPr>
        <p:txBody>
          <a:bodyPr/>
          <a:lstStyle/>
          <a:p>
            <a:pPr algn="r"/>
            <a:r>
              <a:rPr lang="en-US" sz="1000" b="1" dirty="0" smtClean="0">
                <a:solidFill>
                  <a:srgbClr val="0000CC"/>
                </a:solidFill>
              </a:rPr>
              <a:t>Strategic Planning &amp; Performance</a:t>
            </a:r>
            <a:endParaRPr lang="en-US" sz="1000" b="1" dirty="0">
              <a:solidFill>
                <a:srgbClr val="0000CC"/>
              </a:solidFill>
            </a:endParaRPr>
          </a:p>
        </p:txBody>
      </p:sp>
      <p:sp>
        <p:nvSpPr>
          <p:cNvPr id="5" name="Slide Number Placeholder 4"/>
          <p:cNvSpPr>
            <a:spLocks noGrp="1"/>
          </p:cNvSpPr>
          <p:nvPr>
            <p:ph type="sldNum" sz="quarter" idx="12"/>
          </p:nvPr>
        </p:nvSpPr>
        <p:spPr/>
        <p:txBody>
          <a:bodyPr/>
          <a:lstStyle/>
          <a:p>
            <a:fld id="{33A7DA15-4FC7-E041-88C1-61AB3AC8A005}" type="slidenum">
              <a:rPr lang="en-US" smtClean="0"/>
              <a:t>1</a:t>
            </a:fld>
            <a:endParaRPr lang="en-US" dirty="0"/>
          </a:p>
        </p:txBody>
      </p:sp>
      <p:sp>
        <p:nvSpPr>
          <p:cNvPr id="3" name="Rectangle 2"/>
          <p:cNvSpPr/>
          <p:nvPr/>
        </p:nvSpPr>
        <p:spPr>
          <a:xfrm>
            <a:off x="1700816" y="1424161"/>
            <a:ext cx="5778248" cy="707886"/>
          </a:xfrm>
          <a:prstGeom prst="rect">
            <a:avLst/>
          </a:prstGeom>
        </p:spPr>
        <p:txBody>
          <a:bodyPr wrap="none">
            <a:spAutoFit/>
          </a:bodyPr>
          <a:lstStyle/>
          <a:p>
            <a:r>
              <a:rPr lang="en-US" sz="4000" dirty="0">
                <a:solidFill>
                  <a:schemeClr val="tx2"/>
                </a:solidFill>
                <a:effectLst>
                  <a:outerShdw blurRad="63500" dist="38100" dir="5400000" algn="t" rotWithShape="0">
                    <a:prstClr val="black">
                      <a:alpha val="25000"/>
                    </a:prstClr>
                  </a:outerShdw>
                </a:effectLst>
                <a:ea typeface="+mj-ea"/>
                <a:cs typeface="+mj-cs"/>
              </a:rPr>
              <a:t>State of Auditing in 2014</a:t>
            </a:r>
          </a:p>
        </p:txBody>
      </p:sp>
      <p:sp>
        <p:nvSpPr>
          <p:cNvPr id="2" name="TextBox 1"/>
          <p:cNvSpPr txBox="1"/>
          <p:nvPr/>
        </p:nvSpPr>
        <p:spPr>
          <a:xfrm>
            <a:off x="5411971" y="5416595"/>
            <a:ext cx="3299749" cy="830997"/>
          </a:xfrm>
          <a:prstGeom prst="rect">
            <a:avLst/>
          </a:prstGeom>
          <a:noFill/>
        </p:spPr>
        <p:txBody>
          <a:bodyPr wrap="none" rtlCol="0">
            <a:spAutoFit/>
          </a:bodyPr>
          <a:lstStyle/>
          <a:p>
            <a:r>
              <a:rPr lang="en-US" sz="1200" dirty="0" smtClean="0">
                <a:latin typeface="Arial" panose="020B0604020202020204" pitchFamily="34" charset="0"/>
                <a:cs typeface="Arial" panose="020B0604020202020204" pitchFamily="34" charset="0"/>
              </a:rPr>
              <a:t>Robert Mitchell, MBA, CPA</a:t>
            </a:r>
          </a:p>
          <a:p>
            <a:r>
              <a:rPr lang="en-US" sz="1200" dirty="0" smtClean="0">
                <a:latin typeface="Arial" panose="020B0604020202020204" pitchFamily="34" charset="0"/>
                <a:cs typeface="Arial" panose="020B0604020202020204" pitchFamily="34" charset="0"/>
              </a:rPr>
              <a:t>Director, Strategic Planning and Performance</a:t>
            </a:r>
          </a:p>
          <a:p>
            <a:r>
              <a:rPr lang="en-US" sz="1200" dirty="0" smtClean="0">
                <a:latin typeface="Arial" panose="020B0604020202020204" pitchFamily="34" charset="0"/>
                <a:cs typeface="Arial" panose="020B0604020202020204" pitchFamily="34" charset="0"/>
              </a:rPr>
              <a:t>US Postal Service Office of Inspector General</a:t>
            </a:r>
          </a:p>
          <a:p>
            <a:r>
              <a:rPr lang="en-US" sz="1200" dirty="0" smtClean="0">
                <a:latin typeface="Arial" panose="020B0604020202020204" pitchFamily="34" charset="0"/>
                <a:cs typeface="Arial" panose="020B0604020202020204" pitchFamily="34" charset="0"/>
              </a:rPr>
              <a:t>November 12, 2014</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46066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71524"/>
          </a:xfrm>
        </p:spPr>
        <p:txBody>
          <a:bodyPr/>
          <a:lstStyle/>
          <a:p>
            <a:r>
              <a:rPr lang="en-US" sz="2400" dirty="0"/>
              <a:t>T</a:t>
            </a:r>
            <a:r>
              <a:rPr lang="en-US" sz="2400" dirty="0" smtClean="0"/>
              <a:t>he Nexus of Forces: People…</a:t>
            </a:r>
            <a:endParaRPr lang="en-US" sz="2400" dirty="0"/>
          </a:p>
        </p:txBody>
      </p:sp>
      <p:sp>
        <p:nvSpPr>
          <p:cNvPr id="4" name="Footer Placeholder 3"/>
          <p:cNvSpPr>
            <a:spLocks noGrp="1"/>
          </p:cNvSpPr>
          <p:nvPr>
            <p:ph type="ftr" sz="quarter" idx="11"/>
          </p:nvPr>
        </p:nvSpPr>
        <p:spPr>
          <a:xfrm>
            <a:off x="5695303" y="6359525"/>
            <a:ext cx="2847975" cy="365125"/>
          </a:xfrm>
        </p:spPr>
        <p:txBody>
          <a:bodyPr/>
          <a:lstStyle/>
          <a:p>
            <a:pPr algn="r"/>
            <a:r>
              <a:rPr lang="en-US" sz="1000" b="1" dirty="0" smtClean="0">
                <a:solidFill>
                  <a:srgbClr val="000099"/>
                </a:solidFill>
              </a:rPr>
              <a:t>Strategic Planning &amp; Performance</a:t>
            </a:r>
            <a:endParaRPr lang="en-US" sz="1000" b="1" dirty="0">
              <a:solidFill>
                <a:srgbClr val="000099"/>
              </a:solidFill>
            </a:endParaRPr>
          </a:p>
        </p:txBody>
      </p:sp>
      <p:sp>
        <p:nvSpPr>
          <p:cNvPr id="5" name="Slide Number Placeholder 4"/>
          <p:cNvSpPr>
            <a:spLocks noGrp="1"/>
          </p:cNvSpPr>
          <p:nvPr>
            <p:ph type="sldNum" sz="quarter" idx="12"/>
          </p:nvPr>
        </p:nvSpPr>
        <p:spPr/>
        <p:txBody>
          <a:bodyPr/>
          <a:lstStyle/>
          <a:p>
            <a:fld id="{33A7DA15-4FC7-E041-88C1-61AB3AC8A005}" type="slidenum">
              <a:rPr lang="en-US" smtClean="0"/>
              <a:t>10</a:t>
            </a:fld>
            <a:endParaRPr lang="en-US" dirty="0"/>
          </a:p>
        </p:txBody>
      </p:sp>
      <p:sp>
        <p:nvSpPr>
          <p:cNvPr id="3" name="TextBox 2"/>
          <p:cNvSpPr txBox="1"/>
          <p:nvPr/>
        </p:nvSpPr>
        <p:spPr>
          <a:xfrm>
            <a:off x="393401" y="1360665"/>
            <a:ext cx="2247731" cy="892552"/>
          </a:xfrm>
          <a:prstGeom prst="rect">
            <a:avLst/>
          </a:prstGeom>
          <a:noFill/>
        </p:spPr>
        <p:txBody>
          <a:bodyPr wrap="none" rtlCol="0">
            <a:spAutoFit/>
          </a:bodyPr>
          <a:lstStyle/>
          <a:p>
            <a:r>
              <a:rPr lang="en-US" sz="1600" b="1" dirty="0" smtClean="0">
                <a:solidFill>
                  <a:srgbClr val="008000"/>
                </a:solidFill>
                <a:latin typeface="Arial" panose="020B0604020202020204" pitchFamily="34" charset="0"/>
                <a:cs typeface="Arial" panose="020B0604020202020204" pitchFamily="34" charset="0"/>
              </a:rPr>
              <a:t>want </a:t>
            </a:r>
            <a:r>
              <a:rPr lang="en-US" sz="1600" b="1" dirty="0">
                <a:solidFill>
                  <a:srgbClr val="008000"/>
                </a:solidFill>
                <a:latin typeface="Arial" panose="020B0604020202020204" pitchFamily="34" charset="0"/>
                <a:cs typeface="Arial" panose="020B0604020202020204" pitchFamily="34" charset="0"/>
              </a:rPr>
              <a:t>to connect to…</a:t>
            </a:r>
            <a:r>
              <a:rPr lang="en-US" sz="1200" dirty="0">
                <a:latin typeface="Arial" panose="020B0604020202020204" pitchFamily="34" charset="0"/>
                <a:cs typeface="Arial" panose="020B0604020202020204" pitchFamily="34" charset="0"/>
              </a:rPr>
              <a:t> </a:t>
            </a:r>
          </a:p>
          <a:p>
            <a:r>
              <a:rPr lang="en-US" sz="1200" dirty="0" smtClean="0">
                <a:latin typeface="Arial" panose="020B0604020202020204" pitchFamily="34" charset="0"/>
                <a:cs typeface="Arial" panose="020B0604020202020204" pitchFamily="34" charset="0"/>
              </a:rPr>
              <a:t>• share </a:t>
            </a:r>
            <a:r>
              <a:rPr lang="en-US" sz="1200" dirty="0">
                <a:latin typeface="Arial" panose="020B0604020202020204" pitchFamily="34" charset="0"/>
                <a:cs typeface="Arial" panose="020B0604020202020204" pitchFamily="34" charset="0"/>
              </a:rPr>
              <a:t>experiences </a:t>
            </a:r>
          </a:p>
          <a:p>
            <a:r>
              <a:rPr lang="en-US" sz="1200" dirty="0" smtClean="0">
                <a:latin typeface="Arial" panose="020B0604020202020204" pitchFamily="34" charset="0"/>
                <a:cs typeface="Arial" panose="020B0604020202020204" pitchFamily="34" charset="0"/>
              </a:rPr>
              <a:t>• find </a:t>
            </a:r>
            <a:r>
              <a:rPr lang="en-US" sz="1200" dirty="0">
                <a:latin typeface="Arial" panose="020B0604020202020204" pitchFamily="34" charset="0"/>
                <a:cs typeface="Arial" panose="020B0604020202020204" pitchFamily="34" charset="0"/>
              </a:rPr>
              <a:t>answers </a:t>
            </a:r>
          </a:p>
          <a:p>
            <a:r>
              <a:rPr lang="en-US" sz="1200" dirty="0" smtClean="0">
                <a:latin typeface="Arial" panose="020B0604020202020204" pitchFamily="34" charset="0"/>
                <a:cs typeface="Arial" panose="020B0604020202020204" pitchFamily="34" charset="0"/>
              </a:rPr>
              <a:t>• engage </a:t>
            </a:r>
            <a:r>
              <a:rPr lang="en-US" sz="1200" dirty="0">
                <a:latin typeface="Arial" panose="020B0604020202020204" pitchFamily="34" charset="0"/>
                <a:cs typeface="Arial" panose="020B0604020202020204" pitchFamily="34" charset="0"/>
              </a:rPr>
              <a:t>with the </a:t>
            </a:r>
            <a:r>
              <a:rPr lang="en-US" sz="1200" dirty="0" smtClean="0">
                <a:latin typeface="Arial" panose="020B0604020202020204" pitchFamily="34" charset="0"/>
                <a:cs typeface="Arial" panose="020B0604020202020204" pitchFamily="34" charset="0"/>
              </a:rPr>
              <a:t>community</a:t>
            </a:r>
            <a:endParaRPr lang="en-US" sz="1200" dirty="0"/>
          </a:p>
        </p:txBody>
      </p:sp>
      <p:sp>
        <p:nvSpPr>
          <p:cNvPr id="8" name="TextBox 7"/>
          <p:cNvSpPr txBox="1"/>
          <p:nvPr/>
        </p:nvSpPr>
        <p:spPr>
          <a:xfrm>
            <a:off x="5975496" y="1360665"/>
            <a:ext cx="2838893" cy="1354217"/>
          </a:xfrm>
          <a:prstGeom prst="rect">
            <a:avLst/>
          </a:prstGeom>
          <a:noFill/>
        </p:spPr>
        <p:txBody>
          <a:bodyPr wrap="square" rtlCol="0">
            <a:spAutoFit/>
          </a:bodyPr>
          <a:lstStyle>
            <a:defPPr>
              <a:defRPr lang="en-US"/>
            </a:defPPr>
          </a:lstStyle>
          <a:p>
            <a:r>
              <a:rPr lang="en-US" sz="1600" b="1" dirty="0" smtClean="0">
                <a:solidFill>
                  <a:srgbClr val="CC0066"/>
                </a:solidFill>
                <a:latin typeface="Arial" panose="020B0604020202020204" pitchFamily="34" charset="0"/>
                <a:cs typeface="Arial" panose="020B0604020202020204" pitchFamily="34" charset="0"/>
              </a:rPr>
              <a:t>want </a:t>
            </a:r>
            <a:r>
              <a:rPr lang="en-US" sz="1600" b="1" dirty="0">
                <a:solidFill>
                  <a:srgbClr val="CC0066"/>
                </a:solidFill>
                <a:latin typeface="Arial" panose="020B0604020202020204" pitchFamily="34" charset="0"/>
                <a:cs typeface="Arial" panose="020B0604020202020204" pitchFamily="34" charset="0"/>
              </a:rPr>
              <a:t>to be mobile…</a:t>
            </a:r>
            <a:r>
              <a:rPr lang="en-US" sz="1600" dirty="0">
                <a:latin typeface="Arial" panose="020B0604020202020204" pitchFamily="34" charset="0"/>
                <a:cs typeface="Arial" panose="020B0604020202020204" pitchFamily="34" charset="0"/>
              </a:rPr>
              <a:t> </a:t>
            </a:r>
          </a:p>
          <a:p>
            <a:r>
              <a:rPr lang="en-US" sz="1200" dirty="0" smtClean="0">
                <a:latin typeface="Arial" panose="020B0604020202020204" pitchFamily="34" charset="0"/>
                <a:cs typeface="Arial" panose="020B0604020202020204" pitchFamily="34" charset="0"/>
              </a:rPr>
              <a:t>• using </a:t>
            </a:r>
            <a:r>
              <a:rPr lang="en-US" sz="1200" dirty="0">
                <a:latin typeface="Arial" panose="020B0604020202020204" pitchFamily="34" charset="0"/>
                <a:cs typeface="Arial" panose="020B0604020202020204" pitchFamily="34" charset="0"/>
              </a:rPr>
              <a:t>devices of their choosing </a:t>
            </a:r>
          </a:p>
          <a:p>
            <a:r>
              <a:rPr lang="en-US" sz="1200" dirty="0" smtClean="0">
                <a:latin typeface="Arial" panose="020B0604020202020204" pitchFamily="34" charset="0"/>
                <a:cs typeface="Arial" panose="020B0604020202020204" pitchFamily="34" charset="0"/>
              </a:rPr>
              <a:t>• staying </a:t>
            </a:r>
            <a:r>
              <a:rPr lang="en-US" sz="1200" dirty="0">
                <a:latin typeface="Arial" panose="020B0604020202020204" pitchFamily="34" charset="0"/>
                <a:cs typeface="Arial" panose="020B0604020202020204" pitchFamily="34" charset="0"/>
              </a:rPr>
              <a:t>connected with people </a:t>
            </a:r>
          </a:p>
          <a:p>
            <a:r>
              <a:rPr lang="en-US" sz="1200" dirty="0" smtClean="0">
                <a:latin typeface="Arial" panose="020B0604020202020204" pitchFamily="34" charset="0"/>
                <a:cs typeface="Arial" panose="020B0604020202020204" pitchFamily="34" charset="0"/>
              </a:rPr>
              <a:t>• being </a:t>
            </a:r>
            <a:r>
              <a:rPr lang="en-US" sz="1200" dirty="0">
                <a:latin typeface="Arial" panose="020B0604020202020204" pitchFamily="34" charset="0"/>
                <a:cs typeface="Arial" panose="020B0604020202020204" pitchFamily="34" charset="0"/>
              </a:rPr>
              <a:t>able to switch </a:t>
            </a:r>
            <a:r>
              <a:rPr lang="en-US" sz="1200" dirty="0" smtClean="0">
                <a:latin typeface="Arial" panose="020B0604020202020204" pitchFamily="34" charset="0"/>
                <a:cs typeface="Arial" panose="020B0604020202020204" pitchFamily="34" charset="0"/>
              </a:rPr>
              <a:t>easily </a:t>
            </a:r>
          </a:p>
          <a:p>
            <a:r>
              <a:rPr lang="en-US" sz="1200" dirty="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 between </a:t>
            </a:r>
            <a:r>
              <a:rPr lang="en-US" sz="1200" dirty="0">
                <a:latin typeface="Arial" panose="020B0604020202020204" pitchFamily="34" charset="0"/>
                <a:cs typeface="Arial" panose="020B0604020202020204" pitchFamily="34" charset="0"/>
              </a:rPr>
              <a:t>work and non-work </a:t>
            </a:r>
          </a:p>
          <a:p>
            <a:endParaRPr lang="en-US" dirty="0"/>
          </a:p>
        </p:txBody>
      </p:sp>
      <p:sp>
        <p:nvSpPr>
          <p:cNvPr id="7" name="TextBox 6"/>
          <p:cNvSpPr txBox="1"/>
          <p:nvPr/>
        </p:nvSpPr>
        <p:spPr>
          <a:xfrm>
            <a:off x="7879519" y="5953839"/>
            <a:ext cx="934871" cy="246221"/>
          </a:xfrm>
          <a:prstGeom prst="rect">
            <a:avLst/>
          </a:prstGeom>
          <a:noFill/>
        </p:spPr>
        <p:txBody>
          <a:bodyPr wrap="none" rtlCol="0">
            <a:spAutoFit/>
          </a:bodyPr>
          <a:lstStyle/>
          <a:p>
            <a:r>
              <a:rPr lang="en-US" sz="1000" dirty="0" smtClean="0">
                <a:latin typeface="Arial" panose="020B0604020202020204" pitchFamily="34" charset="0"/>
                <a:cs typeface="Arial" panose="020B0604020202020204" pitchFamily="34" charset="0"/>
              </a:rPr>
              <a:t>Gartner 2013</a:t>
            </a:r>
            <a:endParaRPr lang="en-US" sz="1000" dirty="0">
              <a:latin typeface="Arial" panose="020B0604020202020204" pitchFamily="34" charset="0"/>
              <a:cs typeface="Arial" panose="020B0604020202020204" pitchFamily="34" charset="0"/>
            </a:endParaRPr>
          </a:p>
        </p:txBody>
      </p:sp>
      <p:pic>
        <p:nvPicPr>
          <p:cNvPr id="11"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14491" y="1304240"/>
            <a:ext cx="3361005" cy="33280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p:cNvSpPr txBox="1"/>
          <p:nvPr/>
        </p:nvSpPr>
        <p:spPr>
          <a:xfrm>
            <a:off x="431416" y="3875323"/>
            <a:ext cx="2933039" cy="1323439"/>
          </a:xfrm>
          <a:prstGeom prst="rect">
            <a:avLst/>
          </a:prstGeom>
          <a:noFill/>
        </p:spPr>
        <p:txBody>
          <a:bodyPr wrap="square" rtlCol="0">
            <a:spAutoFit/>
          </a:bodyPr>
          <a:lstStyle/>
          <a:p>
            <a:r>
              <a:rPr lang="en-US" sz="1600" b="1" dirty="0" smtClean="0">
                <a:solidFill>
                  <a:srgbClr val="FF9900"/>
                </a:solidFill>
                <a:latin typeface="Arial" panose="020B0604020202020204" pitchFamily="34" charset="0"/>
                <a:cs typeface="Arial" panose="020B0604020202020204" pitchFamily="34" charset="0"/>
              </a:rPr>
              <a:t>want </a:t>
            </a:r>
            <a:r>
              <a:rPr lang="en-US" sz="1600" b="1" dirty="0">
                <a:solidFill>
                  <a:srgbClr val="FF9900"/>
                </a:solidFill>
                <a:latin typeface="Arial" panose="020B0604020202020204" pitchFamily="34" charset="0"/>
                <a:cs typeface="Arial" panose="020B0604020202020204" pitchFamily="34" charset="0"/>
              </a:rPr>
              <a:t>a seamless </a:t>
            </a:r>
            <a:endParaRPr lang="en-US" sz="1600" b="1" dirty="0" smtClean="0">
              <a:solidFill>
                <a:srgbClr val="FF9900"/>
              </a:solidFill>
              <a:latin typeface="Arial" panose="020B0604020202020204" pitchFamily="34" charset="0"/>
              <a:cs typeface="Arial" panose="020B0604020202020204" pitchFamily="34" charset="0"/>
            </a:endParaRPr>
          </a:p>
          <a:p>
            <a:r>
              <a:rPr lang="en-US" sz="1600" b="1" dirty="0" smtClean="0">
                <a:solidFill>
                  <a:srgbClr val="FF9900"/>
                </a:solidFill>
                <a:latin typeface="Arial" panose="020B0604020202020204" pitchFamily="34" charset="0"/>
                <a:cs typeface="Arial" panose="020B0604020202020204" pitchFamily="34" charset="0"/>
              </a:rPr>
              <a:t>experience </a:t>
            </a:r>
            <a:r>
              <a:rPr lang="en-US" sz="1600" b="1" dirty="0">
                <a:solidFill>
                  <a:srgbClr val="FF9900"/>
                </a:solidFill>
                <a:latin typeface="Arial" panose="020B0604020202020204" pitchFamily="34" charset="0"/>
                <a:cs typeface="Arial" panose="020B0604020202020204" pitchFamily="34" charset="0"/>
              </a:rPr>
              <a:t>to…</a:t>
            </a:r>
            <a:r>
              <a:rPr lang="en-US" sz="1200" dirty="0">
                <a:latin typeface="Arial" panose="020B0604020202020204" pitchFamily="34" charset="0"/>
                <a:cs typeface="Arial" panose="020B0604020202020204" pitchFamily="34" charset="0"/>
              </a:rPr>
              <a:t> </a:t>
            </a:r>
          </a:p>
          <a:p>
            <a:r>
              <a:rPr lang="en-US" sz="1200" dirty="0" smtClean="0">
                <a:latin typeface="Arial" panose="020B0604020202020204" pitchFamily="34" charset="0"/>
                <a:cs typeface="Arial" panose="020B0604020202020204" pitchFamily="34" charset="0"/>
              </a:rPr>
              <a:t>• access </a:t>
            </a:r>
            <a:r>
              <a:rPr lang="en-US" sz="1200" dirty="0">
                <a:latin typeface="Arial" panose="020B0604020202020204" pitchFamily="34" charset="0"/>
                <a:cs typeface="Arial" panose="020B0604020202020204" pitchFamily="34" charset="0"/>
              </a:rPr>
              <a:t>anything from </a:t>
            </a:r>
            <a:r>
              <a:rPr lang="en-US" sz="1200" dirty="0" smtClean="0">
                <a:latin typeface="Arial" panose="020B0604020202020204" pitchFamily="34" charset="0"/>
                <a:cs typeface="Arial" panose="020B0604020202020204" pitchFamily="34" charset="0"/>
              </a:rPr>
              <a:t>anywhere </a:t>
            </a:r>
            <a:endParaRPr lang="en-US" sz="1200" dirty="0">
              <a:latin typeface="Arial" panose="020B0604020202020204" pitchFamily="34" charset="0"/>
              <a:cs typeface="Arial" panose="020B0604020202020204" pitchFamily="34" charset="0"/>
            </a:endParaRPr>
          </a:p>
          <a:p>
            <a:r>
              <a:rPr lang="en-US" sz="1200" dirty="0" smtClean="0">
                <a:latin typeface="Arial" panose="020B0604020202020204" pitchFamily="34" charset="0"/>
                <a:cs typeface="Arial" panose="020B0604020202020204" pitchFamily="34" charset="0"/>
              </a:rPr>
              <a:t>• use </a:t>
            </a:r>
            <a:r>
              <a:rPr lang="en-US" sz="1200" dirty="0">
                <a:latin typeface="Arial" panose="020B0604020202020204" pitchFamily="34" charset="0"/>
                <a:cs typeface="Arial" panose="020B0604020202020204" pitchFamily="34" charset="0"/>
              </a:rPr>
              <a:t>multiple devices (and apps</a:t>
            </a:r>
            <a:r>
              <a:rPr lang="en-US" sz="1200" dirty="0" smtClean="0">
                <a:latin typeface="Arial" panose="020B0604020202020204" pitchFamily="34" charset="0"/>
                <a:cs typeface="Arial" panose="020B0604020202020204" pitchFamily="34" charset="0"/>
              </a:rPr>
              <a:t>),</a:t>
            </a:r>
          </a:p>
          <a:p>
            <a:r>
              <a:rPr lang="en-US" sz="1200" dirty="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 sometimes simultaneously </a:t>
            </a:r>
            <a:endParaRPr lang="en-US" sz="1200" dirty="0">
              <a:latin typeface="Arial" panose="020B0604020202020204" pitchFamily="34" charset="0"/>
              <a:cs typeface="Arial" panose="020B0604020202020204" pitchFamily="34" charset="0"/>
            </a:endParaRPr>
          </a:p>
          <a:p>
            <a:r>
              <a:rPr lang="en-US" sz="1200" dirty="0" smtClean="0">
                <a:latin typeface="Arial" panose="020B0604020202020204" pitchFamily="34" charset="0"/>
                <a:cs typeface="Arial" panose="020B0604020202020204" pitchFamily="34" charset="0"/>
              </a:rPr>
              <a:t>• blend </a:t>
            </a:r>
            <a:r>
              <a:rPr lang="en-US" sz="1200" dirty="0">
                <a:latin typeface="Arial" panose="020B0604020202020204" pitchFamily="34" charset="0"/>
                <a:cs typeface="Arial" panose="020B0604020202020204" pitchFamily="34" charset="0"/>
              </a:rPr>
              <a:t>work and non-work </a:t>
            </a:r>
            <a:r>
              <a:rPr lang="en-US" sz="1200" dirty="0" smtClean="0">
                <a:latin typeface="Arial" panose="020B0604020202020204" pitchFamily="34" charset="0"/>
                <a:cs typeface="Arial" panose="020B0604020202020204" pitchFamily="34" charset="0"/>
              </a:rPr>
              <a:t>activities</a:t>
            </a:r>
            <a:endParaRPr lang="en-US" sz="1200" dirty="0"/>
          </a:p>
        </p:txBody>
      </p:sp>
      <p:sp>
        <p:nvSpPr>
          <p:cNvPr id="10" name="TextBox 9"/>
          <p:cNvSpPr txBox="1"/>
          <p:nvPr/>
        </p:nvSpPr>
        <p:spPr>
          <a:xfrm>
            <a:off x="5695303" y="3875322"/>
            <a:ext cx="3067494" cy="1323439"/>
          </a:xfrm>
          <a:prstGeom prst="rect">
            <a:avLst/>
          </a:prstGeom>
          <a:noFill/>
        </p:spPr>
        <p:txBody>
          <a:bodyPr wrap="square" rtlCol="0">
            <a:spAutoFit/>
          </a:bodyPr>
          <a:lstStyle/>
          <a:p>
            <a:r>
              <a:rPr lang="en-US" sz="1600" b="1" dirty="0">
                <a:solidFill>
                  <a:srgbClr val="0000CC"/>
                </a:solidFill>
                <a:latin typeface="Arial" panose="020B0604020202020204" pitchFamily="34" charset="0"/>
                <a:cs typeface="Arial" panose="020B0604020202020204" pitchFamily="34" charset="0"/>
              </a:rPr>
              <a:t>consume and generate information</a:t>
            </a:r>
            <a:r>
              <a:rPr lang="en-US" sz="1400" dirty="0">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a:p>
            <a:r>
              <a:rPr lang="en-US" sz="1200" dirty="0" smtClean="0">
                <a:latin typeface="Arial" panose="020B0604020202020204" pitchFamily="34" charset="0"/>
                <a:cs typeface="Arial" panose="020B0604020202020204" pitchFamily="34" charset="0"/>
              </a:rPr>
              <a:t>• Ubiquitous </a:t>
            </a:r>
            <a:r>
              <a:rPr lang="en-US" sz="1200" dirty="0">
                <a:latin typeface="Arial" panose="020B0604020202020204" pitchFamily="34" charset="0"/>
                <a:cs typeface="Arial" panose="020B0604020202020204" pitchFamily="34" charset="0"/>
              </a:rPr>
              <a:t>access to info and apps </a:t>
            </a:r>
          </a:p>
          <a:p>
            <a:r>
              <a:rPr lang="en-US" sz="1200" dirty="0" smtClean="0">
                <a:latin typeface="Arial" panose="020B0604020202020204" pitchFamily="34" charset="0"/>
                <a:cs typeface="Arial" panose="020B0604020202020204" pitchFamily="34" charset="0"/>
              </a:rPr>
              <a:t>• Contextually </a:t>
            </a:r>
            <a:r>
              <a:rPr lang="en-US" sz="1200" dirty="0">
                <a:latin typeface="Arial" panose="020B0604020202020204" pitchFamily="34" charset="0"/>
                <a:cs typeface="Arial" panose="020B0604020202020204" pitchFamily="34" charset="0"/>
              </a:rPr>
              <a:t>relevant info to </a:t>
            </a:r>
            <a:r>
              <a:rPr lang="en-US" sz="1200" dirty="0" smtClean="0">
                <a:latin typeface="Arial" panose="020B0604020202020204" pitchFamily="34" charset="0"/>
                <a:cs typeface="Arial" panose="020B0604020202020204" pitchFamily="34" charset="0"/>
              </a:rPr>
              <a:t>augment</a:t>
            </a:r>
          </a:p>
          <a:p>
            <a:r>
              <a:rPr lang="en-US" sz="1200" dirty="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  their </a:t>
            </a:r>
            <a:r>
              <a:rPr lang="en-US" sz="1200" dirty="0">
                <a:latin typeface="Arial" panose="020B0604020202020204" pitchFamily="34" charset="0"/>
                <a:cs typeface="Arial" panose="020B0604020202020204" pitchFamily="34" charset="0"/>
              </a:rPr>
              <a:t>activities </a:t>
            </a:r>
          </a:p>
          <a:p>
            <a:r>
              <a:rPr lang="en-US" sz="1200" dirty="0" smtClean="0">
                <a:latin typeface="Arial" panose="020B0604020202020204" pitchFamily="34" charset="0"/>
                <a:cs typeface="Arial" panose="020B0604020202020204" pitchFamily="34" charset="0"/>
              </a:rPr>
              <a:t>• Don‘t </a:t>
            </a:r>
            <a:r>
              <a:rPr lang="en-US" sz="1200" dirty="0">
                <a:latin typeface="Arial" panose="020B0604020202020204" pitchFamily="34" charset="0"/>
                <a:cs typeface="Arial" panose="020B0604020202020204" pitchFamily="34" charset="0"/>
              </a:rPr>
              <a:t>care how it works, only that it does. </a:t>
            </a:r>
            <a:endParaRPr lang="en-US" sz="1200" dirty="0"/>
          </a:p>
        </p:txBody>
      </p:sp>
    </p:spTree>
    <p:extLst>
      <p:ext uri="{BB962C8B-B14F-4D97-AF65-F5344CB8AC3E}">
        <p14:creationId xmlns:p14="http://schemas.microsoft.com/office/powerpoint/2010/main" val="4136159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19125"/>
          </a:xfrm>
        </p:spPr>
        <p:txBody>
          <a:bodyPr/>
          <a:lstStyle/>
          <a:p>
            <a:r>
              <a:rPr lang="en-US" sz="2400" dirty="0" smtClean="0"/>
              <a:t>Which </a:t>
            </a:r>
            <a:r>
              <a:rPr lang="en-US" sz="2400" dirty="0"/>
              <a:t>of the following global trends do you believe will transform your business the most over the next </a:t>
            </a:r>
            <a:r>
              <a:rPr lang="en-US" sz="2400" dirty="0" smtClean="0"/>
              <a:t>five years? </a:t>
            </a:r>
            <a:endParaRPr lang="en-US" sz="2400" dirty="0"/>
          </a:p>
        </p:txBody>
      </p:sp>
      <p:sp>
        <p:nvSpPr>
          <p:cNvPr id="4" name="Footer Placeholder 3"/>
          <p:cNvSpPr>
            <a:spLocks noGrp="1"/>
          </p:cNvSpPr>
          <p:nvPr>
            <p:ph type="ftr" sz="quarter" idx="11"/>
          </p:nvPr>
        </p:nvSpPr>
        <p:spPr>
          <a:xfrm>
            <a:off x="5695303" y="6356350"/>
            <a:ext cx="2847975" cy="365125"/>
          </a:xfrm>
        </p:spPr>
        <p:txBody>
          <a:bodyPr/>
          <a:lstStyle/>
          <a:p>
            <a:pPr algn="r"/>
            <a:r>
              <a:rPr lang="en-US" sz="1000" b="1" dirty="0" smtClean="0">
                <a:solidFill>
                  <a:srgbClr val="0000CC"/>
                </a:solidFill>
              </a:rPr>
              <a:t>Strategic Planning &amp; Performance</a:t>
            </a:r>
            <a:endParaRPr lang="en-US" sz="1000" b="1" dirty="0">
              <a:solidFill>
                <a:srgbClr val="0000CC"/>
              </a:solidFill>
            </a:endParaRPr>
          </a:p>
        </p:txBody>
      </p:sp>
      <p:sp>
        <p:nvSpPr>
          <p:cNvPr id="5" name="Slide Number Placeholder 4"/>
          <p:cNvSpPr>
            <a:spLocks noGrp="1"/>
          </p:cNvSpPr>
          <p:nvPr>
            <p:ph type="sldNum" sz="quarter" idx="12"/>
          </p:nvPr>
        </p:nvSpPr>
        <p:spPr/>
        <p:txBody>
          <a:bodyPr/>
          <a:lstStyle/>
          <a:p>
            <a:fld id="{33A7DA15-4FC7-E041-88C1-61AB3AC8A005}" type="slidenum">
              <a:rPr lang="en-US" smtClean="0"/>
              <a:t>11</a:t>
            </a:fld>
            <a:endParaRPr lang="en-US" dirty="0"/>
          </a:p>
        </p:txBody>
      </p:sp>
      <p:sp>
        <p:nvSpPr>
          <p:cNvPr id="6" name="TextBox 5"/>
          <p:cNvSpPr txBox="1"/>
          <p:nvPr/>
        </p:nvSpPr>
        <p:spPr>
          <a:xfrm>
            <a:off x="8172450" y="6061171"/>
            <a:ext cx="772969" cy="246221"/>
          </a:xfrm>
          <a:prstGeom prst="rect">
            <a:avLst/>
          </a:prstGeom>
          <a:noFill/>
        </p:spPr>
        <p:txBody>
          <a:bodyPr wrap="none" rtlCol="0">
            <a:spAutoFit/>
          </a:bodyPr>
          <a:lstStyle/>
          <a:p>
            <a:r>
              <a:rPr lang="en-US" sz="1000" dirty="0" smtClean="0">
                <a:latin typeface="Arial" panose="020B0604020202020204" pitchFamily="34" charset="0"/>
                <a:cs typeface="Arial" panose="020B0604020202020204" pitchFamily="34" charset="0"/>
              </a:rPr>
              <a:t>PwC 2014</a:t>
            </a:r>
            <a:endParaRPr lang="en-US" sz="10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032" y="1476375"/>
            <a:ext cx="8443912" cy="3808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72613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1"/>
            <a:ext cx="8229600" cy="770860"/>
          </a:xfrm>
        </p:spPr>
        <p:txBody>
          <a:bodyPr/>
          <a:lstStyle/>
          <a:p>
            <a:r>
              <a:rPr lang="en-US" sz="2000" b="1" dirty="0" smtClean="0"/>
              <a:t>To what extent do you feel that your organization is at risk from each of the following factors over the next 18 months?</a:t>
            </a:r>
            <a:endParaRPr lang="en-US" sz="2000" dirty="0"/>
          </a:p>
        </p:txBody>
      </p:sp>
      <p:sp>
        <p:nvSpPr>
          <p:cNvPr id="4" name="Footer Placeholder 3"/>
          <p:cNvSpPr>
            <a:spLocks noGrp="1"/>
          </p:cNvSpPr>
          <p:nvPr>
            <p:ph type="ftr" sz="quarter" idx="11"/>
          </p:nvPr>
        </p:nvSpPr>
        <p:spPr>
          <a:xfrm>
            <a:off x="5695303" y="6356350"/>
            <a:ext cx="2847975" cy="365125"/>
          </a:xfrm>
        </p:spPr>
        <p:txBody>
          <a:bodyPr/>
          <a:lstStyle/>
          <a:p>
            <a:pPr algn="r"/>
            <a:r>
              <a:rPr lang="en-US" sz="1000" b="1" dirty="0" smtClean="0">
                <a:solidFill>
                  <a:srgbClr val="0000CC"/>
                </a:solidFill>
              </a:rPr>
              <a:t>Strategic Planning &amp; Performance</a:t>
            </a:r>
            <a:endParaRPr lang="en-US" sz="1000" b="1" dirty="0">
              <a:solidFill>
                <a:srgbClr val="0000CC"/>
              </a:solidFill>
            </a:endParaRPr>
          </a:p>
        </p:txBody>
      </p:sp>
      <p:sp>
        <p:nvSpPr>
          <p:cNvPr id="5" name="Slide Number Placeholder 4"/>
          <p:cNvSpPr>
            <a:spLocks noGrp="1"/>
          </p:cNvSpPr>
          <p:nvPr>
            <p:ph type="sldNum" sz="quarter" idx="12"/>
          </p:nvPr>
        </p:nvSpPr>
        <p:spPr/>
        <p:txBody>
          <a:bodyPr/>
          <a:lstStyle/>
          <a:p>
            <a:fld id="{33A7DA15-4FC7-E041-88C1-61AB3AC8A005}" type="slidenum">
              <a:rPr lang="en-US" smtClean="0"/>
              <a:t>12</a:t>
            </a:fld>
            <a:endParaRPr lang="en-US" dirty="0"/>
          </a:p>
        </p:txBody>
      </p:sp>
      <p:graphicFrame>
        <p:nvGraphicFramePr>
          <p:cNvPr id="9" name="Chart 8"/>
          <p:cNvGraphicFramePr>
            <a:graphicFrameLocks/>
          </p:cNvGraphicFramePr>
          <p:nvPr>
            <p:extLst>
              <p:ext uri="{D42A27DB-BD31-4B8C-83A1-F6EECF244321}">
                <p14:modId xmlns:p14="http://schemas.microsoft.com/office/powerpoint/2010/main" val="1825173856"/>
              </p:ext>
            </p:extLst>
          </p:nvPr>
        </p:nvGraphicFramePr>
        <p:xfrm>
          <a:off x="733648" y="1286539"/>
          <a:ext cx="7527850" cy="428492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7942521" y="5954233"/>
            <a:ext cx="772969" cy="246221"/>
          </a:xfrm>
          <a:prstGeom prst="rect">
            <a:avLst/>
          </a:prstGeom>
          <a:noFill/>
        </p:spPr>
        <p:txBody>
          <a:bodyPr wrap="none" rtlCol="0">
            <a:spAutoFit/>
          </a:bodyPr>
          <a:lstStyle/>
          <a:p>
            <a:r>
              <a:rPr lang="en-US" sz="1000" dirty="0" smtClean="0">
                <a:latin typeface="Arial" panose="020B0604020202020204" pitchFamily="34" charset="0"/>
                <a:cs typeface="Arial" panose="020B0604020202020204" pitchFamily="34" charset="0"/>
              </a:rPr>
              <a:t>PwC 2014</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01510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72879"/>
          </a:xfrm>
        </p:spPr>
        <p:txBody>
          <a:bodyPr/>
          <a:lstStyle/>
          <a:p>
            <a:r>
              <a:rPr lang="en-US" sz="2400" dirty="0"/>
              <a:t>Measuring an </a:t>
            </a:r>
            <a:r>
              <a:rPr lang="en-US" sz="2400" dirty="0" smtClean="0"/>
              <a:t>organization’s </a:t>
            </a:r>
            <a:r>
              <a:rPr lang="en-US" sz="2400" dirty="0"/>
              <a:t>total </a:t>
            </a:r>
            <a:r>
              <a:rPr lang="en-US" sz="2400" dirty="0" smtClean="0"/>
              <a:t>impact helps </a:t>
            </a:r>
            <a:r>
              <a:rPr lang="en-US" sz="2400" dirty="0"/>
              <a:t>to show the best route forward</a:t>
            </a:r>
          </a:p>
        </p:txBody>
      </p:sp>
      <p:sp>
        <p:nvSpPr>
          <p:cNvPr id="4" name="Footer Placeholder 3"/>
          <p:cNvSpPr>
            <a:spLocks noGrp="1"/>
          </p:cNvSpPr>
          <p:nvPr>
            <p:ph type="ftr" sz="quarter" idx="11"/>
          </p:nvPr>
        </p:nvSpPr>
        <p:spPr>
          <a:xfrm>
            <a:off x="5695303" y="6356350"/>
            <a:ext cx="2847975" cy="365125"/>
          </a:xfrm>
        </p:spPr>
        <p:txBody>
          <a:bodyPr/>
          <a:lstStyle/>
          <a:p>
            <a:pPr algn="r"/>
            <a:r>
              <a:rPr lang="en-US" sz="1000" b="1" dirty="0" smtClean="0">
                <a:solidFill>
                  <a:srgbClr val="0000CC"/>
                </a:solidFill>
              </a:rPr>
              <a:t>Strategic Planning &amp; Performance</a:t>
            </a:r>
            <a:endParaRPr lang="en-US" sz="1000" b="1" dirty="0">
              <a:solidFill>
                <a:srgbClr val="0000CC"/>
              </a:solidFill>
            </a:endParaRPr>
          </a:p>
        </p:txBody>
      </p:sp>
      <p:sp>
        <p:nvSpPr>
          <p:cNvPr id="5" name="Slide Number Placeholder 4"/>
          <p:cNvSpPr>
            <a:spLocks noGrp="1"/>
          </p:cNvSpPr>
          <p:nvPr>
            <p:ph type="sldNum" sz="quarter" idx="12"/>
          </p:nvPr>
        </p:nvSpPr>
        <p:spPr/>
        <p:txBody>
          <a:bodyPr/>
          <a:lstStyle/>
          <a:p>
            <a:fld id="{33A7DA15-4FC7-E041-88C1-61AB3AC8A005}" type="slidenum">
              <a:rPr lang="en-US" smtClean="0">
                <a:solidFill>
                  <a:prstClr val="black">
                    <a:lumMod val="65000"/>
                    <a:lumOff val="35000"/>
                  </a:prstClr>
                </a:solidFill>
              </a:rPr>
              <a:pPr/>
              <a:t>13</a:t>
            </a:fld>
            <a:endParaRPr lang="en-US" dirty="0">
              <a:solidFill>
                <a:prstClr val="black">
                  <a:lumMod val="65000"/>
                  <a:lumOff val="35000"/>
                </a:prstClr>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8323" y="1218393"/>
            <a:ext cx="6080160" cy="4810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833495" y="5782478"/>
            <a:ext cx="772969" cy="246221"/>
          </a:xfrm>
          <a:prstGeom prst="rect">
            <a:avLst/>
          </a:prstGeom>
          <a:noFill/>
        </p:spPr>
        <p:txBody>
          <a:bodyPr wrap="none" rtlCol="0">
            <a:spAutoFit/>
          </a:bodyPr>
          <a:lstStyle/>
          <a:p>
            <a:r>
              <a:rPr lang="en-US" sz="1000" dirty="0" smtClean="0">
                <a:solidFill>
                  <a:prstClr val="black"/>
                </a:solidFill>
                <a:latin typeface="Arial" panose="020B0604020202020204" pitchFamily="34" charset="0"/>
                <a:cs typeface="Arial" panose="020B0604020202020204" pitchFamily="34" charset="0"/>
              </a:rPr>
              <a:t>PwC 2014</a:t>
            </a:r>
            <a:endParaRPr lang="en-US" sz="1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49123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695303" y="6356350"/>
            <a:ext cx="2847975" cy="365125"/>
          </a:xfrm>
        </p:spPr>
        <p:txBody>
          <a:bodyPr/>
          <a:lstStyle/>
          <a:p>
            <a:pPr algn="r"/>
            <a:r>
              <a:rPr lang="en-US" sz="1000" b="1" dirty="0" smtClean="0">
                <a:solidFill>
                  <a:srgbClr val="0000CC"/>
                </a:solidFill>
              </a:rPr>
              <a:t>Strategic Planning &amp; Performance</a:t>
            </a:r>
            <a:endParaRPr lang="en-US" sz="1000" b="1" dirty="0">
              <a:solidFill>
                <a:srgbClr val="0000CC"/>
              </a:solidFill>
            </a:endParaRPr>
          </a:p>
        </p:txBody>
      </p:sp>
      <p:sp>
        <p:nvSpPr>
          <p:cNvPr id="5" name="Slide Number Placeholder 4"/>
          <p:cNvSpPr>
            <a:spLocks noGrp="1"/>
          </p:cNvSpPr>
          <p:nvPr>
            <p:ph type="sldNum" sz="quarter" idx="12"/>
          </p:nvPr>
        </p:nvSpPr>
        <p:spPr/>
        <p:txBody>
          <a:bodyPr/>
          <a:lstStyle/>
          <a:p>
            <a:fld id="{33A7DA15-4FC7-E041-88C1-61AB3AC8A005}" type="slidenum">
              <a:rPr lang="en-US" smtClean="0"/>
              <a:t>14</a:t>
            </a:fld>
            <a:endParaRPr lang="en-US" dirty="0"/>
          </a:p>
        </p:txBody>
      </p:sp>
      <p:pic>
        <p:nvPicPr>
          <p:cNvPr id="1026" name="Picture 2" descr="C:\Users\rmitchell\Pictures\Robert\Robert-acti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444" y="948242"/>
            <a:ext cx="7614475" cy="5056512"/>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936444" y="228600"/>
            <a:ext cx="7606834" cy="676275"/>
          </a:xfrm>
        </p:spPr>
        <p:txBody>
          <a:bodyPr/>
          <a:lstStyle/>
          <a:p>
            <a:r>
              <a:rPr lang="en-US" sz="2400" dirty="0" smtClean="0"/>
              <a:t>Change is </a:t>
            </a:r>
            <a:r>
              <a:rPr lang="en-US" sz="2400" dirty="0"/>
              <a:t>d</a:t>
            </a:r>
            <a:r>
              <a:rPr lang="en-US" sz="2400" dirty="0" smtClean="0"/>
              <a:t>riving CEOs to…</a:t>
            </a:r>
            <a:endParaRPr lang="en-US" sz="2400" dirty="0"/>
          </a:p>
        </p:txBody>
      </p:sp>
      <p:sp>
        <p:nvSpPr>
          <p:cNvPr id="2" name="TextBox 1"/>
          <p:cNvSpPr txBox="1"/>
          <p:nvPr/>
        </p:nvSpPr>
        <p:spPr>
          <a:xfrm>
            <a:off x="3136720" y="4002076"/>
            <a:ext cx="3909896" cy="400110"/>
          </a:xfrm>
          <a:prstGeom prst="rect">
            <a:avLst/>
          </a:prstGeom>
          <a:solidFill>
            <a:schemeClr val="tx1">
              <a:lumMod val="65000"/>
              <a:lumOff val="35000"/>
            </a:schemeClr>
          </a:solidFill>
        </p:spPr>
        <p:txBody>
          <a:bodyPr wrap="square" rtlCol="0">
            <a:spAutoFit/>
          </a:bodyPr>
          <a:lstStyle/>
          <a:p>
            <a:r>
              <a:rPr lang="en-US" sz="2000" b="1" dirty="0" smtClean="0">
                <a:solidFill>
                  <a:srgbClr val="FFC000"/>
                </a:solidFill>
                <a:latin typeface="Arial" panose="020B0604020202020204" pitchFamily="34" charset="0"/>
                <a:cs typeface="Arial" panose="020B0604020202020204" pitchFamily="34" charset="0"/>
              </a:rPr>
              <a:t>Rethink the business model</a:t>
            </a:r>
            <a:endParaRPr lang="en-US" sz="2000" b="1" dirty="0">
              <a:solidFill>
                <a:srgbClr val="FFC000"/>
              </a:solidFill>
              <a:latin typeface="Arial" panose="020B0604020202020204" pitchFamily="34" charset="0"/>
              <a:cs typeface="Arial" panose="020B0604020202020204" pitchFamily="34" charset="0"/>
            </a:endParaRPr>
          </a:p>
        </p:txBody>
      </p:sp>
      <p:sp>
        <p:nvSpPr>
          <p:cNvPr id="9" name="TextBox 8"/>
          <p:cNvSpPr txBox="1"/>
          <p:nvPr/>
        </p:nvSpPr>
        <p:spPr>
          <a:xfrm>
            <a:off x="3136720" y="4503895"/>
            <a:ext cx="3909896" cy="400110"/>
          </a:xfrm>
          <a:prstGeom prst="rect">
            <a:avLst/>
          </a:prstGeom>
          <a:solidFill>
            <a:schemeClr val="tx1">
              <a:lumMod val="65000"/>
              <a:lumOff val="35000"/>
            </a:schemeClr>
          </a:solidFill>
        </p:spPr>
        <p:txBody>
          <a:bodyPr wrap="square" rtlCol="0">
            <a:spAutoFit/>
          </a:bodyPr>
          <a:lstStyle/>
          <a:p>
            <a:r>
              <a:rPr lang="en-US" sz="2000" b="1" dirty="0" smtClean="0">
                <a:solidFill>
                  <a:srgbClr val="FFC000"/>
                </a:solidFill>
                <a:latin typeface="Arial" panose="020B0604020202020204" pitchFamily="34" charset="0"/>
                <a:cs typeface="Arial" panose="020B0604020202020204" pitchFamily="34" charset="0"/>
              </a:rPr>
              <a:t>Out innovate competitors</a:t>
            </a:r>
            <a:endParaRPr lang="en-US" sz="2000" b="1" dirty="0">
              <a:solidFill>
                <a:srgbClr val="FFC000"/>
              </a:solidFill>
              <a:latin typeface="Arial" panose="020B0604020202020204" pitchFamily="34" charset="0"/>
              <a:cs typeface="Arial" panose="020B0604020202020204" pitchFamily="34" charset="0"/>
            </a:endParaRPr>
          </a:p>
        </p:txBody>
      </p:sp>
      <p:sp>
        <p:nvSpPr>
          <p:cNvPr id="10" name="TextBox 9"/>
          <p:cNvSpPr txBox="1"/>
          <p:nvPr/>
        </p:nvSpPr>
        <p:spPr>
          <a:xfrm>
            <a:off x="3136721" y="5015357"/>
            <a:ext cx="3909895" cy="400110"/>
          </a:xfrm>
          <a:prstGeom prst="rect">
            <a:avLst/>
          </a:prstGeom>
          <a:solidFill>
            <a:schemeClr val="tx1">
              <a:lumMod val="65000"/>
              <a:lumOff val="35000"/>
            </a:schemeClr>
          </a:solidFill>
        </p:spPr>
        <p:txBody>
          <a:bodyPr wrap="square" rtlCol="0">
            <a:spAutoFit/>
          </a:bodyPr>
          <a:lstStyle/>
          <a:p>
            <a:r>
              <a:rPr lang="en-US" sz="2000" b="1" dirty="0" smtClean="0">
                <a:solidFill>
                  <a:srgbClr val="FFC000"/>
                </a:solidFill>
                <a:latin typeface="Arial" panose="020B0604020202020204" pitchFamily="34" charset="0"/>
                <a:cs typeface="Arial" panose="020B0604020202020204" pitchFamily="34" charset="0"/>
              </a:rPr>
              <a:t>Accelerate globalization</a:t>
            </a:r>
            <a:endParaRPr lang="en-US" sz="2000" b="1" dirty="0">
              <a:solidFill>
                <a:srgbClr val="FFC000"/>
              </a:solidFill>
              <a:latin typeface="Arial" panose="020B0604020202020204" pitchFamily="34" charset="0"/>
              <a:cs typeface="Arial" panose="020B0604020202020204" pitchFamily="34" charset="0"/>
            </a:endParaRPr>
          </a:p>
        </p:txBody>
      </p:sp>
      <p:sp>
        <p:nvSpPr>
          <p:cNvPr id="11" name="TextBox 10"/>
          <p:cNvSpPr txBox="1"/>
          <p:nvPr/>
        </p:nvSpPr>
        <p:spPr>
          <a:xfrm>
            <a:off x="3136720" y="5494793"/>
            <a:ext cx="3909896" cy="400110"/>
          </a:xfrm>
          <a:prstGeom prst="rect">
            <a:avLst/>
          </a:prstGeom>
          <a:solidFill>
            <a:schemeClr val="tx1">
              <a:lumMod val="65000"/>
              <a:lumOff val="35000"/>
            </a:schemeClr>
          </a:solidFill>
        </p:spPr>
        <p:txBody>
          <a:bodyPr wrap="square" rtlCol="0">
            <a:spAutoFit/>
          </a:bodyPr>
          <a:lstStyle/>
          <a:p>
            <a:r>
              <a:rPr lang="en-US" sz="2000" b="1" dirty="0" smtClean="0">
                <a:solidFill>
                  <a:srgbClr val="FFC000"/>
                </a:solidFill>
                <a:latin typeface="Arial" panose="020B0604020202020204" pitchFamily="34" charset="0"/>
                <a:cs typeface="Arial" panose="020B0604020202020204" pitchFamily="34" charset="0"/>
              </a:rPr>
              <a:t>Sustain the change</a:t>
            </a:r>
            <a:endParaRPr lang="en-US" sz="2000" b="1" dirty="0">
              <a:solidFill>
                <a:srgbClr val="FFC000"/>
              </a:solidFill>
              <a:latin typeface="Arial" panose="020B0604020202020204" pitchFamily="34" charset="0"/>
              <a:cs typeface="Arial" panose="020B0604020202020204" pitchFamily="34" charset="0"/>
            </a:endParaRPr>
          </a:p>
        </p:txBody>
      </p:sp>
      <p:sp>
        <p:nvSpPr>
          <p:cNvPr id="3" name="TextBox 2"/>
          <p:cNvSpPr txBox="1"/>
          <p:nvPr/>
        </p:nvSpPr>
        <p:spPr>
          <a:xfrm>
            <a:off x="7376399" y="5787181"/>
            <a:ext cx="1143262" cy="215444"/>
          </a:xfrm>
          <a:prstGeom prst="rect">
            <a:avLst/>
          </a:prstGeom>
          <a:solidFill>
            <a:schemeClr val="bg1"/>
          </a:solidFill>
        </p:spPr>
        <p:txBody>
          <a:bodyPr wrap="none" rtlCol="0">
            <a:spAutoFit/>
          </a:bodyPr>
          <a:lstStyle/>
          <a:p>
            <a:r>
              <a:rPr lang="en-US" sz="800" dirty="0" smtClean="0">
                <a:latin typeface="Arial" panose="020B0604020202020204" pitchFamily="34" charset="0"/>
                <a:cs typeface="Arial" panose="020B0604020202020204" pitchFamily="34" charset="0"/>
              </a:rPr>
              <a:t>Photo by Roy Moody</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51600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695303" y="6356350"/>
            <a:ext cx="2847975" cy="365125"/>
          </a:xfrm>
        </p:spPr>
        <p:txBody>
          <a:bodyPr/>
          <a:lstStyle/>
          <a:p>
            <a:pPr algn="r"/>
            <a:r>
              <a:rPr lang="en-US" sz="1000" b="1" dirty="0" smtClean="0">
                <a:solidFill>
                  <a:srgbClr val="0000CC"/>
                </a:solidFill>
              </a:rPr>
              <a:t>Strategic Planning &amp; Performance</a:t>
            </a:r>
            <a:endParaRPr lang="en-US" sz="1000" b="1" dirty="0">
              <a:solidFill>
                <a:srgbClr val="0000CC"/>
              </a:solidFill>
            </a:endParaRPr>
          </a:p>
        </p:txBody>
      </p:sp>
      <p:sp>
        <p:nvSpPr>
          <p:cNvPr id="5" name="Slide Number Placeholder 4"/>
          <p:cNvSpPr>
            <a:spLocks noGrp="1"/>
          </p:cNvSpPr>
          <p:nvPr>
            <p:ph type="sldNum" sz="quarter" idx="12"/>
          </p:nvPr>
        </p:nvSpPr>
        <p:spPr/>
        <p:txBody>
          <a:bodyPr/>
          <a:lstStyle/>
          <a:p>
            <a:fld id="{33A7DA15-4FC7-E041-88C1-61AB3AC8A005}" type="slidenum">
              <a:rPr lang="en-US" smtClean="0"/>
              <a:t>15</a:t>
            </a:fld>
            <a:endParaRPr lang="en-US" dirty="0"/>
          </a:p>
        </p:txBody>
      </p:sp>
      <p:sp>
        <p:nvSpPr>
          <p:cNvPr id="3" name="Rectangle 2"/>
          <p:cNvSpPr/>
          <p:nvPr/>
        </p:nvSpPr>
        <p:spPr>
          <a:xfrm>
            <a:off x="1700816" y="212049"/>
            <a:ext cx="5778248" cy="707886"/>
          </a:xfrm>
          <a:prstGeom prst="rect">
            <a:avLst/>
          </a:prstGeom>
        </p:spPr>
        <p:txBody>
          <a:bodyPr wrap="none">
            <a:spAutoFit/>
          </a:bodyPr>
          <a:lstStyle/>
          <a:p>
            <a:r>
              <a:rPr lang="en-US" sz="4000" dirty="0">
                <a:solidFill>
                  <a:schemeClr val="tx2"/>
                </a:solidFill>
                <a:effectLst>
                  <a:outerShdw blurRad="63500" dist="38100" dir="5400000" algn="t" rotWithShape="0">
                    <a:prstClr val="black">
                      <a:alpha val="25000"/>
                    </a:prstClr>
                  </a:outerShdw>
                </a:effectLst>
                <a:ea typeface="+mj-ea"/>
                <a:cs typeface="+mj-cs"/>
              </a:rPr>
              <a:t>State of Auditing in 2014</a:t>
            </a:r>
          </a:p>
        </p:txBody>
      </p:sp>
      <p:sp>
        <p:nvSpPr>
          <p:cNvPr id="2" name="TextBox 1"/>
          <p:cNvSpPr txBox="1"/>
          <p:nvPr/>
        </p:nvSpPr>
        <p:spPr>
          <a:xfrm>
            <a:off x="664535" y="1148317"/>
            <a:ext cx="7814931" cy="1292662"/>
          </a:xfrm>
          <a:prstGeom prst="rect">
            <a:avLst/>
          </a:prstGeom>
          <a:noFill/>
        </p:spPr>
        <p:txBody>
          <a:bodyPr wrap="square" rtlCol="0">
            <a:spAutoFit/>
          </a:bodyPr>
          <a:lstStyle/>
          <a:p>
            <a:r>
              <a:rPr lang="en-US" sz="3200" dirty="0" smtClean="0">
                <a:solidFill>
                  <a:schemeClr val="tx2"/>
                </a:solidFill>
                <a:effectLst>
                  <a:outerShdw blurRad="63500" dist="38100" dir="5400000" algn="t" rotWithShape="0">
                    <a:prstClr val="black">
                      <a:alpha val="25000"/>
                    </a:prstClr>
                  </a:outerShdw>
                </a:effectLst>
                <a:latin typeface="Palatino Linotype" panose="02040502050505030304" pitchFamily="18" charset="0"/>
                <a:cs typeface="Arial" panose="020B0604020202020204" pitchFamily="34" charset="0"/>
              </a:rPr>
              <a:t>Theme 2:</a:t>
            </a:r>
          </a:p>
          <a:p>
            <a:r>
              <a:rPr lang="en-US" sz="3200" dirty="0" smtClean="0">
                <a:solidFill>
                  <a:schemeClr val="tx2"/>
                </a:solidFill>
                <a:effectLst>
                  <a:outerShdw blurRad="63500" dist="38100" dir="5400000" algn="t" rotWithShape="0">
                    <a:prstClr val="black">
                      <a:alpha val="25000"/>
                    </a:prstClr>
                  </a:outerShdw>
                </a:effectLst>
                <a:latin typeface="Palatino Linotype" panose="02040502050505030304" pitchFamily="18" charset="0"/>
                <a:cs typeface="Arial" panose="020B0604020202020204" pitchFamily="34" charset="0"/>
              </a:rPr>
              <a:t>Perceptions </a:t>
            </a:r>
            <a:r>
              <a:rPr lang="en-US" sz="3200" dirty="0">
                <a:solidFill>
                  <a:schemeClr val="tx2"/>
                </a:solidFill>
                <a:effectLst>
                  <a:outerShdw blurRad="63500" dist="38100" dir="5400000" algn="t" rotWithShape="0">
                    <a:prstClr val="black">
                      <a:alpha val="25000"/>
                    </a:prstClr>
                  </a:outerShdw>
                </a:effectLst>
                <a:latin typeface="Palatino Linotype" panose="02040502050505030304" pitchFamily="18" charset="0"/>
                <a:cs typeface="Arial" panose="020B0604020202020204" pitchFamily="34" charset="0"/>
              </a:rPr>
              <a:t>of Audit’s value are diverging</a:t>
            </a:r>
          </a:p>
          <a:p>
            <a:endParaRPr lang="en-US" sz="1400" dirty="0" smtClean="0">
              <a:solidFill>
                <a:schemeClr val="tx2"/>
              </a:solidFill>
              <a:effectLst>
                <a:outerShdw blurRad="63500" dist="38100" dir="5400000" algn="t" rotWithShape="0">
                  <a:prstClr val="black">
                    <a:alpha val="25000"/>
                  </a:prstClr>
                </a:outerShdw>
              </a:effectLst>
              <a:latin typeface="Palatino Linotype" panose="02040502050505030304" pitchFamily="18" charset="0"/>
              <a:ea typeface="+mj-ea"/>
              <a:cs typeface="Arial" panose="020B0604020202020204" pitchFamily="34" charset="0"/>
            </a:endParaRPr>
          </a:p>
        </p:txBody>
      </p:sp>
    </p:spTree>
    <p:extLst>
      <p:ext uri="{BB962C8B-B14F-4D97-AF65-F5344CB8AC3E}">
        <p14:creationId xmlns:p14="http://schemas.microsoft.com/office/powerpoint/2010/main" val="14340236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599"/>
            <a:ext cx="8229600" cy="709551"/>
          </a:xfrm>
        </p:spPr>
        <p:txBody>
          <a:bodyPr/>
          <a:lstStyle/>
          <a:p>
            <a:r>
              <a:rPr lang="en-US" sz="2400" dirty="0" smtClean="0"/>
              <a:t>Board members, senior management and chief audit executives (CAEs) perceive Audit differently</a:t>
            </a:r>
            <a:endParaRPr lang="en-US" sz="2400" dirty="0"/>
          </a:p>
        </p:txBody>
      </p:sp>
      <p:sp>
        <p:nvSpPr>
          <p:cNvPr id="4" name="Slide Number Placeholder 3"/>
          <p:cNvSpPr>
            <a:spLocks noGrp="1"/>
          </p:cNvSpPr>
          <p:nvPr>
            <p:ph type="sldNum" sz="quarter" idx="12"/>
          </p:nvPr>
        </p:nvSpPr>
        <p:spPr/>
        <p:txBody>
          <a:bodyPr/>
          <a:lstStyle/>
          <a:p>
            <a:fld id="{33A7DA15-4FC7-E041-88C1-61AB3AC8A005}" type="slidenum">
              <a:rPr lang="en-US" smtClean="0"/>
              <a:t>16</a:t>
            </a:fld>
            <a:endParaRPr lang="en-US" dirty="0"/>
          </a:p>
        </p:txBody>
      </p:sp>
      <p:sp>
        <p:nvSpPr>
          <p:cNvPr id="3" name="Footer Placeholder 2"/>
          <p:cNvSpPr>
            <a:spLocks noGrp="1"/>
          </p:cNvSpPr>
          <p:nvPr>
            <p:ph type="ftr" sz="quarter" idx="11"/>
          </p:nvPr>
        </p:nvSpPr>
        <p:spPr>
          <a:xfrm>
            <a:off x="6029864" y="6356350"/>
            <a:ext cx="2420211" cy="365125"/>
          </a:xfrm>
        </p:spPr>
        <p:txBody>
          <a:bodyPr/>
          <a:lstStyle/>
          <a:p>
            <a:pPr algn="r"/>
            <a:r>
              <a:rPr lang="en-US" sz="1000" b="1" dirty="0">
                <a:solidFill>
                  <a:srgbClr val="0000CC"/>
                </a:solidFill>
              </a:rPr>
              <a:t>Strategic Planning &amp; Performance</a:t>
            </a:r>
          </a:p>
        </p:txBody>
      </p:sp>
      <p:sp>
        <p:nvSpPr>
          <p:cNvPr id="6" name="TextBox 5"/>
          <p:cNvSpPr txBox="1"/>
          <p:nvPr/>
        </p:nvSpPr>
        <p:spPr>
          <a:xfrm>
            <a:off x="7177198" y="5981700"/>
            <a:ext cx="772969" cy="246221"/>
          </a:xfrm>
          <a:prstGeom prst="rect">
            <a:avLst/>
          </a:prstGeom>
          <a:noFill/>
        </p:spPr>
        <p:txBody>
          <a:bodyPr wrap="none" rtlCol="0">
            <a:spAutoFit/>
          </a:bodyPr>
          <a:lstStyle/>
          <a:p>
            <a:r>
              <a:rPr lang="en-US" sz="1000" dirty="0" smtClean="0">
                <a:latin typeface="Arial" panose="020B0604020202020204" pitchFamily="34" charset="0"/>
                <a:cs typeface="Arial" panose="020B0604020202020204" pitchFamily="34" charset="0"/>
              </a:rPr>
              <a:t>PwC 2014</a:t>
            </a:r>
            <a:endParaRPr lang="en-US" sz="1000" dirty="0">
              <a:latin typeface="Arial" panose="020B0604020202020204" pitchFamily="34" charset="0"/>
              <a:cs typeface="Arial" panose="020B0604020202020204" pitchFamily="34" charset="0"/>
            </a:endParaRPr>
          </a:p>
        </p:txBody>
      </p:sp>
      <p:pic>
        <p:nvPicPr>
          <p:cNvPr id="9" name="Picture 8"/>
          <p:cNvPicPr/>
          <p:nvPr/>
        </p:nvPicPr>
        <p:blipFill rotWithShape="1">
          <a:blip r:embed="rId3"/>
          <a:srcRect l="8835" t="27080" r="13633" b="7117"/>
          <a:stretch/>
        </p:blipFill>
        <p:spPr bwMode="auto">
          <a:xfrm>
            <a:off x="819398" y="1318161"/>
            <a:ext cx="7386452" cy="44294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996552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599"/>
            <a:ext cx="8229600" cy="709551"/>
          </a:xfrm>
        </p:spPr>
        <p:txBody>
          <a:bodyPr/>
          <a:lstStyle/>
          <a:p>
            <a:r>
              <a:rPr lang="en-US" sz="2400" dirty="0" smtClean="0"/>
              <a:t>Board members, senior management and CAEs agree on expectations, but differ on how well Audit meets them</a:t>
            </a:r>
            <a:endParaRPr lang="en-US" sz="2400" dirty="0"/>
          </a:p>
        </p:txBody>
      </p:sp>
      <p:sp>
        <p:nvSpPr>
          <p:cNvPr id="4" name="Slide Number Placeholder 3"/>
          <p:cNvSpPr>
            <a:spLocks noGrp="1"/>
          </p:cNvSpPr>
          <p:nvPr>
            <p:ph type="sldNum" sz="quarter" idx="12"/>
          </p:nvPr>
        </p:nvSpPr>
        <p:spPr/>
        <p:txBody>
          <a:bodyPr/>
          <a:lstStyle/>
          <a:p>
            <a:fld id="{33A7DA15-4FC7-E041-88C1-61AB3AC8A005}" type="slidenum">
              <a:rPr lang="en-US" smtClean="0"/>
              <a:t>17</a:t>
            </a:fld>
            <a:endParaRPr lang="en-US" dirty="0"/>
          </a:p>
        </p:txBody>
      </p:sp>
      <p:sp>
        <p:nvSpPr>
          <p:cNvPr id="3" name="Footer Placeholder 2"/>
          <p:cNvSpPr>
            <a:spLocks noGrp="1"/>
          </p:cNvSpPr>
          <p:nvPr>
            <p:ph type="ftr" sz="quarter" idx="11"/>
          </p:nvPr>
        </p:nvSpPr>
        <p:spPr>
          <a:xfrm>
            <a:off x="6029864" y="6356350"/>
            <a:ext cx="2420211" cy="365125"/>
          </a:xfrm>
        </p:spPr>
        <p:txBody>
          <a:bodyPr/>
          <a:lstStyle/>
          <a:p>
            <a:pPr algn="r"/>
            <a:r>
              <a:rPr lang="en-US" sz="1000" b="1" dirty="0">
                <a:solidFill>
                  <a:srgbClr val="0000CC"/>
                </a:solidFill>
              </a:rPr>
              <a:t>Strategic Planning &amp; Performance</a:t>
            </a:r>
          </a:p>
        </p:txBody>
      </p:sp>
      <p:sp>
        <p:nvSpPr>
          <p:cNvPr id="6" name="TextBox 5"/>
          <p:cNvSpPr txBox="1"/>
          <p:nvPr/>
        </p:nvSpPr>
        <p:spPr>
          <a:xfrm>
            <a:off x="7770309" y="5981700"/>
            <a:ext cx="772969" cy="246221"/>
          </a:xfrm>
          <a:prstGeom prst="rect">
            <a:avLst/>
          </a:prstGeom>
          <a:noFill/>
        </p:spPr>
        <p:txBody>
          <a:bodyPr wrap="none" rtlCol="0">
            <a:spAutoFit/>
          </a:bodyPr>
          <a:lstStyle/>
          <a:p>
            <a:r>
              <a:rPr lang="en-US" sz="1000" dirty="0" smtClean="0">
                <a:latin typeface="Arial" panose="020B0604020202020204" pitchFamily="34" charset="0"/>
                <a:cs typeface="Arial" panose="020B0604020202020204" pitchFamily="34" charset="0"/>
              </a:rPr>
              <a:t>PwC 2014</a:t>
            </a:r>
            <a:endParaRPr lang="en-US" sz="1000" dirty="0">
              <a:latin typeface="Arial" panose="020B0604020202020204" pitchFamily="34" charset="0"/>
              <a:cs typeface="Arial" panose="020B0604020202020204" pitchFamily="34" charset="0"/>
            </a:endParaRPr>
          </a:p>
        </p:txBody>
      </p:sp>
      <p:pic>
        <p:nvPicPr>
          <p:cNvPr id="10" name="Picture 9"/>
          <p:cNvPicPr/>
          <p:nvPr/>
        </p:nvPicPr>
        <p:blipFill rotWithShape="1">
          <a:blip r:embed="rId3"/>
          <a:srcRect l="35817" t="26938" r="12936" b="18967"/>
          <a:stretch/>
        </p:blipFill>
        <p:spPr bwMode="auto">
          <a:xfrm>
            <a:off x="457199" y="1203565"/>
            <a:ext cx="5868233" cy="4724399"/>
          </a:xfrm>
          <a:prstGeom prst="rect">
            <a:avLst/>
          </a:prstGeom>
          <a:ln w="3175">
            <a:noFill/>
          </a:ln>
          <a:extLst>
            <a:ext uri="{53640926-AAD7-44D8-BBD7-CCE9431645EC}">
              <a14:shadowObscured xmlns:a14="http://schemas.microsoft.com/office/drawing/2010/main"/>
            </a:ext>
          </a:extLst>
        </p:spPr>
      </p:pic>
      <p:sp>
        <p:nvSpPr>
          <p:cNvPr id="5" name="TextBox 4"/>
          <p:cNvSpPr txBox="1"/>
          <p:nvPr/>
        </p:nvSpPr>
        <p:spPr>
          <a:xfrm>
            <a:off x="6505129" y="1355141"/>
            <a:ext cx="2038149" cy="3323987"/>
          </a:xfrm>
          <a:prstGeom prst="rect">
            <a:avLst/>
          </a:prstGeom>
          <a:noFill/>
        </p:spPr>
        <p:txBody>
          <a:bodyPr wrap="square" rtlCol="0">
            <a:spAutoFit/>
          </a:bodyPr>
          <a:lstStyle/>
          <a:p>
            <a:r>
              <a:rPr lang="en-US" sz="1400" dirty="0">
                <a:solidFill>
                  <a:schemeClr val="tx1">
                    <a:lumMod val="50000"/>
                    <a:lumOff val="50000"/>
                  </a:schemeClr>
                </a:solidFill>
                <a:latin typeface="Arial" panose="020B0604020202020204" pitchFamily="34" charset="0"/>
                <a:cs typeface="Arial" panose="020B0604020202020204" pitchFamily="34" charset="0"/>
              </a:rPr>
              <a:t>Board members (90%), senior management (85%) and CAEs (96%) are aligned on the expectation that internal audit should focus on critical risks and issues facing the company.</a:t>
            </a:r>
          </a:p>
          <a:p>
            <a:endParaRPr lang="en-US" sz="1400" dirty="0">
              <a:solidFill>
                <a:schemeClr val="tx1">
                  <a:lumMod val="50000"/>
                  <a:lumOff val="50000"/>
                </a:schemeClr>
              </a:solidFill>
              <a:latin typeface="Arial" panose="020B0604020202020204" pitchFamily="34" charset="0"/>
              <a:cs typeface="Arial" panose="020B0604020202020204" pitchFamily="34" charset="0"/>
            </a:endParaRPr>
          </a:p>
          <a:p>
            <a:r>
              <a:rPr lang="en-US" sz="1400" dirty="0">
                <a:solidFill>
                  <a:schemeClr val="tx1">
                    <a:lumMod val="50000"/>
                    <a:lumOff val="50000"/>
                  </a:schemeClr>
                </a:solidFill>
                <a:latin typeface="Arial" panose="020B0604020202020204" pitchFamily="34" charset="0"/>
                <a:cs typeface="Arial" panose="020B0604020202020204" pitchFamily="34" charset="0"/>
              </a:rPr>
              <a:t>But while 83% of CAEs believe they do this well, only 63% of senior management thinks so.</a:t>
            </a:r>
          </a:p>
        </p:txBody>
      </p:sp>
    </p:spTree>
    <p:extLst>
      <p:ext uri="{BB962C8B-B14F-4D97-AF65-F5344CB8AC3E}">
        <p14:creationId xmlns:p14="http://schemas.microsoft.com/office/powerpoint/2010/main" val="15396662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6941" y="228599"/>
            <a:ext cx="7006726" cy="752475"/>
          </a:xfrm>
        </p:spPr>
        <p:txBody>
          <a:bodyPr/>
          <a:lstStyle/>
          <a:p>
            <a:r>
              <a:rPr lang="en-US" sz="2400" dirty="0"/>
              <a:t>The top internal audit functions perform at a high level on eight foundational capabilities</a:t>
            </a:r>
          </a:p>
        </p:txBody>
      </p:sp>
      <p:sp>
        <p:nvSpPr>
          <p:cNvPr id="4" name="Slide Number Placeholder 3"/>
          <p:cNvSpPr>
            <a:spLocks noGrp="1"/>
          </p:cNvSpPr>
          <p:nvPr>
            <p:ph type="sldNum" sz="quarter" idx="12"/>
          </p:nvPr>
        </p:nvSpPr>
        <p:spPr/>
        <p:txBody>
          <a:bodyPr/>
          <a:lstStyle/>
          <a:p>
            <a:fld id="{33A7DA15-4FC7-E041-88C1-61AB3AC8A005}" type="slidenum">
              <a:rPr lang="en-US" smtClean="0"/>
              <a:t>18</a:t>
            </a:fld>
            <a:endParaRPr lang="en-US" dirty="0"/>
          </a:p>
        </p:txBody>
      </p:sp>
      <p:sp>
        <p:nvSpPr>
          <p:cNvPr id="3" name="Footer Placeholder 2"/>
          <p:cNvSpPr>
            <a:spLocks noGrp="1"/>
          </p:cNvSpPr>
          <p:nvPr>
            <p:ph type="ftr" sz="quarter" idx="11"/>
          </p:nvPr>
        </p:nvSpPr>
        <p:spPr>
          <a:xfrm>
            <a:off x="6029864" y="6356350"/>
            <a:ext cx="2420211" cy="365125"/>
          </a:xfrm>
        </p:spPr>
        <p:txBody>
          <a:bodyPr/>
          <a:lstStyle/>
          <a:p>
            <a:pPr algn="r"/>
            <a:r>
              <a:rPr lang="en-US" sz="1000" b="1" dirty="0">
                <a:solidFill>
                  <a:srgbClr val="0000CC"/>
                </a:solidFill>
              </a:rPr>
              <a:t>Strategic Planning &amp; Performance</a:t>
            </a:r>
          </a:p>
        </p:txBody>
      </p:sp>
      <p:graphicFrame>
        <p:nvGraphicFramePr>
          <p:cNvPr id="11" name="Chart 10"/>
          <p:cNvGraphicFramePr>
            <a:graphicFrameLocks/>
          </p:cNvGraphicFramePr>
          <p:nvPr>
            <p:extLst>
              <p:ext uri="{D42A27DB-BD31-4B8C-83A1-F6EECF244321}">
                <p14:modId xmlns:p14="http://schemas.microsoft.com/office/powerpoint/2010/main" val="2388668812"/>
              </p:ext>
            </p:extLst>
          </p:nvPr>
        </p:nvGraphicFramePr>
        <p:xfrm>
          <a:off x="309409" y="1410051"/>
          <a:ext cx="6056132" cy="463132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7932569" y="6040028"/>
            <a:ext cx="772969" cy="246221"/>
          </a:xfrm>
          <a:prstGeom prst="rect">
            <a:avLst/>
          </a:prstGeom>
          <a:noFill/>
        </p:spPr>
        <p:txBody>
          <a:bodyPr wrap="none" rtlCol="0">
            <a:spAutoFit/>
          </a:bodyPr>
          <a:lstStyle/>
          <a:p>
            <a:r>
              <a:rPr lang="en-US" sz="1000" dirty="0" smtClean="0">
                <a:latin typeface="Arial" panose="020B0604020202020204" pitchFamily="34" charset="0"/>
                <a:cs typeface="Arial" panose="020B0604020202020204" pitchFamily="34" charset="0"/>
              </a:rPr>
              <a:t>PwC 2014</a:t>
            </a:r>
            <a:endParaRPr lang="en-US" sz="1000" dirty="0">
              <a:latin typeface="Arial" panose="020B0604020202020204" pitchFamily="34" charset="0"/>
              <a:cs typeface="Arial" panose="020B0604020202020204" pitchFamily="34" charset="0"/>
            </a:endParaRPr>
          </a:p>
        </p:txBody>
      </p:sp>
      <p:sp>
        <p:nvSpPr>
          <p:cNvPr id="6" name="TextBox 5"/>
          <p:cNvSpPr txBox="1"/>
          <p:nvPr/>
        </p:nvSpPr>
        <p:spPr>
          <a:xfrm>
            <a:off x="6365541" y="1418676"/>
            <a:ext cx="2339997" cy="3631763"/>
          </a:xfrm>
          <a:prstGeom prst="rect">
            <a:avLst/>
          </a:prstGeom>
          <a:noFill/>
        </p:spPr>
        <p:txBody>
          <a:bodyPr wrap="square" rtlCol="0">
            <a:spAutoFit/>
          </a:bodyPr>
          <a:lstStyle/>
          <a:p>
            <a:r>
              <a:rPr lang="en-US" sz="1400" dirty="0">
                <a:solidFill>
                  <a:schemeClr val="tx1">
                    <a:lumMod val="50000"/>
                    <a:lumOff val="50000"/>
                  </a:schemeClr>
                </a:solidFill>
                <a:latin typeface="Arial" panose="020B0604020202020204" pitchFamily="34" charset="0"/>
                <a:cs typeface="Arial" panose="020B0604020202020204" pitchFamily="34" charset="0"/>
              </a:rPr>
              <a:t>More than half (55%) of senior management </a:t>
            </a:r>
            <a:r>
              <a:rPr lang="en-US" sz="1400" dirty="0" smtClean="0">
                <a:solidFill>
                  <a:schemeClr val="tx1">
                    <a:lumMod val="50000"/>
                    <a:lumOff val="50000"/>
                  </a:schemeClr>
                </a:solidFill>
                <a:latin typeface="Arial" panose="020B0604020202020204" pitchFamily="34" charset="0"/>
                <a:cs typeface="Arial" panose="020B0604020202020204" pitchFamily="34" charset="0"/>
              </a:rPr>
              <a:t>does </a:t>
            </a:r>
            <a:r>
              <a:rPr lang="en-US" sz="1400" dirty="0">
                <a:solidFill>
                  <a:schemeClr val="tx1">
                    <a:lumMod val="50000"/>
                    <a:lumOff val="50000"/>
                  </a:schemeClr>
                </a:solidFill>
                <a:latin typeface="Arial" panose="020B0604020202020204" pitchFamily="34" charset="0"/>
                <a:cs typeface="Arial" panose="020B0604020202020204" pitchFamily="34" charset="0"/>
              </a:rPr>
              <a:t>not believe internal audit adds significant value to their organization. </a:t>
            </a:r>
          </a:p>
          <a:p>
            <a:endParaRPr lang="en-US" sz="1000" dirty="0">
              <a:solidFill>
                <a:schemeClr val="tx1">
                  <a:lumMod val="50000"/>
                  <a:lumOff val="50000"/>
                </a:schemeClr>
              </a:solidFill>
              <a:latin typeface="Arial" panose="020B0604020202020204" pitchFamily="34" charset="0"/>
              <a:cs typeface="Arial" panose="020B0604020202020204" pitchFamily="34" charset="0"/>
            </a:endParaRPr>
          </a:p>
          <a:p>
            <a:r>
              <a:rPr lang="en-US" sz="1400" dirty="0">
                <a:solidFill>
                  <a:schemeClr val="tx1">
                    <a:lumMod val="50000"/>
                    <a:lumOff val="50000"/>
                  </a:schemeClr>
                </a:solidFill>
                <a:latin typeface="Arial" panose="020B0604020202020204" pitchFamily="34" charset="0"/>
                <a:cs typeface="Arial" panose="020B0604020202020204" pitchFamily="34" charset="0"/>
              </a:rPr>
              <a:t>Nearly 30% of board members believe internal audit adds less than significant value. </a:t>
            </a:r>
            <a:endParaRPr lang="en-US" sz="1400" dirty="0" smtClean="0">
              <a:solidFill>
                <a:schemeClr val="tx1">
                  <a:lumMod val="50000"/>
                  <a:lumOff val="50000"/>
                </a:schemeClr>
              </a:solidFill>
              <a:latin typeface="Arial" panose="020B0604020202020204" pitchFamily="34" charset="0"/>
              <a:cs typeface="Arial" panose="020B0604020202020204" pitchFamily="34" charset="0"/>
            </a:endParaRPr>
          </a:p>
          <a:p>
            <a:endParaRPr lang="en-US" sz="1000" dirty="0">
              <a:solidFill>
                <a:schemeClr val="tx1">
                  <a:lumMod val="50000"/>
                  <a:lumOff val="50000"/>
                </a:schemeClr>
              </a:solidFill>
              <a:latin typeface="Arial" panose="020B0604020202020204" pitchFamily="34" charset="0"/>
              <a:cs typeface="Arial" panose="020B0604020202020204" pitchFamily="34" charset="0"/>
            </a:endParaRPr>
          </a:p>
          <a:p>
            <a:r>
              <a:rPr lang="en-US" sz="1400" dirty="0" smtClean="0">
                <a:solidFill>
                  <a:schemeClr val="tx1">
                    <a:lumMod val="50000"/>
                    <a:lumOff val="50000"/>
                  </a:schemeClr>
                </a:solidFill>
                <a:latin typeface="Arial" panose="020B0604020202020204" pitchFamily="34" charset="0"/>
                <a:cs typeface="Arial" panose="020B0604020202020204" pitchFamily="34" charset="0"/>
              </a:rPr>
              <a:t>On </a:t>
            </a:r>
            <a:r>
              <a:rPr lang="en-US" sz="1400" dirty="0">
                <a:solidFill>
                  <a:schemeClr val="tx1">
                    <a:lumMod val="50000"/>
                    <a:lumOff val="50000"/>
                  </a:schemeClr>
                </a:solidFill>
                <a:latin typeface="Arial" panose="020B0604020202020204" pitchFamily="34" charset="0"/>
                <a:cs typeface="Arial" panose="020B0604020202020204" pitchFamily="34" charset="0"/>
              </a:rPr>
              <a:t>average only 49% of senior management and 64% of board members believe internal audit is performing well at delivering on expectations. </a:t>
            </a:r>
          </a:p>
        </p:txBody>
      </p:sp>
    </p:spTree>
    <p:extLst>
      <p:ext uri="{BB962C8B-B14F-4D97-AF65-F5344CB8AC3E}">
        <p14:creationId xmlns:p14="http://schemas.microsoft.com/office/powerpoint/2010/main" val="11982907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599"/>
            <a:ext cx="8229600" cy="792127"/>
          </a:xfrm>
        </p:spPr>
        <p:txBody>
          <a:bodyPr/>
          <a:lstStyle/>
          <a:p>
            <a:r>
              <a:rPr lang="en-US" sz="2400" dirty="0" smtClean="0"/>
              <a:t>Board members and management disagree on how well audit performs on 8 key attributes</a:t>
            </a:r>
            <a:endParaRPr lang="en-US" sz="2400" dirty="0"/>
          </a:p>
        </p:txBody>
      </p:sp>
      <p:sp>
        <p:nvSpPr>
          <p:cNvPr id="4" name="Slide Number Placeholder 3"/>
          <p:cNvSpPr>
            <a:spLocks noGrp="1"/>
          </p:cNvSpPr>
          <p:nvPr>
            <p:ph type="sldNum" sz="quarter" idx="12"/>
          </p:nvPr>
        </p:nvSpPr>
        <p:spPr/>
        <p:txBody>
          <a:bodyPr/>
          <a:lstStyle/>
          <a:p>
            <a:fld id="{33A7DA15-4FC7-E041-88C1-61AB3AC8A005}" type="slidenum">
              <a:rPr lang="en-US" smtClean="0"/>
              <a:t>19</a:t>
            </a:fld>
            <a:endParaRPr lang="en-US" dirty="0"/>
          </a:p>
        </p:txBody>
      </p:sp>
      <p:sp>
        <p:nvSpPr>
          <p:cNvPr id="3" name="Footer Placeholder 2"/>
          <p:cNvSpPr>
            <a:spLocks noGrp="1"/>
          </p:cNvSpPr>
          <p:nvPr>
            <p:ph type="ftr" sz="quarter" idx="11"/>
          </p:nvPr>
        </p:nvSpPr>
        <p:spPr>
          <a:xfrm>
            <a:off x="6029864" y="6356350"/>
            <a:ext cx="2420211" cy="365125"/>
          </a:xfrm>
        </p:spPr>
        <p:txBody>
          <a:bodyPr/>
          <a:lstStyle/>
          <a:p>
            <a:pPr algn="r"/>
            <a:r>
              <a:rPr lang="en-US" sz="1000" b="1" dirty="0">
                <a:solidFill>
                  <a:srgbClr val="0000CC"/>
                </a:solidFill>
              </a:rPr>
              <a:t>Strategic Planning &amp; Performance</a:t>
            </a:r>
          </a:p>
        </p:txBody>
      </p:sp>
      <p:sp>
        <p:nvSpPr>
          <p:cNvPr id="6" name="TextBox 5"/>
          <p:cNvSpPr txBox="1"/>
          <p:nvPr/>
        </p:nvSpPr>
        <p:spPr>
          <a:xfrm>
            <a:off x="7857773" y="5988128"/>
            <a:ext cx="772969" cy="246221"/>
          </a:xfrm>
          <a:prstGeom prst="rect">
            <a:avLst/>
          </a:prstGeom>
          <a:noFill/>
        </p:spPr>
        <p:txBody>
          <a:bodyPr wrap="none" rtlCol="0">
            <a:spAutoFit/>
          </a:bodyPr>
          <a:lstStyle/>
          <a:p>
            <a:r>
              <a:rPr lang="en-US" sz="1000" dirty="0" smtClean="0">
                <a:latin typeface="Arial" panose="020B0604020202020204" pitchFamily="34" charset="0"/>
                <a:cs typeface="Arial" panose="020B0604020202020204" pitchFamily="34" charset="0"/>
              </a:rPr>
              <a:t>PwC 2013</a:t>
            </a:r>
            <a:endParaRPr lang="en-US" sz="1000" dirty="0">
              <a:latin typeface="Arial" panose="020B0604020202020204" pitchFamily="34" charset="0"/>
              <a:cs typeface="Arial" panose="020B0604020202020204"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278" y="1329070"/>
            <a:ext cx="8001000" cy="4391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11111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695303" y="6356350"/>
            <a:ext cx="2847975" cy="365125"/>
          </a:xfrm>
        </p:spPr>
        <p:txBody>
          <a:bodyPr/>
          <a:lstStyle/>
          <a:p>
            <a:pPr algn="r"/>
            <a:r>
              <a:rPr lang="en-US" sz="1000" b="1" dirty="0" smtClean="0">
                <a:solidFill>
                  <a:srgbClr val="0000CC"/>
                </a:solidFill>
              </a:rPr>
              <a:t>Strategic Planning &amp; Performance</a:t>
            </a:r>
            <a:endParaRPr lang="en-US" sz="1000" b="1" dirty="0">
              <a:solidFill>
                <a:srgbClr val="0000CC"/>
              </a:solidFill>
            </a:endParaRPr>
          </a:p>
        </p:txBody>
      </p:sp>
      <p:sp>
        <p:nvSpPr>
          <p:cNvPr id="5" name="Slide Number Placeholder 4"/>
          <p:cNvSpPr>
            <a:spLocks noGrp="1"/>
          </p:cNvSpPr>
          <p:nvPr>
            <p:ph type="sldNum" sz="quarter" idx="12"/>
          </p:nvPr>
        </p:nvSpPr>
        <p:spPr/>
        <p:txBody>
          <a:bodyPr/>
          <a:lstStyle/>
          <a:p>
            <a:fld id="{33A7DA15-4FC7-E041-88C1-61AB3AC8A005}" type="slidenum">
              <a:rPr lang="en-US" smtClean="0"/>
              <a:t>2</a:t>
            </a:fld>
            <a:endParaRPr lang="en-US" dirty="0"/>
          </a:p>
        </p:txBody>
      </p:sp>
      <p:sp>
        <p:nvSpPr>
          <p:cNvPr id="3" name="TextBox 2"/>
          <p:cNvSpPr txBox="1"/>
          <p:nvPr/>
        </p:nvSpPr>
        <p:spPr>
          <a:xfrm>
            <a:off x="1020726" y="268897"/>
            <a:ext cx="6634715" cy="461665"/>
          </a:xfrm>
          <a:prstGeom prst="rect">
            <a:avLst/>
          </a:prstGeom>
          <a:noFill/>
        </p:spPr>
        <p:txBody>
          <a:bodyPr wrap="square" rtlCol="0">
            <a:spAutoFit/>
          </a:bodyPr>
          <a:lstStyle/>
          <a:p>
            <a:pPr algn="ctr"/>
            <a:r>
              <a:rPr lang="en-US" sz="2400" dirty="0" smtClean="0">
                <a:solidFill>
                  <a:schemeClr val="tx2"/>
                </a:solidFill>
                <a:effectLst>
                  <a:outerShdw blurRad="63500" dist="38100" dir="5400000" algn="t" rotWithShape="0">
                    <a:prstClr val="black">
                      <a:alpha val="25000"/>
                    </a:prstClr>
                  </a:outerShdw>
                </a:effectLst>
                <a:ea typeface="+mj-ea"/>
                <a:cs typeface="+mj-cs"/>
              </a:rPr>
              <a:t> US Postal Service at a Glance</a:t>
            </a:r>
            <a:endParaRPr lang="en-US" sz="2400" dirty="0">
              <a:solidFill>
                <a:schemeClr val="tx2"/>
              </a:solidFill>
              <a:effectLst>
                <a:outerShdw blurRad="63500" dist="38100" dir="5400000" algn="t" rotWithShape="0">
                  <a:prstClr val="black">
                    <a:alpha val="25000"/>
                  </a:prstClr>
                </a:outerShdw>
              </a:effectLst>
              <a:ea typeface="+mj-ea"/>
              <a:cs typeface="+mj-cs"/>
            </a:endParaRPr>
          </a:p>
        </p:txBody>
      </p:sp>
      <p:graphicFrame>
        <p:nvGraphicFramePr>
          <p:cNvPr id="7" name="Table 6"/>
          <p:cNvGraphicFramePr>
            <a:graphicFrameLocks noGrp="1"/>
          </p:cNvGraphicFramePr>
          <p:nvPr>
            <p:extLst>
              <p:ext uri="{D42A27DB-BD31-4B8C-83A1-F6EECF244321}">
                <p14:modId xmlns:p14="http://schemas.microsoft.com/office/powerpoint/2010/main" val="4053356914"/>
              </p:ext>
            </p:extLst>
          </p:nvPr>
        </p:nvGraphicFramePr>
        <p:xfrm>
          <a:off x="752475" y="873437"/>
          <a:ext cx="7648576" cy="4863638"/>
        </p:xfrm>
        <a:graphic>
          <a:graphicData uri="http://schemas.openxmlformats.org/drawingml/2006/table">
            <a:tbl>
              <a:tblPr firstRow="1" bandRow="1">
                <a:tableStyleId>{5C22544A-7EE6-4342-B048-85BDC9FD1C3A}</a:tableStyleId>
              </a:tblPr>
              <a:tblGrid>
                <a:gridCol w="1516768"/>
                <a:gridCol w="6131808"/>
              </a:tblGrid>
              <a:tr h="664284">
                <a:tc>
                  <a:txBody>
                    <a:bodyPr/>
                    <a:lstStyle/>
                    <a:p>
                      <a:r>
                        <a:rPr lang="en-US" sz="1600" dirty="0" smtClean="0">
                          <a:solidFill>
                            <a:schemeClr val="tx1"/>
                          </a:solidFill>
                          <a:latin typeface="Arial" panose="020B0604020202020204" pitchFamily="34" charset="0"/>
                          <a:cs typeface="Arial" panose="020B0604020202020204" pitchFamily="34" charset="0"/>
                        </a:rPr>
                        <a:t>$1.3</a:t>
                      </a:r>
                      <a:r>
                        <a:rPr lang="en-US" sz="1600" baseline="0" dirty="0" smtClean="0">
                          <a:solidFill>
                            <a:schemeClr val="tx1"/>
                          </a:solidFill>
                          <a:latin typeface="Arial" panose="020B0604020202020204" pitchFamily="34" charset="0"/>
                          <a:cs typeface="Arial" panose="020B0604020202020204" pitchFamily="34" charset="0"/>
                        </a:rPr>
                        <a:t> Trillion</a:t>
                      </a:r>
                      <a:endParaRPr lang="en-US" sz="1600" dirty="0">
                        <a:solidFill>
                          <a:schemeClr val="tx1"/>
                        </a:solidFill>
                        <a:latin typeface="Arial" panose="020B0604020202020204" pitchFamily="34" charset="0"/>
                        <a:cs typeface="Arial" panose="020B0604020202020204" pitchFamily="34" charset="0"/>
                      </a:endParaRPr>
                    </a:p>
                  </a:txBody>
                  <a:tcPr anchor="ctr">
                    <a:noFill/>
                  </a:tcPr>
                </a:tc>
                <a:tc>
                  <a:txBody>
                    <a:bodyPr/>
                    <a:lstStyle/>
                    <a:p>
                      <a:r>
                        <a:rPr lang="en-US" sz="1600" b="0" i="0" u="none" strike="noStrike" kern="1200" baseline="0" dirty="0" smtClean="0">
                          <a:solidFill>
                            <a:schemeClr val="dk1"/>
                          </a:solidFill>
                          <a:latin typeface="Arial" panose="020B0604020202020204" pitchFamily="34" charset="0"/>
                          <a:ea typeface="+mn-ea"/>
                          <a:cs typeface="Arial" panose="020B0604020202020204" pitchFamily="34" charset="0"/>
                        </a:rPr>
                        <a:t>The U.S. Postal Service is the core of a more than $1.3 trillion mailing industry that employs more than 8 million people</a:t>
                      </a:r>
                      <a:endParaRPr lang="en-US" sz="1600" dirty="0">
                        <a:latin typeface="Arial" panose="020B0604020202020204" pitchFamily="34" charset="0"/>
                        <a:cs typeface="Arial" panose="020B0604020202020204" pitchFamily="34" charset="0"/>
                      </a:endParaRPr>
                    </a:p>
                  </a:txBody>
                  <a:tcPr>
                    <a:noFill/>
                  </a:tcPr>
                </a:tc>
              </a:tr>
              <a:tr h="478694">
                <a:tc>
                  <a:txBody>
                    <a:bodyPr/>
                    <a:lstStyle/>
                    <a:p>
                      <a:r>
                        <a:rPr lang="en-US" sz="1600" b="1" dirty="0" smtClean="0">
                          <a:latin typeface="Arial" panose="020B0604020202020204" pitchFamily="34" charset="0"/>
                          <a:cs typeface="Arial" panose="020B0604020202020204" pitchFamily="34" charset="0"/>
                        </a:rPr>
                        <a:t>40% </a:t>
                      </a:r>
                      <a:endParaRPr lang="en-US" sz="1600" b="1" dirty="0">
                        <a:latin typeface="Arial" panose="020B0604020202020204" pitchFamily="34" charset="0"/>
                        <a:cs typeface="Arial" panose="020B0604020202020204" pitchFamily="34" charset="0"/>
                      </a:endParaRPr>
                    </a:p>
                  </a:txBody>
                  <a:tcPr anchor="ctr">
                    <a:solidFill>
                      <a:schemeClr val="tx2">
                        <a:lumMod val="20000"/>
                        <a:lumOff val="80000"/>
                      </a:schemeClr>
                    </a:solidFill>
                  </a:tcPr>
                </a:tc>
                <a:tc>
                  <a:txBody>
                    <a:bodyPr/>
                    <a:lstStyle/>
                    <a:p>
                      <a:r>
                        <a:rPr lang="en-US" sz="1600" dirty="0" smtClean="0">
                          <a:latin typeface="Arial" panose="020B0604020202020204" pitchFamily="34" charset="0"/>
                          <a:cs typeface="Arial" panose="020B0604020202020204" pitchFamily="34" charset="0"/>
                        </a:rPr>
                        <a:t>Of the world’s mail volume is handled by the Postal Service</a:t>
                      </a:r>
                      <a:endParaRPr lang="en-US" sz="1600" dirty="0">
                        <a:latin typeface="Arial" panose="020B0604020202020204" pitchFamily="34" charset="0"/>
                        <a:cs typeface="Arial" panose="020B0604020202020204" pitchFamily="34" charset="0"/>
                      </a:endParaRPr>
                    </a:p>
                  </a:txBody>
                  <a:tcPr anchor="ctr">
                    <a:solidFill>
                      <a:schemeClr val="tx2">
                        <a:lumMod val="20000"/>
                        <a:lumOff val="80000"/>
                      </a:schemeClr>
                    </a:solidFill>
                  </a:tcPr>
                </a:tc>
              </a:tr>
              <a:tr h="478694">
                <a:tc>
                  <a:txBody>
                    <a:bodyPr/>
                    <a:lstStyle/>
                    <a:p>
                      <a:r>
                        <a:rPr lang="en-US" sz="1600" b="1" dirty="0" smtClean="0">
                          <a:latin typeface="Arial" panose="020B0604020202020204" pitchFamily="34" charset="0"/>
                          <a:cs typeface="Arial" panose="020B0604020202020204" pitchFamily="34" charset="0"/>
                        </a:rPr>
                        <a:t>20.1 billion</a:t>
                      </a:r>
                      <a:endParaRPr lang="en-US" sz="1600" b="1" dirty="0">
                        <a:latin typeface="Arial" panose="020B0604020202020204" pitchFamily="34" charset="0"/>
                        <a:cs typeface="Arial" panose="020B0604020202020204" pitchFamily="34" charset="0"/>
                      </a:endParaRPr>
                    </a:p>
                  </a:txBody>
                  <a:tcPr anchor="ctr">
                    <a:noFill/>
                  </a:tcPr>
                </a:tc>
                <a:tc>
                  <a:txBody>
                    <a:bodyPr/>
                    <a:lstStyle/>
                    <a:p>
                      <a:r>
                        <a:rPr lang="en-US" sz="1600" dirty="0" smtClean="0">
                          <a:latin typeface="Arial" panose="020B0604020202020204" pitchFamily="34" charset="0"/>
                          <a:cs typeface="Arial" panose="020B0604020202020204" pitchFamily="34" charset="0"/>
                        </a:rPr>
                        <a:t>Stamps were sold in 2013</a:t>
                      </a:r>
                      <a:endParaRPr lang="en-US" sz="1600" dirty="0">
                        <a:latin typeface="Arial" panose="020B0604020202020204" pitchFamily="34" charset="0"/>
                        <a:cs typeface="Arial" panose="020B0604020202020204" pitchFamily="34" charset="0"/>
                      </a:endParaRPr>
                    </a:p>
                  </a:txBody>
                  <a:tcPr anchor="ctr">
                    <a:noFill/>
                  </a:tcPr>
                </a:tc>
              </a:tr>
              <a:tr h="478694">
                <a:tc>
                  <a:txBody>
                    <a:bodyPr/>
                    <a:lstStyle/>
                    <a:p>
                      <a:r>
                        <a:rPr lang="en-US" sz="1600" b="1" dirty="0" smtClean="0">
                          <a:latin typeface="Arial" panose="020B0604020202020204" pitchFamily="34" charset="0"/>
                          <a:cs typeface="Arial" panose="020B0604020202020204" pitchFamily="34" charset="0"/>
                        </a:rPr>
                        <a:t>1.2 billion</a:t>
                      </a:r>
                      <a:endParaRPr lang="en-US" sz="1600" b="1" dirty="0">
                        <a:latin typeface="Arial" panose="020B0604020202020204" pitchFamily="34" charset="0"/>
                        <a:cs typeface="Arial" panose="020B0604020202020204" pitchFamily="34" charset="0"/>
                      </a:endParaRPr>
                    </a:p>
                  </a:txBody>
                  <a:tcPr anchor="ctr">
                    <a:solidFill>
                      <a:schemeClr val="tx2">
                        <a:lumMod val="20000"/>
                        <a:lumOff val="80000"/>
                      </a:schemeClr>
                    </a:solidFill>
                  </a:tcPr>
                </a:tc>
                <a:tc>
                  <a:txBody>
                    <a:bodyPr/>
                    <a:lstStyle/>
                    <a:p>
                      <a:r>
                        <a:rPr lang="en-US" sz="1600" b="0" i="0" u="none" strike="noStrike" kern="1200" baseline="0" dirty="0" smtClean="0">
                          <a:solidFill>
                            <a:schemeClr val="dk1"/>
                          </a:solidFill>
                          <a:latin typeface="Arial" panose="020B0604020202020204" pitchFamily="34" charset="0"/>
                          <a:ea typeface="+mn-ea"/>
                          <a:cs typeface="Arial" panose="020B0604020202020204" pitchFamily="34" charset="0"/>
                        </a:rPr>
                        <a:t>Miles driven each year by letter carriers and truck drivers.</a:t>
                      </a:r>
                      <a:endParaRPr lang="en-US" sz="1600" dirty="0">
                        <a:latin typeface="Arial" panose="020B0604020202020204" pitchFamily="34" charset="0"/>
                        <a:cs typeface="Arial" panose="020B0604020202020204" pitchFamily="34" charset="0"/>
                      </a:endParaRPr>
                    </a:p>
                  </a:txBody>
                  <a:tcPr anchor="ctr">
                    <a:solidFill>
                      <a:schemeClr val="tx2">
                        <a:lumMod val="20000"/>
                        <a:lumOff val="80000"/>
                      </a:schemeClr>
                    </a:solidFill>
                  </a:tcPr>
                </a:tc>
              </a:tr>
              <a:tr h="468018">
                <a:tc>
                  <a:txBody>
                    <a:bodyPr/>
                    <a:lstStyle/>
                    <a:p>
                      <a:r>
                        <a:rPr lang="en-US" sz="1600" b="1" dirty="0" smtClean="0">
                          <a:latin typeface="Arial" panose="020B0604020202020204" pitchFamily="34" charset="0"/>
                          <a:cs typeface="Arial" panose="020B0604020202020204" pitchFamily="34" charset="0"/>
                        </a:rPr>
                        <a:t>1.1 billion</a:t>
                      </a:r>
                      <a:endParaRPr lang="en-US" sz="1600" b="1" dirty="0">
                        <a:latin typeface="Arial" panose="020B0604020202020204" pitchFamily="34" charset="0"/>
                        <a:cs typeface="Arial" panose="020B0604020202020204" pitchFamily="34" charset="0"/>
                      </a:endParaRPr>
                    </a:p>
                  </a:txBody>
                  <a:tcPr anchor="ctr">
                    <a:noFill/>
                  </a:tcPr>
                </a:tc>
                <a:tc>
                  <a:txBody>
                    <a:bodyPr/>
                    <a:lstStyle/>
                    <a:p>
                      <a:r>
                        <a:rPr lang="en-US" sz="1600" dirty="0" smtClean="0">
                          <a:latin typeface="Arial" panose="020B0604020202020204" pitchFamily="34" charset="0"/>
                          <a:cs typeface="Arial" panose="020B0604020202020204" pitchFamily="34" charset="0"/>
                        </a:rPr>
                        <a:t>Annual visitors to </a:t>
                      </a:r>
                      <a:r>
                        <a:rPr lang="en-US" sz="1600" i="1" dirty="0" smtClean="0">
                          <a:latin typeface="Arial" panose="020B0604020202020204" pitchFamily="34" charset="0"/>
                          <a:cs typeface="Arial" panose="020B0604020202020204" pitchFamily="34" charset="0"/>
                        </a:rPr>
                        <a:t>usps.com</a:t>
                      </a:r>
                      <a:r>
                        <a:rPr lang="en-US" sz="1600" dirty="0" smtClean="0">
                          <a:latin typeface="Arial" panose="020B0604020202020204" pitchFamily="34" charset="0"/>
                          <a:cs typeface="Arial" panose="020B0604020202020204" pitchFamily="34" charset="0"/>
                        </a:rPr>
                        <a:t>; averaging 3.6 million visits per day</a:t>
                      </a:r>
                      <a:endParaRPr lang="en-US" sz="1600" dirty="0">
                        <a:latin typeface="Arial" panose="020B0604020202020204" pitchFamily="34" charset="0"/>
                        <a:cs typeface="Arial" panose="020B0604020202020204" pitchFamily="34" charset="0"/>
                      </a:endParaRPr>
                    </a:p>
                  </a:txBody>
                  <a:tcPr anchor="ctr">
                    <a:noFill/>
                  </a:tcPr>
                </a:tc>
              </a:tr>
              <a:tr h="478694">
                <a:tc>
                  <a:txBody>
                    <a:bodyPr/>
                    <a:lstStyle/>
                    <a:p>
                      <a:r>
                        <a:rPr lang="en-US" sz="1600" b="1" dirty="0" smtClean="0">
                          <a:latin typeface="Arial" panose="020B0604020202020204" pitchFamily="34" charset="0"/>
                          <a:cs typeface="Arial" panose="020B0604020202020204" pitchFamily="34" charset="0"/>
                        </a:rPr>
                        <a:t>$67.3 Billion</a:t>
                      </a:r>
                      <a:endParaRPr lang="en-US" sz="1600" b="1" dirty="0">
                        <a:latin typeface="Arial" panose="020B0604020202020204" pitchFamily="34" charset="0"/>
                        <a:cs typeface="Arial" panose="020B0604020202020204" pitchFamily="34" charset="0"/>
                      </a:endParaRPr>
                    </a:p>
                  </a:txBody>
                  <a:tcPr anchor="ctr">
                    <a:solidFill>
                      <a:schemeClr val="tx2">
                        <a:lumMod val="20000"/>
                        <a:lumOff val="80000"/>
                      </a:schemeClr>
                    </a:solidFill>
                  </a:tcPr>
                </a:tc>
                <a:tc>
                  <a:txBody>
                    <a:bodyPr/>
                    <a:lstStyle/>
                    <a:p>
                      <a:r>
                        <a:rPr lang="en-US" sz="1600" dirty="0" smtClean="0">
                          <a:latin typeface="Arial" panose="020B0604020202020204" pitchFamily="34" charset="0"/>
                          <a:cs typeface="Arial" panose="020B0604020202020204" pitchFamily="34" charset="0"/>
                        </a:rPr>
                        <a:t>Annual revenue</a:t>
                      </a:r>
                      <a:endParaRPr lang="en-US" sz="1600" dirty="0">
                        <a:latin typeface="Arial" panose="020B0604020202020204" pitchFamily="34" charset="0"/>
                        <a:cs typeface="Arial" panose="020B0604020202020204" pitchFamily="34" charset="0"/>
                      </a:endParaRPr>
                    </a:p>
                  </a:txBody>
                  <a:tcPr anchor="ctr">
                    <a:solidFill>
                      <a:schemeClr val="tx2">
                        <a:lumMod val="20000"/>
                        <a:lumOff val="80000"/>
                      </a:schemeClr>
                    </a:solidFill>
                  </a:tcPr>
                </a:tc>
              </a:tr>
              <a:tr h="478694">
                <a:tc>
                  <a:txBody>
                    <a:bodyPr/>
                    <a:lstStyle/>
                    <a:p>
                      <a:r>
                        <a:rPr lang="en-US" sz="1600" b="1" dirty="0" smtClean="0">
                          <a:latin typeface="Arial" panose="020B0604020202020204" pitchFamily="34" charset="0"/>
                          <a:cs typeface="Arial" panose="020B0604020202020204" pitchFamily="34" charset="0"/>
                        </a:rPr>
                        <a:t>200</a:t>
                      </a:r>
                      <a:r>
                        <a:rPr lang="en-US" sz="1600" b="1" baseline="0" dirty="0" smtClean="0">
                          <a:latin typeface="Arial" panose="020B0604020202020204" pitchFamily="34" charset="0"/>
                          <a:cs typeface="Arial" panose="020B0604020202020204" pitchFamily="34" charset="0"/>
                        </a:rPr>
                        <a:t> miles</a:t>
                      </a:r>
                      <a:endParaRPr lang="en-US" sz="1600" b="1" dirty="0">
                        <a:latin typeface="Arial" panose="020B0604020202020204" pitchFamily="34" charset="0"/>
                        <a:cs typeface="Arial" panose="020B0604020202020204" pitchFamily="34" charset="0"/>
                      </a:endParaRPr>
                    </a:p>
                  </a:txBody>
                  <a:tcPr anchor="ctr">
                    <a:noFill/>
                  </a:tcPr>
                </a:tc>
                <a:tc>
                  <a:txBody>
                    <a:bodyPr/>
                    <a:lstStyle/>
                    <a:p>
                      <a:r>
                        <a:rPr lang="en-US" sz="1600" dirty="0" smtClean="0">
                          <a:latin typeface="Arial" panose="020B0604020202020204" pitchFamily="34" charset="0"/>
                          <a:cs typeface="Arial" panose="020B0604020202020204" pitchFamily="34" charset="0"/>
                        </a:rPr>
                        <a:t>Of conveyors within postal processing facilities</a:t>
                      </a:r>
                      <a:endParaRPr lang="en-US" sz="1600" dirty="0">
                        <a:latin typeface="Arial" panose="020B0604020202020204" pitchFamily="34" charset="0"/>
                        <a:cs typeface="Arial" panose="020B0604020202020204" pitchFamily="34" charset="0"/>
                      </a:endParaRPr>
                    </a:p>
                  </a:txBody>
                  <a:tcPr anchor="ctr">
                    <a:noFill/>
                  </a:tcPr>
                </a:tc>
              </a:tr>
              <a:tr h="731520">
                <a:tc>
                  <a:txBody>
                    <a:bodyPr/>
                    <a:lstStyle/>
                    <a:p>
                      <a:r>
                        <a:rPr lang="en-US" sz="1600" b="1" dirty="0" smtClean="0">
                          <a:latin typeface="Arial" panose="020B0604020202020204" pitchFamily="34" charset="0"/>
                          <a:cs typeface="Arial" panose="020B0604020202020204" pitchFamily="34" charset="0"/>
                        </a:rPr>
                        <a:t>35,434</a:t>
                      </a:r>
                      <a:endParaRPr lang="en-US" sz="1600" b="1" dirty="0">
                        <a:latin typeface="Arial" panose="020B0604020202020204" pitchFamily="34" charset="0"/>
                        <a:cs typeface="Arial" panose="020B0604020202020204" pitchFamily="34" charset="0"/>
                      </a:endParaRPr>
                    </a:p>
                  </a:txBody>
                  <a:tcPr anchor="ctr">
                    <a:solidFill>
                      <a:schemeClr val="tx2">
                        <a:lumMod val="20000"/>
                        <a:lumOff val="80000"/>
                      </a:schemeClr>
                    </a:solidFill>
                  </a:tcPr>
                </a:tc>
                <a:tc>
                  <a:txBody>
                    <a:bodyPr/>
                    <a:lstStyle/>
                    <a:p>
                      <a:r>
                        <a:rPr lang="en-US" sz="1600" b="0" i="0" u="none" strike="noStrike" kern="1200" baseline="0" dirty="0" smtClean="0">
                          <a:solidFill>
                            <a:schemeClr val="dk1"/>
                          </a:solidFill>
                          <a:latin typeface="Arial" panose="020B0604020202020204" pitchFamily="34" charset="0"/>
                          <a:ea typeface="+mn-ea"/>
                          <a:cs typeface="Arial" panose="020B0604020202020204" pitchFamily="34" charset="0"/>
                        </a:rPr>
                        <a:t>35,434 retail facilities - larger than McDonald’s, Starbucks, and Walmart combined, domestically.</a:t>
                      </a:r>
                    </a:p>
                  </a:txBody>
                  <a:tcPr anchor="ctr">
                    <a:solidFill>
                      <a:schemeClr val="tx2">
                        <a:lumMod val="20000"/>
                        <a:lumOff val="80000"/>
                      </a:schemeClr>
                    </a:solidFill>
                  </a:tcPr>
                </a:tc>
              </a:tr>
              <a:tr h="606346">
                <a:tc>
                  <a:txBody>
                    <a:bodyPr/>
                    <a:lstStyle/>
                    <a:p>
                      <a:r>
                        <a:rPr lang="en-US" sz="1600" b="1" dirty="0" smtClean="0">
                          <a:latin typeface="Arial" panose="020B0604020202020204" pitchFamily="34" charset="0"/>
                          <a:cs typeface="Arial" panose="020B0604020202020204" pitchFamily="34" charset="0"/>
                        </a:rPr>
                        <a:t>33 petabytes</a:t>
                      </a:r>
                      <a:endParaRPr lang="en-US" sz="1600" b="1" dirty="0">
                        <a:latin typeface="Arial" panose="020B0604020202020204" pitchFamily="34" charset="0"/>
                        <a:cs typeface="Arial" panose="020B0604020202020204" pitchFamily="34" charset="0"/>
                      </a:endParaRPr>
                    </a:p>
                  </a:txBody>
                  <a:tcPr anchor="ctr">
                    <a:noFill/>
                  </a:tcPr>
                </a:tc>
                <a:tc>
                  <a:txBody>
                    <a:bodyPr/>
                    <a:lstStyle/>
                    <a:p>
                      <a:r>
                        <a:rPr lang="en-US" sz="1600" kern="1200" dirty="0" smtClean="0">
                          <a:solidFill>
                            <a:schemeClr val="dk1"/>
                          </a:solidFill>
                          <a:latin typeface="Arial" panose="020B0604020202020204" pitchFamily="34" charset="0"/>
                          <a:ea typeface="+mn-ea"/>
                          <a:cs typeface="Arial" panose="020B0604020202020204" pitchFamily="34" charset="0"/>
                        </a:rPr>
                        <a:t>Of storage capacity equivalent to playing 83,000 years of songs on an MP3 — no repeats.</a:t>
                      </a:r>
                      <a:endParaRPr lang="en-US" sz="1600" kern="1200" dirty="0">
                        <a:solidFill>
                          <a:schemeClr val="dk1"/>
                        </a:solidFill>
                        <a:latin typeface="Arial" panose="020B0604020202020204" pitchFamily="34" charset="0"/>
                        <a:ea typeface="+mn-ea"/>
                        <a:cs typeface="Arial" panose="020B0604020202020204" pitchFamily="34" charset="0"/>
                      </a:endParaRPr>
                    </a:p>
                  </a:txBody>
                  <a:tcPr anchor="ctr">
                    <a:noFill/>
                  </a:tcPr>
                </a:tc>
              </a:tr>
            </a:tbl>
          </a:graphicData>
        </a:graphic>
      </p:graphicFrame>
    </p:spTree>
    <p:extLst>
      <p:ext uri="{BB962C8B-B14F-4D97-AF65-F5344CB8AC3E}">
        <p14:creationId xmlns:p14="http://schemas.microsoft.com/office/powerpoint/2010/main" val="24720215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lstStyle/>
          <a:p>
            <a:r>
              <a:rPr lang="en-US" sz="2400" dirty="0" smtClean="0"/>
              <a:t>Audit is struggling to deliver </a:t>
            </a:r>
            <a:r>
              <a:rPr lang="en-US" sz="2400" dirty="0"/>
              <a:t>v</a:t>
            </a:r>
            <a:r>
              <a:rPr lang="en-US" sz="2400" dirty="0" smtClean="0"/>
              <a:t>alue</a:t>
            </a:r>
            <a:endParaRPr lang="en-US" sz="2400" dirty="0"/>
          </a:p>
        </p:txBody>
      </p:sp>
      <p:sp>
        <p:nvSpPr>
          <p:cNvPr id="4" name="Slide Number Placeholder 3"/>
          <p:cNvSpPr>
            <a:spLocks noGrp="1"/>
          </p:cNvSpPr>
          <p:nvPr>
            <p:ph type="sldNum" sz="quarter" idx="12"/>
          </p:nvPr>
        </p:nvSpPr>
        <p:spPr/>
        <p:txBody>
          <a:bodyPr/>
          <a:lstStyle/>
          <a:p>
            <a:fld id="{33A7DA15-4FC7-E041-88C1-61AB3AC8A005}" type="slidenum">
              <a:rPr lang="en-US" smtClean="0"/>
              <a:t>20</a:t>
            </a:fld>
            <a:endParaRPr lang="en-US" dirty="0"/>
          </a:p>
        </p:txBody>
      </p:sp>
      <p:sp>
        <p:nvSpPr>
          <p:cNvPr id="5" name="TextBox 4"/>
          <p:cNvSpPr txBox="1"/>
          <p:nvPr/>
        </p:nvSpPr>
        <p:spPr>
          <a:xfrm>
            <a:off x="648239" y="940742"/>
            <a:ext cx="7764275" cy="369332"/>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latin typeface="Arial" panose="020B0604020202020204" pitchFamily="34" charset="0"/>
                <a:cs typeface="Arial" panose="020B0604020202020204" pitchFamily="34" charset="0"/>
              </a:rPr>
              <a:t>What are the barriers to delivering the greatest value? Select all that apply.</a:t>
            </a:r>
            <a:endParaRPr lang="en-US" dirty="0">
              <a:latin typeface="Arial" panose="020B0604020202020204" pitchFamily="34" charset="0"/>
              <a:cs typeface="Arial" panose="020B0604020202020204" pitchFamily="34" charset="0"/>
            </a:endParaRPr>
          </a:p>
        </p:txBody>
      </p:sp>
      <p:graphicFrame>
        <p:nvGraphicFramePr>
          <p:cNvPr id="10" name="Chart 9"/>
          <p:cNvGraphicFramePr>
            <a:graphicFrameLocks/>
          </p:cNvGraphicFramePr>
          <p:nvPr>
            <p:extLst>
              <p:ext uri="{D42A27DB-BD31-4B8C-83A1-F6EECF244321}">
                <p14:modId xmlns:p14="http://schemas.microsoft.com/office/powerpoint/2010/main" val="779619039"/>
              </p:ext>
            </p:extLst>
          </p:nvPr>
        </p:nvGraphicFramePr>
        <p:xfrm>
          <a:off x="582103" y="1587260"/>
          <a:ext cx="5844576" cy="3643942"/>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p:cNvSpPr>
            <a:spLocks noGrp="1"/>
          </p:cNvSpPr>
          <p:nvPr>
            <p:ph type="ftr" sz="quarter" idx="11"/>
          </p:nvPr>
        </p:nvSpPr>
        <p:spPr>
          <a:xfrm>
            <a:off x="6029864" y="6356350"/>
            <a:ext cx="2420211" cy="365125"/>
          </a:xfrm>
        </p:spPr>
        <p:txBody>
          <a:bodyPr/>
          <a:lstStyle/>
          <a:p>
            <a:pPr algn="r"/>
            <a:r>
              <a:rPr lang="en-US" sz="1000" b="1" dirty="0">
                <a:solidFill>
                  <a:srgbClr val="0000CC"/>
                </a:solidFill>
              </a:rPr>
              <a:t>Strategic Planning &amp; Performance</a:t>
            </a:r>
          </a:p>
        </p:txBody>
      </p:sp>
      <p:sp>
        <p:nvSpPr>
          <p:cNvPr id="6" name="TextBox 5"/>
          <p:cNvSpPr txBox="1"/>
          <p:nvPr/>
        </p:nvSpPr>
        <p:spPr>
          <a:xfrm>
            <a:off x="6661887" y="5981699"/>
            <a:ext cx="2024913" cy="246221"/>
          </a:xfrm>
          <a:prstGeom prst="rect">
            <a:avLst/>
          </a:prstGeom>
          <a:noFill/>
        </p:spPr>
        <p:txBody>
          <a:bodyPr wrap="none" rtlCol="0">
            <a:spAutoFit/>
          </a:bodyPr>
          <a:lstStyle/>
          <a:p>
            <a:r>
              <a:rPr lang="en-US" sz="1000" dirty="0" smtClean="0">
                <a:latin typeface="Arial" panose="020B0604020202020204" pitchFamily="34" charset="0"/>
                <a:cs typeface="Arial" panose="020B0604020202020204" pitchFamily="34" charset="0"/>
              </a:rPr>
              <a:t>Grant Thornton 2014; PwC 2013</a:t>
            </a:r>
            <a:endParaRPr lang="en-US" sz="1000" dirty="0">
              <a:latin typeface="Arial" panose="020B0604020202020204" pitchFamily="34" charset="0"/>
              <a:cs typeface="Arial" panose="020B0604020202020204" pitchFamily="34" charset="0"/>
            </a:endParaRPr>
          </a:p>
        </p:txBody>
      </p:sp>
      <p:sp>
        <p:nvSpPr>
          <p:cNvPr id="7" name="TextBox 6"/>
          <p:cNvSpPr txBox="1"/>
          <p:nvPr/>
        </p:nvSpPr>
        <p:spPr>
          <a:xfrm>
            <a:off x="5962222" y="1652803"/>
            <a:ext cx="2581056" cy="3508653"/>
          </a:xfrm>
          <a:prstGeom prst="rect">
            <a:avLst/>
          </a:prstGeom>
          <a:noFill/>
        </p:spPr>
        <p:txBody>
          <a:bodyPr wrap="square" rtlCol="0">
            <a:spAutoFit/>
          </a:bodyPr>
          <a:lstStyle/>
          <a:p>
            <a:r>
              <a:rPr lang="en-US" sz="1400" dirty="0">
                <a:solidFill>
                  <a:schemeClr val="tx1">
                    <a:lumMod val="50000"/>
                    <a:lumOff val="50000"/>
                  </a:schemeClr>
                </a:solidFill>
                <a:latin typeface="Arial" panose="020B0604020202020204" pitchFamily="34" charset="0"/>
                <a:cs typeface="Arial" panose="020B0604020202020204" pitchFamily="34" charset="0"/>
              </a:rPr>
              <a:t>Stakeholders are </a:t>
            </a:r>
            <a:r>
              <a:rPr lang="en-US" sz="1400" dirty="0">
                <a:solidFill>
                  <a:srgbClr val="C00000"/>
                </a:solidFill>
                <a:latin typeface="Arial" panose="020B0604020202020204" pitchFamily="34" charset="0"/>
                <a:cs typeface="Arial" panose="020B0604020202020204" pitchFamily="34" charset="0"/>
              </a:rPr>
              <a:t>most</a:t>
            </a:r>
            <a:r>
              <a:rPr lang="en-US" sz="1400" dirty="0">
                <a:solidFill>
                  <a:schemeClr val="tx1">
                    <a:lumMod val="50000"/>
                    <a:lumOff val="50000"/>
                  </a:schemeClr>
                </a:solidFill>
                <a:latin typeface="Arial" panose="020B0604020202020204" pitchFamily="34" charset="0"/>
                <a:cs typeface="Arial" panose="020B0604020202020204" pitchFamily="34" charset="0"/>
              </a:rPr>
              <a:t> satisfied with internal audit’s contribution in traditional coverage areas such as financial controls and fraud and ethics.</a:t>
            </a:r>
          </a:p>
          <a:p>
            <a:endParaRPr lang="en-US" sz="1400" dirty="0">
              <a:solidFill>
                <a:schemeClr val="tx1">
                  <a:lumMod val="50000"/>
                  <a:lumOff val="50000"/>
                </a:schemeClr>
              </a:solidFill>
              <a:latin typeface="Arial" panose="020B0604020202020204" pitchFamily="34" charset="0"/>
              <a:cs typeface="Arial" panose="020B0604020202020204" pitchFamily="34" charset="0"/>
            </a:endParaRPr>
          </a:p>
          <a:p>
            <a:r>
              <a:rPr lang="en-US" sz="1400" dirty="0">
                <a:solidFill>
                  <a:schemeClr val="tx1">
                    <a:lumMod val="50000"/>
                    <a:lumOff val="50000"/>
                  </a:schemeClr>
                </a:solidFill>
                <a:latin typeface="Arial" panose="020B0604020202020204" pitchFamily="34" charset="0"/>
                <a:cs typeface="Arial" panose="020B0604020202020204" pitchFamily="34" charset="0"/>
              </a:rPr>
              <a:t>Stakeholders are </a:t>
            </a:r>
            <a:r>
              <a:rPr lang="en-US" sz="1400" dirty="0">
                <a:solidFill>
                  <a:srgbClr val="C00000"/>
                </a:solidFill>
                <a:latin typeface="Arial" panose="020B0604020202020204" pitchFamily="34" charset="0"/>
                <a:cs typeface="Arial" panose="020B0604020202020204" pitchFamily="34" charset="0"/>
              </a:rPr>
              <a:t>least</a:t>
            </a:r>
            <a:r>
              <a:rPr lang="en-US" sz="1400" dirty="0">
                <a:solidFill>
                  <a:schemeClr val="tx1">
                    <a:lumMod val="50000"/>
                    <a:lumOff val="50000"/>
                  </a:schemeClr>
                </a:solidFill>
                <a:latin typeface="Arial" panose="020B0604020202020204" pitchFamily="34" charset="0"/>
                <a:cs typeface="Arial" panose="020B0604020202020204" pitchFamily="34" charset="0"/>
              </a:rPr>
              <a:t> satisfied with internal audit’s contribution in less-traditional areas such as large program assessment, new product introductions, capital project management, and mergers and acquisitions. </a:t>
            </a:r>
          </a:p>
          <a:p>
            <a:endParaRPr lang="en-US" sz="1200" dirty="0"/>
          </a:p>
        </p:txBody>
      </p:sp>
    </p:spTree>
    <p:extLst>
      <p:ext uri="{BB962C8B-B14F-4D97-AF65-F5344CB8AC3E}">
        <p14:creationId xmlns:p14="http://schemas.microsoft.com/office/powerpoint/2010/main" val="13214363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695303" y="6356350"/>
            <a:ext cx="2847975" cy="365125"/>
          </a:xfrm>
        </p:spPr>
        <p:txBody>
          <a:bodyPr/>
          <a:lstStyle/>
          <a:p>
            <a:pPr algn="r"/>
            <a:r>
              <a:rPr lang="en-US" sz="1000" b="1" dirty="0" smtClean="0">
                <a:solidFill>
                  <a:srgbClr val="0000CC"/>
                </a:solidFill>
              </a:rPr>
              <a:t>Strategic Planning &amp; Performance</a:t>
            </a:r>
            <a:endParaRPr lang="en-US" sz="1000" b="1" dirty="0">
              <a:solidFill>
                <a:srgbClr val="0000CC"/>
              </a:solidFill>
            </a:endParaRPr>
          </a:p>
        </p:txBody>
      </p:sp>
      <p:sp>
        <p:nvSpPr>
          <p:cNvPr id="5" name="Slide Number Placeholder 4"/>
          <p:cNvSpPr>
            <a:spLocks noGrp="1"/>
          </p:cNvSpPr>
          <p:nvPr>
            <p:ph type="sldNum" sz="quarter" idx="12"/>
          </p:nvPr>
        </p:nvSpPr>
        <p:spPr/>
        <p:txBody>
          <a:bodyPr/>
          <a:lstStyle/>
          <a:p>
            <a:fld id="{33A7DA15-4FC7-E041-88C1-61AB3AC8A005}" type="slidenum">
              <a:rPr lang="en-US" smtClean="0"/>
              <a:t>21</a:t>
            </a:fld>
            <a:endParaRPr lang="en-US" dirty="0"/>
          </a:p>
        </p:txBody>
      </p:sp>
      <p:sp>
        <p:nvSpPr>
          <p:cNvPr id="3" name="Rectangle 2"/>
          <p:cNvSpPr/>
          <p:nvPr/>
        </p:nvSpPr>
        <p:spPr>
          <a:xfrm>
            <a:off x="1700816" y="467231"/>
            <a:ext cx="5778248" cy="707886"/>
          </a:xfrm>
          <a:prstGeom prst="rect">
            <a:avLst/>
          </a:prstGeom>
        </p:spPr>
        <p:txBody>
          <a:bodyPr wrap="none">
            <a:spAutoFit/>
          </a:bodyPr>
          <a:lstStyle/>
          <a:p>
            <a:r>
              <a:rPr lang="en-US" sz="4000" dirty="0">
                <a:solidFill>
                  <a:schemeClr val="tx2"/>
                </a:solidFill>
                <a:effectLst>
                  <a:outerShdw blurRad="63500" dist="38100" dir="5400000" algn="t" rotWithShape="0">
                    <a:prstClr val="black">
                      <a:alpha val="25000"/>
                    </a:prstClr>
                  </a:outerShdw>
                </a:effectLst>
                <a:ea typeface="+mj-ea"/>
                <a:cs typeface="+mj-cs"/>
              </a:rPr>
              <a:t>State of Auditing in 2014</a:t>
            </a:r>
          </a:p>
        </p:txBody>
      </p:sp>
      <p:sp>
        <p:nvSpPr>
          <p:cNvPr id="2" name="TextBox 1"/>
          <p:cNvSpPr txBox="1"/>
          <p:nvPr/>
        </p:nvSpPr>
        <p:spPr>
          <a:xfrm>
            <a:off x="946296" y="1403499"/>
            <a:ext cx="7814931" cy="3970318"/>
          </a:xfrm>
          <a:prstGeom prst="rect">
            <a:avLst/>
          </a:prstGeom>
          <a:noFill/>
        </p:spPr>
        <p:txBody>
          <a:bodyPr wrap="square" rtlCol="0">
            <a:spAutoFit/>
          </a:bodyPr>
          <a:lstStyle/>
          <a:p>
            <a:r>
              <a:rPr lang="en-US" sz="3200" dirty="0">
                <a:solidFill>
                  <a:schemeClr val="tx2"/>
                </a:solidFill>
                <a:effectLst>
                  <a:outerShdw blurRad="63500" dist="38100" dir="5400000" algn="t" rotWithShape="0">
                    <a:prstClr val="black">
                      <a:alpha val="25000"/>
                    </a:prstClr>
                  </a:outerShdw>
                </a:effectLst>
                <a:latin typeface="Palatino Linotype" panose="02040502050505030304" pitchFamily="18" charset="0"/>
                <a:cs typeface="Arial" panose="020B0604020202020204" pitchFamily="34" charset="0"/>
              </a:rPr>
              <a:t>Theme </a:t>
            </a:r>
            <a:r>
              <a:rPr lang="en-US" sz="3200" dirty="0" smtClean="0">
                <a:solidFill>
                  <a:schemeClr val="tx2"/>
                </a:solidFill>
                <a:effectLst>
                  <a:outerShdw blurRad="63500" dist="38100" dir="5400000" algn="t" rotWithShape="0">
                    <a:prstClr val="black">
                      <a:alpha val="25000"/>
                    </a:prstClr>
                  </a:outerShdw>
                </a:effectLst>
                <a:latin typeface="Palatino Linotype" panose="02040502050505030304" pitchFamily="18" charset="0"/>
                <a:cs typeface="Arial" panose="020B0604020202020204" pitchFamily="34" charset="0"/>
              </a:rPr>
              <a:t>3:</a:t>
            </a:r>
            <a:endParaRPr lang="en-US" sz="3200" dirty="0">
              <a:solidFill>
                <a:schemeClr val="tx2"/>
              </a:solidFill>
              <a:effectLst>
                <a:outerShdw blurRad="63500" dist="38100" dir="5400000" algn="t" rotWithShape="0">
                  <a:prstClr val="black">
                    <a:alpha val="25000"/>
                  </a:prstClr>
                </a:outerShdw>
              </a:effectLst>
              <a:latin typeface="Palatino Linotype" panose="02040502050505030304" pitchFamily="18" charset="0"/>
              <a:cs typeface="Arial" panose="020B0604020202020204" pitchFamily="34" charset="0"/>
            </a:endParaRPr>
          </a:p>
          <a:p>
            <a:r>
              <a:rPr lang="en-US" sz="3200" dirty="0">
                <a:solidFill>
                  <a:schemeClr val="tx2"/>
                </a:solidFill>
                <a:effectLst>
                  <a:outerShdw blurRad="63500" dist="38100" dir="5400000" algn="t" rotWithShape="0">
                    <a:prstClr val="black">
                      <a:alpha val="25000"/>
                    </a:prstClr>
                  </a:outerShdw>
                </a:effectLst>
                <a:latin typeface="Palatino Linotype" panose="02040502050505030304" pitchFamily="18" charset="0"/>
                <a:cs typeface="Arial" panose="020B0604020202020204" pitchFamily="34" charset="0"/>
              </a:rPr>
              <a:t>Expectations of Audit are changing</a:t>
            </a:r>
            <a:endParaRPr lang="en-US" sz="3200" dirty="0">
              <a:latin typeface="Palatino Linotype" panose="02040502050505030304" pitchFamily="18" charset="0"/>
            </a:endParaRPr>
          </a:p>
          <a:p>
            <a:endParaRPr lang="en-US" sz="1400" dirty="0" smtClean="0">
              <a:solidFill>
                <a:schemeClr val="tx2"/>
              </a:solidFill>
              <a:effectLst>
                <a:outerShdw blurRad="38100" dist="38100" dir="2700000" algn="tl">
                  <a:srgbClr val="000000">
                    <a:alpha val="43137"/>
                  </a:srgbClr>
                </a:outerShdw>
              </a:effectLst>
              <a:latin typeface="Palatino Linotype" panose="02040502050505030304" pitchFamily="18" charset="0"/>
              <a:ea typeface="+mj-ea"/>
              <a:cs typeface="Arial" panose="020B0604020202020204" pitchFamily="34" charset="0"/>
            </a:endParaRPr>
          </a:p>
          <a:p>
            <a:r>
              <a:rPr lang="en-US" sz="3200" dirty="0" smtClean="0">
                <a:solidFill>
                  <a:schemeClr val="tx2"/>
                </a:solidFill>
                <a:effectLst>
                  <a:outerShdw blurRad="38100" dist="38100" dir="2700000" algn="tl">
                    <a:srgbClr val="000000">
                      <a:alpha val="43137"/>
                    </a:srgbClr>
                  </a:outerShdw>
                </a:effectLst>
                <a:latin typeface="Palatino Linotype" panose="02040502050505030304" pitchFamily="18" charset="0"/>
                <a:ea typeface="+mj-ea"/>
                <a:cs typeface="Arial" panose="020B0604020202020204" pitchFamily="34" charset="0"/>
              </a:rPr>
              <a:t>Business </a:t>
            </a:r>
            <a:r>
              <a:rPr lang="en-US" sz="3200" dirty="0">
                <a:solidFill>
                  <a:schemeClr val="tx2"/>
                </a:solidFill>
                <a:effectLst>
                  <a:outerShdw blurRad="38100" dist="38100" dir="2700000" algn="tl">
                    <a:srgbClr val="000000">
                      <a:alpha val="43137"/>
                    </a:srgbClr>
                  </a:outerShdw>
                </a:effectLst>
                <a:latin typeface="Palatino Linotype" panose="02040502050505030304" pitchFamily="18" charset="0"/>
                <a:ea typeface="+mj-ea"/>
                <a:cs typeface="Arial" panose="020B0604020202020204" pitchFamily="34" charset="0"/>
              </a:rPr>
              <a:t>leaders </a:t>
            </a:r>
            <a:r>
              <a:rPr lang="en-US" sz="3200" dirty="0" smtClean="0">
                <a:solidFill>
                  <a:schemeClr val="tx2"/>
                </a:solidFill>
                <a:effectLst>
                  <a:outerShdw blurRad="38100" dist="38100" dir="2700000" algn="tl">
                    <a:srgbClr val="000000">
                      <a:alpha val="43137"/>
                    </a:srgbClr>
                  </a:outerShdw>
                </a:effectLst>
                <a:latin typeface="Palatino Linotype" panose="02040502050505030304" pitchFamily="18" charset="0"/>
                <a:ea typeface="+mj-ea"/>
                <a:cs typeface="Arial" panose="020B0604020202020204" pitchFamily="34" charset="0"/>
              </a:rPr>
              <a:t>want </a:t>
            </a:r>
            <a:r>
              <a:rPr lang="en-US" sz="3200" dirty="0">
                <a:solidFill>
                  <a:srgbClr val="C00000"/>
                </a:solidFill>
                <a:effectLst>
                  <a:outerShdw blurRad="38100" dist="38100" dir="2700000" algn="tl">
                    <a:srgbClr val="000000">
                      <a:alpha val="43137"/>
                    </a:srgbClr>
                  </a:outerShdw>
                </a:effectLst>
                <a:latin typeface="Palatino Linotype" panose="02040502050505030304" pitchFamily="18" charset="0"/>
                <a:ea typeface="+mj-ea"/>
                <a:cs typeface="Arial" panose="020B0604020202020204" pitchFamily="34" charset="0"/>
              </a:rPr>
              <a:t>oversight</a:t>
            </a:r>
            <a:r>
              <a:rPr lang="en-US" sz="3200" dirty="0">
                <a:solidFill>
                  <a:schemeClr val="tx2"/>
                </a:solidFill>
                <a:effectLst>
                  <a:outerShdw blurRad="38100" dist="38100" dir="2700000" algn="tl">
                    <a:srgbClr val="000000">
                      <a:alpha val="43137"/>
                    </a:srgbClr>
                  </a:outerShdw>
                </a:effectLst>
                <a:latin typeface="Palatino Linotype" panose="02040502050505030304" pitchFamily="18" charset="0"/>
                <a:ea typeface="+mj-ea"/>
                <a:cs typeface="Arial" panose="020B0604020202020204" pitchFamily="34" charset="0"/>
              </a:rPr>
              <a:t>, </a:t>
            </a:r>
            <a:r>
              <a:rPr lang="en-US" sz="3200" dirty="0">
                <a:solidFill>
                  <a:srgbClr val="C00000"/>
                </a:solidFill>
                <a:effectLst>
                  <a:outerShdw blurRad="38100" dist="38100" dir="2700000" algn="tl">
                    <a:srgbClr val="000000">
                      <a:alpha val="43137"/>
                    </a:srgbClr>
                  </a:outerShdw>
                </a:effectLst>
                <a:latin typeface="Palatino Linotype" panose="02040502050505030304" pitchFamily="18" charset="0"/>
                <a:ea typeface="+mj-ea"/>
                <a:cs typeface="Arial" panose="020B0604020202020204" pitchFamily="34" charset="0"/>
              </a:rPr>
              <a:t>insight</a:t>
            </a:r>
            <a:r>
              <a:rPr lang="en-US" sz="3200" dirty="0">
                <a:solidFill>
                  <a:schemeClr val="tx2"/>
                </a:solidFill>
                <a:effectLst>
                  <a:outerShdw blurRad="38100" dist="38100" dir="2700000" algn="tl">
                    <a:srgbClr val="000000">
                      <a:alpha val="43137"/>
                    </a:srgbClr>
                  </a:outerShdw>
                </a:effectLst>
                <a:latin typeface="Palatino Linotype" panose="02040502050505030304" pitchFamily="18" charset="0"/>
                <a:ea typeface="+mj-ea"/>
                <a:cs typeface="Arial" panose="020B0604020202020204" pitchFamily="34" charset="0"/>
              </a:rPr>
              <a:t> and </a:t>
            </a:r>
            <a:r>
              <a:rPr lang="en-US" sz="3200" dirty="0" smtClean="0">
                <a:solidFill>
                  <a:srgbClr val="C00000"/>
                </a:solidFill>
                <a:effectLst>
                  <a:outerShdw blurRad="38100" dist="38100" dir="2700000" algn="tl">
                    <a:srgbClr val="000000">
                      <a:alpha val="43137"/>
                    </a:srgbClr>
                  </a:outerShdw>
                </a:effectLst>
                <a:latin typeface="Palatino Linotype" panose="02040502050505030304" pitchFamily="18" charset="0"/>
                <a:ea typeface="+mj-ea"/>
                <a:cs typeface="Arial" panose="020B0604020202020204" pitchFamily="34" charset="0"/>
              </a:rPr>
              <a:t>foresight</a:t>
            </a:r>
            <a:r>
              <a:rPr lang="en-US" sz="3200" dirty="0" smtClean="0">
                <a:solidFill>
                  <a:schemeClr val="tx2"/>
                </a:solidFill>
                <a:effectLst>
                  <a:outerShdw blurRad="38100" dist="38100" dir="2700000" algn="tl">
                    <a:srgbClr val="000000">
                      <a:alpha val="43137"/>
                    </a:srgbClr>
                  </a:outerShdw>
                </a:effectLst>
                <a:latin typeface="Palatino Linotype" panose="02040502050505030304" pitchFamily="18" charset="0"/>
                <a:ea typeface="+mj-ea"/>
                <a:cs typeface="Arial" panose="020B0604020202020204" pitchFamily="34" charset="0"/>
              </a:rPr>
              <a:t>, but... </a:t>
            </a:r>
          </a:p>
          <a:p>
            <a:endParaRPr lang="en-US" sz="1400" dirty="0">
              <a:solidFill>
                <a:schemeClr val="tx2"/>
              </a:solidFill>
              <a:effectLst>
                <a:outerShdw blurRad="38100" dist="38100" dir="2700000" algn="tl">
                  <a:srgbClr val="000000">
                    <a:alpha val="43137"/>
                  </a:srgbClr>
                </a:outerShdw>
              </a:effectLst>
              <a:latin typeface="Palatino Linotype" panose="02040502050505030304" pitchFamily="18" charset="0"/>
              <a:ea typeface="+mj-ea"/>
              <a:cs typeface="Arial" panose="020B0604020202020204" pitchFamily="34" charset="0"/>
            </a:endParaRPr>
          </a:p>
          <a:p>
            <a:r>
              <a:rPr lang="en-US" sz="3200" dirty="0" smtClean="0">
                <a:solidFill>
                  <a:schemeClr val="tx2"/>
                </a:solidFill>
                <a:effectLst>
                  <a:outerShdw blurRad="38100" dist="38100" dir="2700000" algn="tl">
                    <a:srgbClr val="000000">
                      <a:alpha val="43137"/>
                    </a:srgbClr>
                  </a:outerShdw>
                </a:effectLst>
                <a:latin typeface="Palatino Linotype" panose="02040502050505030304" pitchFamily="18" charset="0"/>
                <a:ea typeface="+mj-ea"/>
                <a:cs typeface="Arial" panose="020B0604020202020204" pitchFamily="34" charset="0"/>
              </a:rPr>
              <a:t>Boards </a:t>
            </a:r>
            <a:r>
              <a:rPr lang="en-US" sz="3200" dirty="0">
                <a:solidFill>
                  <a:schemeClr val="tx2"/>
                </a:solidFill>
                <a:effectLst>
                  <a:outerShdw blurRad="38100" dist="38100" dir="2700000" algn="tl">
                    <a:srgbClr val="000000">
                      <a:alpha val="43137"/>
                    </a:srgbClr>
                  </a:outerShdw>
                </a:effectLst>
                <a:latin typeface="Palatino Linotype" panose="02040502050505030304" pitchFamily="18" charset="0"/>
                <a:ea typeface="+mj-ea"/>
                <a:cs typeface="Arial" panose="020B0604020202020204" pitchFamily="34" charset="0"/>
              </a:rPr>
              <a:t>of directors and senior management may have different priorities.</a:t>
            </a:r>
          </a:p>
        </p:txBody>
      </p:sp>
    </p:spTree>
    <p:extLst>
      <p:ext uri="{BB962C8B-B14F-4D97-AF65-F5344CB8AC3E}">
        <p14:creationId xmlns:p14="http://schemas.microsoft.com/office/powerpoint/2010/main" val="19297803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17550"/>
          </a:xfrm>
        </p:spPr>
        <p:txBody>
          <a:bodyPr/>
          <a:lstStyle/>
          <a:p>
            <a:r>
              <a:rPr lang="en-US" sz="2400" dirty="0" smtClean="0"/>
              <a:t>Priorities for corporate boards</a:t>
            </a:r>
            <a:endParaRPr lang="en-US" sz="2400" dirty="0"/>
          </a:p>
        </p:txBody>
      </p:sp>
      <p:sp>
        <p:nvSpPr>
          <p:cNvPr id="4" name="Slide Number Placeholder 3"/>
          <p:cNvSpPr>
            <a:spLocks noGrp="1"/>
          </p:cNvSpPr>
          <p:nvPr>
            <p:ph type="sldNum" sz="quarter" idx="12"/>
          </p:nvPr>
        </p:nvSpPr>
        <p:spPr/>
        <p:txBody>
          <a:bodyPr/>
          <a:lstStyle/>
          <a:p>
            <a:fld id="{33A7DA15-4FC7-E041-88C1-61AB3AC8A005}" type="slidenum">
              <a:rPr lang="en-US" smtClean="0"/>
              <a:t>22</a:t>
            </a:fld>
            <a:endParaRPr lang="en-US" dirty="0"/>
          </a:p>
        </p:txBody>
      </p:sp>
      <p:sp>
        <p:nvSpPr>
          <p:cNvPr id="5" name="Footer Placeholder 4"/>
          <p:cNvSpPr>
            <a:spLocks noGrp="1"/>
          </p:cNvSpPr>
          <p:nvPr>
            <p:ph type="ftr" sz="quarter" idx="11"/>
          </p:nvPr>
        </p:nvSpPr>
        <p:spPr>
          <a:xfrm>
            <a:off x="6064967" y="6356350"/>
            <a:ext cx="2308068" cy="365125"/>
          </a:xfrm>
        </p:spPr>
        <p:txBody>
          <a:bodyPr/>
          <a:lstStyle/>
          <a:p>
            <a:pPr algn="r"/>
            <a:r>
              <a:rPr lang="en-US" sz="1000" b="1" dirty="0">
                <a:solidFill>
                  <a:srgbClr val="0000CC"/>
                </a:solidFill>
              </a:rPr>
              <a:t>Strategic Planning &amp; Performance</a:t>
            </a:r>
          </a:p>
        </p:txBody>
      </p:sp>
      <p:sp>
        <p:nvSpPr>
          <p:cNvPr id="7" name="TextBox 6"/>
          <p:cNvSpPr txBox="1"/>
          <p:nvPr/>
        </p:nvSpPr>
        <p:spPr>
          <a:xfrm>
            <a:off x="7653659" y="5991223"/>
            <a:ext cx="878767" cy="246221"/>
          </a:xfrm>
          <a:prstGeom prst="rect">
            <a:avLst/>
          </a:prstGeom>
          <a:noFill/>
        </p:spPr>
        <p:txBody>
          <a:bodyPr wrap="none" rtlCol="0">
            <a:spAutoFit/>
          </a:bodyPr>
          <a:lstStyle/>
          <a:p>
            <a:r>
              <a:rPr lang="en-US" sz="1000" dirty="0" smtClean="0">
                <a:latin typeface="Arial" panose="020B0604020202020204" pitchFamily="34" charset="0"/>
                <a:cs typeface="Arial" panose="020B0604020202020204" pitchFamily="34" charset="0"/>
              </a:rPr>
              <a:t>KPMG 2014</a:t>
            </a:r>
            <a:endParaRPr lang="en-US" sz="1000" dirty="0">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992158983"/>
              </p:ext>
            </p:extLst>
          </p:nvPr>
        </p:nvGraphicFramePr>
        <p:xfrm>
          <a:off x="690113" y="1008087"/>
          <a:ext cx="7778518" cy="4785360"/>
        </p:xfrm>
        <a:graphic>
          <a:graphicData uri="http://schemas.openxmlformats.org/drawingml/2006/table">
            <a:tbl>
              <a:tblPr firstRow="1" bandRow="1">
                <a:tableStyleId>{5C22544A-7EE6-4342-B048-85BDC9FD1C3A}</a:tableStyleId>
              </a:tblPr>
              <a:tblGrid>
                <a:gridCol w="7778518"/>
              </a:tblGrid>
              <a:tr h="370840">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dirty="0" smtClean="0">
                          <a:solidFill>
                            <a:srgbClr val="0033CC"/>
                          </a:solidFill>
                          <a:latin typeface="Arial" panose="020B0604020202020204" pitchFamily="34" charset="0"/>
                          <a:cs typeface="Arial" panose="020B0604020202020204" pitchFamily="34" charset="0"/>
                        </a:rPr>
                        <a:t>Understand how technology is continuing to transform the competitive landscape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smtClean="0">
                        <a:solidFill>
                          <a:srgbClr val="0033CC"/>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0" kern="1200" dirty="0" smtClean="0">
                          <a:solidFill>
                            <a:schemeClr val="tx1">
                              <a:lumMod val="50000"/>
                              <a:lumOff val="50000"/>
                            </a:schemeClr>
                          </a:solidFill>
                          <a:latin typeface="Arial" panose="020B0604020202020204" pitchFamily="34" charset="0"/>
                          <a:ea typeface="+mn-ea"/>
                          <a:cs typeface="Arial" panose="020B0604020202020204" pitchFamily="34" charset="0"/>
                        </a:rPr>
                        <a:t>The convergence of social media, the cloud, mobile devices, and big data – what Gartner calls “</a:t>
                      </a:r>
                      <a:r>
                        <a:rPr lang="en-US" sz="2000" b="0" kern="1200" dirty="0" smtClean="0">
                          <a:solidFill>
                            <a:srgbClr val="C00000"/>
                          </a:solidFill>
                          <a:latin typeface="Arial" panose="020B0604020202020204" pitchFamily="34" charset="0"/>
                          <a:ea typeface="+mn-ea"/>
                          <a:cs typeface="Arial" panose="020B0604020202020204" pitchFamily="34" charset="0"/>
                        </a:rPr>
                        <a:t>The Nexus of Forces</a:t>
                      </a:r>
                      <a:r>
                        <a:rPr lang="en-US" sz="2000" b="0" kern="1200" dirty="0" smtClean="0">
                          <a:solidFill>
                            <a:schemeClr val="tx1">
                              <a:lumMod val="50000"/>
                              <a:lumOff val="50000"/>
                            </a:schemeClr>
                          </a:solidFill>
                          <a:latin typeface="Arial" panose="020B0604020202020204" pitchFamily="34" charset="0"/>
                          <a:ea typeface="+mn-ea"/>
                          <a:cs typeface="Arial" panose="020B0604020202020204" pitchFamily="34" charset="0"/>
                        </a:rPr>
                        <a:t>” – is fundamentally changing the competitive landscape and creating new business opportunities, and the pace of change is accelerating.</a:t>
                      </a:r>
                      <a:r>
                        <a:rPr lang="en-US" sz="2000" kern="1200" dirty="0" smtClean="0">
                          <a:solidFill>
                            <a:schemeClr val="tx1">
                              <a:lumMod val="50000"/>
                              <a:lumOff val="50000"/>
                            </a:schemeClr>
                          </a:solidFill>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0" dirty="0" smtClean="0">
                        <a:solidFill>
                          <a:schemeClr val="tx1"/>
                        </a:solidFill>
                        <a:latin typeface="Arial" panose="020B0604020202020204" pitchFamily="34" charset="0"/>
                        <a:cs typeface="Arial" panose="020B0604020202020204" pitchFamily="34" charset="0"/>
                      </a:endParaRPr>
                    </a:p>
                    <a:p>
                      <a:pPr marL="0" lvl="0" indent="0">
                        <a:buNone/>
                      </a:pPr>
                      <a:r>
                        <a:rPr lang="en-US" sz="2000" b="0" kern="1200" dirty="0" smtClean="0">
                          <a:solidFill>
                            <a:schemeClr val="tx1">
                              <a:lumMod val="50000"/>
                              <a:lumOff val="50000"/>
                            </a:schemeClr>
                          </a:solidFill>
                          <a:latin typeface="Arial" panose="020B0604020202020204" pitchFamily="34" charset="0"/>
                          <a:ea typeface="+mn-ea"/>
                          <a:cs typeface="Arial" panose="020B0604020202020204" pitchFamily="34" charset="0"/>
                        </a:rPr>
                        <a:t>The key challenge for boards today is to help shape the company’s strategy and manage the related risks in a business environment undergoing massive change. This requires more than </a:t>
                      </a:r>
                      <a:r>
                        <a:rPr lang="en-US" sz="2000" b="0" kern="1200" dirty="0" smtClean="0">
                          <a:solidFill>
                            <a:srgbClr val="C00000"/>
                          </a:solidFill>
                          <a:latin typeface="Arial" panose="020B0604020202020204" pitchFamily="34" charset="0"/>
                          <a:ea typeface="+mn-ea"/>
                          <a:cs typeface="Arial" panose="020B0604020202020204" pitchFamily="34" charset="0"/>
                        </a:rPr>
                        <a:t>oversight</a:t>
                      </a:r>
                      <a:r>
                        <a:rPr lang="en-US" sz="2000" b="0" kern="1200" dirty="0" smtClean="0">
                          <a:solidFill>
                            <a:schemeClr val="tx1">
                              <a:lumMod val="50000"/>
                              <a:lumOff val="50000"/>
                            </a:schemeClr>
                          </a:solidFill>
                          <a:latin typeface="Arial" panose="020B0604020202020204" pitchFamily="34" charset="0"/>
                          <a:ea typeface="+mn-ea"/>
                          <a:cs typeface="Arial" panose="020B0604020202020204" pitchFamily="34" charset="0"/>
                        </a:rPr>
                        <a:t>. Does the board have </a:t>
                      </a:r>
                      <a:r>
                        <a:rPr lang="en-US" sz="2000" b="0" kern="1200" dirty="0" smtClean="0">
                          <a:solidFill>
                            <a:srgbClr val="C00000"/>
                          </a:solidFill>
                          <a:latin typeface="Arial" panose="020B0604020202020204" pitchFamily="34" charset="0"/>
                          <a:ea typeface="+mn-ea"/>
                          <a:cs typeface="Arial" panose="020B0604020202020204" pitchFamily="34" charset="0"/>
                        </a:rPr>
                        <a:t>insight</a:t>
                      </a:r>
                      <a:r>
                        <a:rPr lang="en-US" sz="2000" b="0" kern="1200" dirty="0" smtClean="0">
                          <a:solidFill>
                            <a:schemeClr val="tx1">
                              <a:lumMod val="50000"/>
                              <a:lumOff val="50000"/>
                            </a:schemeClr>
                          </a:solidFill>
                          <a:latin typeface="Arial" panose="020B0604020202020204" pitchFamily="34" charset="0"/>
                          <a:ea typeface="+mn-ea"/>
                          <a:cs typeface="Arial" panose="020B0604020202020204" pitchFamily="34" charset="0"/>
                        </a:rPr>
                        <a:t> and </a:t>
                      </a:r>
                      <a:r>
                        <a:rPr lang="en-US" sz="2000" b="0" kern="1200" dirty="0" smtClean="0">
                          <a:solidFill>
                            <a:srgbClr val="C00000"/>
                          </a:solidFill>
                          <a:latin typeface="Arial" panose="020B0604020202020204" pitchFamily="34" charset="0"/>
                          <a:ea typeface="+mn-ea"/>
                          <a:cs typeface="Arial" panose="020B0604020202020204" pitchFamily="34" charset="0"/>
                        </a:rPr>
                        <a:t>foresight</a:t>
                      </a:r>
                      <a:r>
                        <a:rPr lang="en-US" sz="2000" b="0" kern="1200" dirty="0" smtClean="0">
                          <a:solidFill>
                            <a:schemeClr val="tx1">
                              <a:lumMod val="50000"/>
                              <a:lumOff val="50000"/>
                            </a:schemeClr>
                          </a:solidFill>
                          <a:latin typeface="Arial" panose="020B0604020202020204" pitchFamily="34" charset="0"/>
                          <a:ea typeface="+mn-ea"/>
                          <a:cs typeface="Arial" panose="020B0604020202020204" pitchFamily="34" charset="0"/>
                        </a:rPr>
                        <a:t> about these technologies and their impact on the business, the industry, and the competitive environment? Are discussions within the traditional boardroom structure sufficient?</a:t>
                      </a:r>
                      <a:endParaRPr lang="en-US" sz="20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a:solidFill>
                      <a:schemeClr val="bg1">
                        <a:lumMod val="95000"/>
                      </a:schemeClr>
                    </a:solidFill>
                  </a:tcPr>
                </a:tc>
              </a:tr>
            </a:tbl>
          </a:graphicData>
        </a:graphic>
      </p:graphicFrame>
    </p:spTree>
    <p:extLst>
      <p:ext uri="{BB962C8B-B14F-4D97-AF65-F5344CB8AC3E}">
        <p14:creationId xmlns:p14="http://schemas.microsoft.com/office/powerpoint/2010/main" val="6387772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17550"/>
          </a:xfrm>
        </p:spPr>
        <p:txBody>
          <a:bodyPr/>
          <a:lstStyle/>
          <a:p>
            <a:r>
              <a:rPr lang="en-US" sz="2400" dirty="0"/>
              <a:t>Priorities for </a:t>
            </a:r>
            <a:r>
              <a:rPr lang="en-US" sz="2400" dirty="0" smtClean="0"/>
              <a:t>corporate </a:t>
            </a:r>
            <a:r>
              <a:rPr lang="en-US" sz="2400" dirty="0"/>
              <a:t>boards</a:t>
            </a:r>
          </a:p>
        </p:txBody>
      </p:sp>
      <p:sp>
        <p:nvSpPr>
          <p:cNvPr id="4" name="Slide Number Placeholder 3"/>
          <p:cNvSpPr>
            <a:spLocks noGrp="1"/>
          </p:cNvSpPr>
          <p:nvPr>
            <p:ph type="sldNum" sz="quarter" idx="12"/>
          </p:nvPr>
        </p:nvSpPr>
        <p:spPr/>
        <p:txBody>
          <a:bodyPr/>
          <a:lstStyle/>
          <a:p>
            <a:fld id="{33A7DA15-4FC7-E041-88C1-61AB3AC8A005}" type="slidenum">
              <a:rPr lang="en-US" smtClean="0"/>
              <a:t>23</a:t>
            </a:fld>
            <a:endParaRPr lang="en-US" dirty="0"/>
          </a:p>
        </p:txBody>
      </p:sp>
      <p:sp>
        <p:nvSpPr>
          <p:cNvPr id="5" name="Footer Placeholder 4"/>
          <p:cNvSpPr>
            <a:spLocks noGrp="1"/>
          </p:cNvSpPr>
          <p:nvPr>
            <p:ph type="ftr" sz="quarter" idx="11"/>
          </p:nvPr>
        </p:nvSpPr>
        <p:spPr>
          <a:xfrm>
            <a:off x="6064967" y="6356350"/>
            <a:ext cx="2308068" cy="365125"/>
          </a:xfrm>
        </p:spPr>
        <p:txBody>
          <a:bodyPr/>
          <a:lstStyle/>
          <a:p>
            <a:pPr algn="r"/>
            <a:r>
              <a:rPr lang="en-US" sz="1000" b="1" dirty="0">
                <a:solidFill>
                  <a:srgbClr val="0000CC"/>
                </a:solidFill>
              </a:rPr>
              <a:t>Strategic Planning &amp; Performance</a:t>
            </a:r>
          </a:p>
        </p:txBody>
      </p:sp>
      <p:sp>
        <p:nvSpPr>
          <p:cNvPr id="7" name="TextBox 6"/>
          <p:cNvSpPr txBox="1"/>
          <p:nvPr/>
        </p:nvSpPr>
        <p:spPr>
          <a:xfrm>
            <a:off x="7653659" y="5991223"/>
            <a:ext cx="878767" cy="246221"/>
          </a:xfrm>
          <a:prstGeom prst="rect">
            <a:avLst/>
          </a:prstGeom>
          <a:noFill/>
        </p:spPr>
        <p:txBody>
          <a:bodyPr wrap="none" rtlCol="0">
            <a:spAutoFit/>
          </a:bodyPr>
          <a:lstStyle/>
          <a:p>
            <a:r>
              <a:rPr lang="en-US" sz="1000" dirty="0" smtClean="0">
                <a:latin typeface="Arial" panose="020B0604020202020204" pitchFamily="34" charset="0"/>
                <a:cs typeface="Arial" panose="020B0604020202020204" pitchFamily="34" charset="0"/>
              </a:rPr>
              <a:t>KPMG 2014</a:t>
            </a:r>
            <a:endParaRPr lang="en-US" sz="1000" dirty="0">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510198813"/>
              </p:ext>
            </p:extLst>
          </p:nvPr>
        </p:nvGraphicFramePr>
        <p:xfrm>
          <a:off x="690113" y="1199473"/>
          <a:ext cx="7778518" cy="4450080"/>
        </p:xfrm>
        <a:graphic>
          <a:graphicData uri="http://schemas.openxmlformats.org/drawingml/2006/table">
            <a:tbl>
              <a:tblPr firstRow="1" bandRow="1">
                <a:tableStyleId>{5C22544A-7EE6-4342-B048-85BDC9FD1C3A}</a:tableStyleId>
              </a:tblPr>
              <a:tblGrid>
                <a:gridCol w="7778518"/>
              </a:tblGrid>
              <a:tr h="370840">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900" b="1" kern="1200" dirty="0" smtClean="0">
                          <a:solidFill>
                            <a:srgbClr val="0033CC"/>
                          </a:solidFill>
                          <a:latin typeface="Arial" panose="020B0604020202020204" pitchFamily="34" charset="0"/>
                          <a:ea typeface="+mn-ea"/>
                          <a:cs typeface="Arial" panose="020B0604020202020204" pitchFamily="34" charset="0"/>
                        </a:rPr>
                        <a:t>Recognize that good risk management entails both defense and offense</a:t>
                      </a:r>
                    </a:p>
                    <a:p>
                      <a:pPr marL="0" lvl="0" indent="0">
                        <a:buFont typeface="Arial" panose="020B0604020202020204" pitchFamily="34" charset="0"/>
                        <a:buNone/>
                      </a:pPr>
                      <a:r>
                        <a:rPr lang="en-US" sz="1900" b="0" kern="1200" dirty="0" smtClean="0">
                          <a:solidFill>
                            <a:schemeClr val="tx1">
                              <a:lumMod val="50000"/>
                              <a:lumOff val="50000"/>
                            </a:schemeClr>
                          </a:solidFill>
                          <a:latin typeface="Arial" panose="020B0604020202020204" pitchFamily="34" charset="0"/>
                          <a:ea typeface="+mn-ea"/>
                          <a:cs typeface="Arial" panose="020B0604020202020204" pitchFamily="34" charset="0"/>
                        </a:rPr>
                        <a:t>While a solid defense is essential, more companies today also see good risk management supporting their offense – as a </a:t>
                      </a:r>
                      <a:r>
                        <a:rPr lang="en-US" sz="1900" b="0" kern="1200" dirty="0" smtClean="0">
                          <a:solidFill>
                            <a:srgbClr val="C00000"/>
                          </a:solidFill>
                          <a:latin typeface="Arial" panose="020B0604020202020204" pitchFamily="34" charset="0"/>
                          <a:ea typeface="+mn-ea"/>
                          <a:cs typeface="Arial" panose="020B0604020202020204" pitchFamily="34" charset="0"/>
                        </a:rPr>
                        <a:t>strategic capability</a:t>
                      </a:r>
                      <a:r>
                        <a:rPr lang="en-US" sz="1900" b="0" kern="1200" dirty="0" smtClean="0">
                          <a:solidFill>
                            <a:schemeClr val="tx1">
                              <a:lumMod val="50000"/>
                              <a:lumOff val="50000"/>
                            </a:schemeClr>
                          </a:solidFill>
                          <a:latin typeface="Arial" panose="020B0604020202020204" pitchFamily="34" charset="0"/>
                          <a:ea typeface="+mn-ea"/>
                          <a:cs typeface="Arial" panose="020B0604020202020204" pitchFamily="34" charset="0"/>
                        </a:rPr>
                        <a:t> helping people throughout the organization make smart risk-adjusted decisions, shaping strategy, and adding competitive value.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0" b="1" kern="1200" dirty="0" smtClean="0">
                        <a:solidFill>
                          <a:srgbClr val="0033CC"/>
                        </a:solidFill>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900" b="1" kern="1200" dirty="0" smtClean="0">
                          <a:solidFill>
                            <a:srgbClr val="0033CC"/>
                          </a:solidFill>
                          <a:latin typeface="Arial" panose="020B0604020202020204" pitchFamily="34" charset="0"/>
                          <a:ea typeface="+mn-ea"/>
                          <a:cs typeface="Arial" panose="020B0604020202020204" pitchFamily="34" charset="0"/>
                        </a:rPr>
                        <a:t>Set the tone and closely monitor leadership’s commitment to that tone, and actively listen to the conversation below senior management and outside the corporate office</a:t>
                      </a:r>
                    </a:p>
                    <a:p>
                      <a:pPr marL="0" lvl="0" indent="0">
                        <a:buFont typeface="Arial" panose="020B0604020202020204" pitchFamily="34" charset="0"/>
                        <a:buNone/>
                      </a:pPr>
                      <a:r>
                        <a:rPr lang="en-US" sz="1900" b="0" kern="1200" dirty="0" smtClean="0">
                          <a:solidFill>
                            <a:schemeClr val="tx1">
                              <a:lumMod val="50000"/>
                              <a:lumOff val="50000"/>
                            </a:schemeClr>
                          </a:solidFill>
                          <a:latin typeface="Arial" panose="020B0604020202020204" pitchFamily="34" charset="0"/>
                          <a:ea typeface="+mn-ea"/>
                          <a:cs typeface="Arial" panose="020B0604020202020204" pitchFamily="34" charset="0"/>
                        </a:rPr>
                        <a:t>Reinforce the right culture – i.e., what the company does, how it does it, and the culture of compliance… Is management actively “listening to the conversation” on </a:t>
                      </a:r>
                      <a:r>
                        <a:rPr lang="en-US" sz="1900" b="0" kern="1200" dirty="0" smtClean="0">
                          <a:solidFill>
                            <a:srgbClr val="C00000"/>
                          </a:solidFill>
                          <a:latin typeface="Arial" panose="020B0604020202020204" pitchFamily="34" charset="0"/>
                          <a:ea typeface="+mn-ea"/>
                          <a:cs typeface="Arial" panose="020B0604020202020204" pitchFamily="34" charset="0"/>
                        </a:rPr>
                        <a:t>social media</a:t>
                      </a:r>
                      <a:r>
                        <a:rPr lang="en-US" sz="1900" b="0" kern="1200" dirty="0" smtClean="0">
                          <a:solidFill>
                            <a:schemeClr val="tx1">
                              <a:lumMod val="50000"/>
                              <a:lumOff val="50000"/>
                            </a:schemeClr>
                          </a:solidFill>
                          <a:latin typeface="Arial" panose="020B0604020202020204" pitchFamily="34" charset="0"/>
                          <a:ea typeface="+mn-ea"/>
                          <a:cs typeface="Arial" panose="020B0604020202020204" pitchFamily="34" charset="0"/>
                        </a:rPr>
                        <a:t> to better understand the </a:t>
                      </a:r>
                      <a:r>
                        <a:rPr lang="en-US" sz="1900" b="0" kern="1200" dirty="0" smtClean="0">
                          <a:solidFill>
                            <a:srgbClr val="C00000"/>
                          </a:solidFill>
                          <a:latin typeface="Arial" panose="020B0604020202020204" pitchFamily="34" charset="0"/>
                          <a:ea typeface="+mn-ea"/>
                          <a:cs typeface="Arial" panose="020B0604020202020204" pitchFamily="34" charset="0"/>
                        </a:rPr>
                        <a:t>risks</a:t>
                      </a:r>
                      <a:r>
                        <a:rPr lang="en-US" sz="1900" b="0" kern="1200" dirty="0" smtClean="0">
                          <a:solidFill>
                            <a:schemeClr val="tx1">
                              <a:lumMod val="50000"/>
                              <a:lumOff val="50000"/>
                            </a:schemeClr>
                          </a:solidFill>
                          <a:latin typeface="Arial" panose="020B0604020202020204" pitchFamily="34" charset="0"/>
                          <a:ea typeface="+mn-ea"/>
                          <a:cs typeface="Arial" panose="020B0604020202020204" pitchFamily="34" charset="0"/>
                        </a:rPr>
                        <a:t>, </a:t>
                      </a:r>
                      <a:r>
                        <a:rPr lang="en-US" sz="1900" b="0" kern="1200" dirty="0" smtClean="0">
                          <a:solidFill>
                            <a:srgbClr val="C00000"/>
                          </a:solidFill>
                          <a:latin typeface="Arial" panose="020B0604020202020204" pitchFamily="34" charset="0"/>
                          <a:ea typeface="+mn-ea"/>
                          <a:cs typeface="Arial" panose="020B0604020202020204" pitchFamily="34" charset="0"/>
                        </a:rPr>
                        <a:t>opportunities</a:t>
                      </a:r>
                      <a:r>
                        <a:rPr lang="en-US" sz="1900" b="0" kern="1200" dirty="0" smtClean="0">
                          <a:solidFill>
                            <a:schemeClr val="tx1">
                              <a:lumMod val="50000"/>
                              <a:lumOff val="50000"/>
                            </a:schemeClr>
                          </a:solidFill>
                          <a:latin typeface="Arial" panose="020B0604020202020204" pitchFamily="34" charset="0"/>
                          <a:ea typeface="+mn-ea"/>
                          <a:cs typeface="Arial" panose="020B0604020202020204" pitchFamily="34" charset="0"/>
                        </a:rPr>
                        <a:t>, and changing attitudes and </a:t>
                      </a:r>
                      <a:r>
                        <a:rPr lang="en-US" sz="1900" b="0" kern="1200" dirty="0" smtClean="0">
                          <a:solidFill>
                            <a:srgbClr val="C00000"/>
                          </a:solidFill>
                          <a:latin typeface="Arial" panose="020B0604020202020204" pitchFamily="34" charset="0"/>
                          <a:ea typeface="+mn-ea"/>
                          <a:cs typeface="Arial" panose="020B0604020202020204" pitchFamily="34" charset="0"/>
                        </a:rPr>
                        <a:t>perceptions</a:t>
                      </a:r>
                      <a:r>
                        <a:rPr lang="en-US" sz="1900" b="0" kern="1200" dirty="0" smtClean="0">
                          <a:solidFill>
                            <a:schemeClr val="tx1">
                              <a:lumMod val="50000"/>
                              <a:lumOff val="50000"/>
                            </a:schemeClr>
                          </a:solidFill>
                          <a:latin typeface="Arial" panose="020B0604020202020204" pitchFamily="34" charset="0"/>
                          <a:ea typeface="+mn-ea"/>
                          <a:cs typeface="Arial" panose="020B0604020202020204" pitchFamily="34" charset="0"/>
                        </a:rPr>
                        <a:t> about the company?</a:t>
                      </a:r>
                    </a:p>
                  </a:txBody>
                  <a:tcPr>
                    <a:solidFill>
                      <a:schemeClr val="bg1">
                        <a:lumMod val="95000"/>
                      </a:schemeClr>
                    </a:solidFill>
                  </a:tcPr>
                </a:tc>
              </a:tr>
            </a:tbl>
          </a:graphicData>
        </a:graphic>
      </p:graphicFrame>
    </p:spTree>
    <p:extLst>
      <p:ext uri="{BB962C8B-B14F-4D97-AF65-F5344CB8AC3E}">
        <p14:creationId xmlns:p14="http://schemas.microsoft.com/office/powerpoint/2010/main" val="37877343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17550"/>
          </a:xfrm>
        </p:spPr>
        <p:txBody>
          <a:bodyPr/>
          <a:lstStyle/>
          <a:p>
            <a:r>
              <a:rPr lang="en-US" sz="2400" dirty="0"/>
              <a:t>P</a:t>
            </a:r>
            <a:r>
              <a:rPr lang="en-US" sz="2400" dirty="0" smtClean="0"/>
              <a:t>riorities for audit committees</a:t>
            </a:r>
            <a:endParaRPr lang="en-US" sz="2400" dirty="0"/>
          </a:p>
        </p:txBody>
      </p:sp>
      <p:sp>
        <p:nvSpPr>
          <p:cNvPr id="4" name="Slide Number Placeholder 3"/>
          <p:cNvSpPr>
            <a:spLocks noGrp="1"/>
          </p:cNvSpPr>
          <p:nvPr>
            <p:ph type="sldNum" sz="quarter" idx="12"/>
          </p:nvPr>
        </p:nvSpPr>
        <p:spPr/>
        <p:txBody>
          <a:bodyPr/>
          <a:lstStyle/>
          <a:p>
            <a:fld id="{33A7DA15-4FC7-E041-88C1-61AB3AC8A005}" type="slidenum">
              <a:rPr lang="en-US" smtClean="0"/>
              <a:t>24</a:t>
            </a:fld>
            <a:endParaRPr lang="en-US" dirty="0"/>
          </a:p>
        </p:txBody>
      </p:sp>
      <p:sp>
        <p:nvSpPr>
          <p:cNvPr id="5" name="Footer Placeholder 4"/>
          <p:cNvSpPr>
            <a:spLocks noGrp="1"/>
          </p:cNvSpPr>
          <p:nvPr>
            <p:ph type="ftr" sz="quarter" idx="11"/>
          </p:nvPr>
        </p:nvSpPr>
        <p:spPr>
          <a:xfrm>
            <a:off x="6064967" y="6356350"/>
            <a:ext cx="2308068" cy="365125"/>
          </a:xfrm>
        </p:spPr>
        <p:txBody>
          <a:bodyPr/>
          <a:lstStyle/>
          <a:p>
            <a:pPr algn="r"/>
            <a:r>
              <a:rPr lang="en-US" sz="1000" b="1" dirty="0">
                <a:solidFill>
                  <a:srgbClr val="0000CC"/>
                </a:solidFill>
              </a:rPr>
              <a:t>Strategic Planning &amp; Performance</a:t>
            </a:r>
          </a:p>
        </p:txBody>
      </p:sp>
      <p:sp>
        <p:nvSpPr>
          <p:cNvPr id="7" name="TextBox 6"/>
          <p:cNvSpPr txBox="1"/>
          <p:nvPr/>
        </p:nvSpPr>
        <p:spPr>
          <a:xfrm>
            <a:off x="8029248" y="5991224"/>
            <a:ext cx="878767" cy="246221"/>
          </a:xfrm>
          <a:prstGeom prst="rect">
            <a:avLst/>
          </a:prstGeom>
          <a:noFill/>
        </p:spPr>
        <p:txBody>
          <a:bodyPr wrap="none" rtlCol="0">
            <a:spAutoFit/>
          </a:bodyPr>
          <a:lstStyle/>
          <a:p>
            <a:r>
              <a:rPr lang="en-US" sz="1000" dirty="0" smtClean="0">
                <a:latin typeface="Arial" panose="020B0604020202020204" pitchFamily="34" charset="0"/>
                <a:cs typeface="Arial" panose="020B0604020202020204" pitchFamily="34" charset="0"/>
              </a:rPr>
              <a:t>KPMG 2014</a:t>
            </a:r>
            <a:endParaRPr lang="en-US" sz="1000" dirty="0">
              <a:latin typeface="Arial" panose="020B0604020202020204" pitchFamily="34" charset="0"/>
              <a:cs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758679855"/>
              </p:ext>
            </p:extLst>
          </p:nvPr>
        </p:nvGraphicFramePr>
        <p:xfrm>
          <a:off x="690113" y="1010093"/>
          <a:ext cx="7644262" cy="4480560"/>
        </p:xfrm>
        <a:graphic>
          <a:graphicData uri="http://schemas.openxmlformats.org/drawingml/2006/table">
            <a:tbl>
              <a:tblPr firstRow="1" bandRow="1">
                <a:tableStyleId>{5C22544A-7EE6-4342-B048-85BDC9FD1C3A}</a:tableStyleId>
              </a:tblPr>
              <a:tblGrid>
                <a:gridCol w="7644262"/>
              </a:tblGrid>
              <a:tr h="2931987">
                <a:tc>
                  <a:txBody>
                    <a:bodyPr/>
                    <a:lstStyle/>
                    <a:p>
                      <a:pPr marL="285750" indent="-285750">
                        <a:buFont typeface="Arial" panose="020B0604020202020204" pitchFamily="34" charset="0"/>
                        <a:buChar char="•"/>
                      </a:pPr>
                      <a:r>
                        <a:rPr lang="en-US" sz="1800" dirty="0" smtClean="0">
                          <a:solidFill>
                            <a:srgbClr val="0033CC"/>
                          </a:solidFill>
                          <a:latin typeface="Arial" panose="020B0604020202020204" pitchFamily="34" charset="0"/>
                          <a:cs typeface="Arial" panose="020B0604020202020204" pitchFamily="34" charset="0"/>
                        </a:rPr>
                        <a:t>Stay focused on job #1: financial accounting and reporting</a:t>
                      </a:r>
                    </a:p>
                    <a:p>
                      <a:pPr marL="0" indent="0">
                        <a:buFont typeface="Arial" panose="020B0604020202020204" pitchFamily="34" charset="0"/>
                        <a:buNone/>
                      </a:pPr>
                      <a:endParaRPr lang="en-US" sz="1800" dirty="0" smtClean="0">
                        <a:solidFill>
                          <a:srgbClr val="0033CC"/>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800" dirty="0" smtClean="0">
                          <a:solidFill>
                            <a:srgbClr val="0033CC"/>
                          </a:solidFill>
                          <a:latin typeface="Arial" panose="020B0604020202020204" pitchFamily="34" charset="0"/>
                          <a:cs typeface="Arial" panose="020B0604020202020204" pitchFamily="34" charset="0"/>
                        </a:rPr>
                        <a:t>Monitor key </a:t>
                      </a:r>
                      <a:r>
                        <a:rPr lang="en-US" sz="1800" dirty="0" smtClean="0">
                          <a:solidFill>
                            <a:srgbClr val="C00000"/>
                          </a:solidFill>
                          <a:latin typeface="Arial" panose="020B0604020202020204" pitchFamily="34" charset="0"/>
                          <a:cs typeface="Arial" panose="020B0604020202020204" pitchFamily="34" charset="0"/>
                        </a:rPr>
                        <a:t>regulatory changes</a:t>
                      </a:r>
                      <a:r>
                        <a:rPr lang="en-US" sz="1800" dirty="0" smtClean="0">
                          <a:solidFill>
                            <a:srgbClr val="0033CC"/>
                          </a:solidFill>
                          <a:latin typeface="Arial" panose="020B0604020202020204" pitchFamily="34" charset="0"/>
                          <a:cs typeface="Arial" panose="020B0604020202020204" pitchFamily="34" charset="0"/>
                        </a:rPr>
                        <a:t> and proposals (potentially)</a:t>
                      </a:r>
                      <a:r>
                        <a:rPr lang="en-US" sz="1800" baseline="0" dirty="0" smtClean="0">
                          <a:solidFill>
                            <a:srgbClr val="0033CC"/>
                          </a:solidFill>
                          <a:latin typeface="Arial" panose="020B0604020202020204" pitchFamily="34" charset="0"/>
                          <a:cs typeface="Arial" panose="020B0604020202020204" pitchFamily="34" charset="0"/>
                        </a:rPr>
                        <a:t> impacting the external auditor’s role</a:t>
                      </a:r>
                    </a:p>
                    <a:p>
                      <a:pPr marL="0" indent="0">
                        <a:buFont typeface="Arial" panose="020B0604020202020204" pitchFamily="34" charset="0"/>
                        <a:buNone/>
                      </a:pPr>
                      <a:endParaRPr lang="en-US" sz="1800" baseline="0" dirty="0" smtClean="0">
                        <a:solidFill>
                          <a:srgbClr val="0033CC"/>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800" baseline="0" dirty="0" smtClean="0">
                          <a:solidFill>
                            <a:srgbClr val="0033CC"/>
                          </a:solidFill>
                          <a:latin typeface="Arial" panose="020B0604020202020204" pitchFamily="34" charset="0"/>
                          <a:cs typeface="Arial" panose="020B0604020202020204" pitchFamily="34" charset="0"/>
                        </a:rPr>
                        <a:t>Leverage internal audit as a barometer of the company’s financial health – helping the audit committee understand the quality of financial </a:t>
                      </a:r>
                      <a:r>
                        <a:rPr lang="en-US" sz="1800" baseline="0" dirty="0" smtClean="0">
                          <a:solidFill>
                            <a:srgbClr val="C00000"/>
                          </a:solidFill>
                          <a:latin typeface="Arial" panose="020B0604020202020204" pitchFamily="34" charset="0"/>
                          <a:cs typeface="Arial" panose="020B0604020202020204" pitchFamily="34" charset="0"/>
                        </a:rPr>
                        <a:t>controls</a:t>
                      </a:r>
                      <a:r>
                        <a:rPr lang="en-US" sz="1800" baseline="0" dirty="0" smtClean="0">
                          <a:solidFill>
                            <a:srgbClr val="0033CC"/>
                          </a:solidFill>
                          <a:latin typeface="Arial" panose="020B0604020202020204" pitchFamily="34" charset="0"/>
                          <a:cs typeface="Arial" panose="020B0604020202020204" pitchFamily="34" charset="0"/>
                        </a:rPr>
                        <a:t>, processes and people</a:t>
                      </a:r>
                    </a:p>
                    <a:p>
                      <a:pPr marL="0" indent="0">
                        <a:buFont typeface="Arial" panose="020B0604020202020204" pitchFamily="34" charset="0"/>
                        <a:buNone/>
                      </a:pPr>
                      <a:endParaRPr lang="en-US" sz="1800" baseline="0" dirty="0" smtClean="0">
                        <a:solidFill>
                          <a:srgbClr val="0033CC"/>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800" baseline="0" dirty="0" smtClean="0">
                          <a:solidFill>
                            <a:srgbClr val="0033CC"/>
                          </a:solidFill>
                          <a:latin typeface="Arial" panose="020B0604020202020204" pitchFamily="34" charset="0"/>
                          <a:cs typeface="Arial" panose="020B0604020202020204" pitchFamily="34" charset="0"/>
                        </a:rPr>
                        <a:t>Make sure the company’s ethics and </a:t>
                      </a:r>
                      <a:r>
                        <a:rPr lang="en-US" sz="1800" baseline="0" dirty="0" smtClean="0">
                          <a:solidFill>
                            <a:srgbClr val="C00000"/>
                          </a:solidFill>
                          <a:latin typeface="Arial" panose="020B0604020202020204" pitchFamily="34" charset="0"/>
                          <a:cs typeface="Arial" panose="020B0604020202020204" pitchFamily="34" charset="0"/>
                        </a:rPr>
                        <a:t>compliance</a:t>
                      </a:r>
                      <a:r>
                        <a:rPr lang="en-US" sz="1800" baseline="0" dirty="0" smtClean="0">
                          <a:solidFill>
                            <a:srgbClr val="0033CC"/>
                          </a:solidFill>
                          <a:latin typeface="Arial" panose="020B0604020202020204" pitchFamily="34" charset="0"/>
                          <a:cs typeface="Arial" panose="020B0604020202020204" pitchFamily="34" charset="0"/>
                        </a:rPr>
                        <a:t> programs are keeping up with new vulnerabilities to fraud and misconduct</a:t>
                      </a:r>
                    </a:p>
                    <a:p>
                      <a:pPr marL="0" indent="0">
                        <a:buFont typeface="Arial" panose="020B0604020202020204" pitchFamily="34" charset="0"/>
                        <a:buNone/>
                      </a:pPr>
                      <a:endParaRPr lang="en-US" sz="1800" baseline="0" dirty="0" smtClean="0">
                        <a:solidFill>
                          <a:srgbClr val="0033CC"/>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800" baseline="0" dirty="0" smtClean="0">
                          <a:solidFill>
                            <a:srgbClr val="0033CC"/>
                          </a:solidFill>
                          <a:latin typeface="Arial" panose="020B0604020202020204" pitchFamily="34" charset="0"/>
                          <a:cs typeface="Arial" panose="020B0604020202020204" pitchFamily="34" charset="0"/>
                        </a:rPr>
                        <a:t>Understand the company’s significant tax risk appetite; pay particular attention to the global “tax morality” and “tax transparency” debates, and assess the impact on the company’s </a:t>
                      </a:r>
                      <a:r>
                        <a:rPr lang="en-US" sz="1800" baseline="0" dirty="0" smtClean="0">
                          <a:solidFill>
                            <a:srgbClr val="C00000"/>
                          </a:solidFill>
                          <a:latin typeface="Arial" panose="020B0604020202020204" pitchFamily="34" charset="0"/>
                          <a:cs typeface="Arial" panose="020B0604020202020204" pitchFamily="34" charset="0"/>
                        </a:rPr>
                        <a:t>brand</a:t>
                      </a:r>
                      <a:endParaRPr lang="en-US" sz="1800" dirty="0">
                        <a:solidFill>
                          <a:srgbClr val="C00000"/>
                        </a:solidFill>
                        <a:latin typeface="Arial" panose="020B0604020202020204" pitchFamily="34" charset="0"/>
                        <a:cs typeface="Arial" panose="020B0604020202020204" pitchFamily="34" charset="0"/>
                      </a:endParaRPr>
                    </a:p>
                  </a:txBody>
                  <a:tcPr>
                    <a:solidFill>
                      <a:schemeClr val="bg1">
                        <a:lumMod val="95000"/>
                      </a:schemeClr>
                    </a:solidFill>
                  </a:tcPr>
                </a:tc>
              </a:tr>
            </a:tbl>
          </a:graphicData>
        </a:graphic>
      </p:graphicFrame>
    </p:spTree>
    <p:extLst>
      <p:ext uri="{BB962C8B-B14F-4D97-AF65-F5344CB8AC3E}">
        <p14:creationId xmlns:p14="http://schemas.microsoft.com/office/powerpoint/2010/main" val="245341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p:nvPr>
        </p:nvSpPr>
        <p:spPr>
          <a:xfrm>
            <a:off x="1637412" y="228600"/>
            <a:ext cx="6693213" cy="558209"/>
          </a:xfrm>
        </p:spPr>
        <p:txBody>
          <a:bodyPr/>
          <a:lstStyle/>
          <a:p>
            <a:r>
              <a:rPr lang="en-US" sz="2400" dirty="0" smtClean="0"/>
              <a:t>Because risks are changing …</a:t>
            </a:r>
            <a:endParaRPr lang="en-US" sz="2400" dirty="0"/>
          </a:p>
        </p:txBody>
      </p:sp>
      <p:sp>
        <p:nvSpPr>
          <p:cNvPr id="2" name="Slide Number Placeholder 1"/>
          <p:cNvSpPr>
            <a:spLocks noGrp="1"/>
          </p:cNvSpPr>
          <p:nvPr>
            <p:ph type="sldNum" sz="quarter" idx="12"/>
          </p:nvPr>
        </p:nvSpPr>
        <p:spPr/>
        <p:txBody>
          <a:bodyPr/>
          <a:lstStyle/>
          <a:p>
            <a:fld id="{33A7DA15-4FC7-E041-88C1-61AB3AC8A005}" type="slidenum">
              <a:rPr lang="en-US" smtClean="0"/>
              <a:t>25</a:t>
            </a:fld>
            <a:endParaRPr lang="en-US" dirty="0"/>
          </a:p>
        </p:txBody>
      </p:sp>
      <p:sp>
        <p:nvSpPr>
          <p:cNvPr id="8" name="TextBox 7"/>
          <p:cNvSpPr txBox="1"/>
          <p:nvPr/>
        </p:nvSpPr>
        <p:spPr>
          <a:xfrm>
            <a:off x="7159925" y="1248853"/>
            <a:ext cx="1290151" cy="3231654"/>
          </a:xfrm>
          <a:prstGeom prst="rect">
            <a:avLst/>
          </a:prstGeom>
          <a:noFill/>
        </p:spPr>
        <p:txBody>
          <a:bodyPr wrap="square" rtlCol="0">
            <a:spAutoFit/>
          </a:bodyPr>
          <a:lstStyle/>
          <a:p>
            <a:r>
              <a:rPr lang="en-US" sz="1200" dirty="0">
                <a:solidFill>
                  <a:schemeClr val="tx1">
                    <a:lumMod val="50000"/>
                    <a:lumOff val="50000"/>
                  </a:schemeClr>
                </a:solidFill>
                <a:latin typeface="Arial" panose="020B0604020202020204" pitchFamily="34" charset="0"/>
                <a:cs typeface="Arial" panose="020B0604020202020204" pitchFamily="34" charset="0"/>
              </a:rPr>
              <a:t>Strategic risks cause </a:t>
            </a:r>
            <a:r>
              <a:rPr lang="en-US" sz="1200" dirty="0">
                <a:solidFill>
                  <a:srgbClr val="C00000"/>
                </a:solidFill>
                <a:latin typeface="Arial" panose="020B0604020202020204" pitchFamily="34" charset="0"/>
                <a:cs typeface="Arial" panose="020B0604020202020204" pitchFamily="34" charset="0"/>
              </a:rPr>
              <a:t>68%</a:t>
            </a:r>
            <a:r>
              <a:rPr lang="en-US" sz="1200" dirty="0">
                <a:solidFill>
                  <a:schemeClr val="tx1">
                    <a:lumMod val="50000"/>
                    <a:lumOff val="50000"/>
                  </a:schemeClr>
                </a:solidFill>
                <a:latin typeface="Arial" panose="020B0604020202020204" pitchFamily="34" charset="0"/>
                <a:cs typeface="Arial" panose="020B0604020202020204" pitchFamily="34" charset="0"/>
              </a:rPr>
              <a:t> of severe market capital declines. </a:t>
            </a:r>
          </a:p>
          <a:p>
            <a:endParaRPr lang="en-US" sz="1200" dirty="0">
              <a:solidFill>
                <a:schemeClr val="tx1">
                  <a:lumMod val="50000"/>
                  <a:lumOff val="50000"/>
                </a:schemeClr>
              </a:solidFill>
              <a:latin typeface="Arial" panose="020B0604020202020204" pitchFamily="34" charset="0"/>
              <a:cs typeface="Arial" panose="020B0604020202020204" pitchFamily="34" charset="0"/>
            </a:endParaRPr>
          </a:p>
          <a:p>
            <a:r>
              <a:rPr lang="en-US" sz="1200" dirty="0">
                <a:solidFill>
                  <a:schemeClr val="tx1">
                    <a:lumMod val="50000"/>
                    <a:lumOff val="50000"/>
                  </a:schemeClr>
                </a:solidFill>
                <a:latin typeface="Arial" panose="020B0604020202020204" pitchFamily="34" charset="0"/>
                <a:cs typeface="Arial" panose="020B0604020202020204" pitchFamily="34" charset="0"/>
              </a:rPr>
              <a:t>But the typical audit </a:t>
            </a:r>
            <a:r>
              <a:rPr lang="en-US" sz="1200" dirty="0" smtClean="0">
                <a:solidFill>
                  <a:schemeClr val="tx1">
                    <a:lumMod val="50000"/>
                    <a:lumOff val="50000"/>
                  </a:schemeClr>
                </a:solidFill>
                <a:latin typeface="Arial" panose="020B0604020202020204" pitchFamily="34" charset="0"/>
                <a:cs typeface="Arial" panose="020B0604020202020204" pitchFamily="34" charset="0"/>
              </a:rPr>
              <a:t>depart-</a:t>
            </a:r>
            <a:r>
              <a:rPr lang="en-US" sz="1200" dirty="0" err="1" smtClean="0">
                <a:solidFill>
                  <a:schemeClr val="tx1">
                    <a:lumMod val="50000"/>
                    <a:lumOff val="50000"/>
                  </a:schemeClr>
                </a:solidFill>
                <a:latin typeface="Arial" panose="020B0604020202020204" pitchFamily="34" charset="0"/>
                <a:cs typeface="Arial" panose="020B0604020202020204" pitchFamily="34" charset="0"/>
              </a:rPr>
              <a:t>ment</a:t>
            </a:r>
            <a:r>
              <a:rPr lang="en-US" sz="1200" dirty="0" smtClean="0">
                <a:solidFill>
                  <a:schemeClr val="tx1">
                    <a:lumMod val="50000"/>
                    <a:lumOff val="50000"/>
                  </a:schemeClr>
                </a:solidFill>
                <a:latin typeface="Arial" panose="020B0604020202020204" pitchFamily="34" charset="0"/>
                <a:cs typeface="Arial" panose="020B0604020202020204" pitchFamily="34" charset="0"/>
              </a:rPr>
              <a:t> </a:t>
            </a:r>
            <a:r>
              <a:rPr lang="en-US" sz="1200" dirty="0">
                <a:solidFill>
                  <a:schemeClr val="tx1">
                    <a:lumMod val="50000"/>
                    <a:lumOff val="50000"/>
                  </a:schemeClr>
                </a:solidFill>
                <a:latin typeface="Arial" panose="020B0604020202020204" pitchFamily="34" charset="0"/>
                <a:cs typeface="Arial" panose="020B0604020202020204" pitchFamily="34" charset="0"/>
              </a:rPr>
              <a:t>spends the majority of its time on traditional assurance activities covering financial and compliance risks.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353" y="1059072"/>
            <a:ext cx="6518969" cy="4946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nvPr>
        </p:nvSpPr>
        <p:spPr>
          <a:xfrm>
            <a:off x="5602101" y="6363658"/>
            <a:ext cx="2847975" cy="365125"/>
          </a:xfrm>
        </p:spPr>
        <p:txBody>
          <a:bodyPr/>
          <a:lstStyle/>
          <a:p>
            <a:pPr algn="r"/>
            <a:r>
              <a:rPr lang="en-US" sz="1000" b="1" dirty="0">
                <a:solidFill>
                  <a:srgbClr val="0000CC"/>
                </a:solidFill>
              </a:rPr>
              <a:t>Strategic Planning &amp; Performance</a:t>
            </a:r>
          </a:p>
        </p:txBody>
      </p:sp>
      <p:sp>
        <p:nvSpPr>
          <p:cNvPr id="4" name="TextBox 3"/>
          <p:cNvSpPr txBox="1"/>
          <p:nvPr/>
        </p:nvSpPr>
        <p:spPr>
          <a:xfrm>
            <a:off x="8160801" y="6022527"/>
            <a:ext cx="764953" cy="246221"/>
          </a:xfrm>
          <a:prstGeom prst="rect">
            <a:avLst/>
          </a:prstGeom>
          <a:noFill/>
        </p:spPr>
        <p:txBody>
          <a:bodyPr wrap="none" rtlCol="0">
            <a:spAutoFit/>
          </a:bodyPr>
          <a:lstStyle/>
          <a:p>
            <a:r>
              <a:rPr lang="en-US" sz="1000" dirty="0" smtClean="0">
                <a:latin typeface="Arial" panose="020B0604020202020204" pitchFamily="34" charset="0"/>
                <a:cs typeface="Arial" panose="020B0604020202020204" pitchFamily="34" charset="0"/>
              </a:rPr>
              <a:t>CEB 2010</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88677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57225"/>
          </a:xfrm>
        </p:spPr>
        <p:txBody>
          <a:bodyPr/>
          <a:lstStyle/>
          <a:p>
            <a:r>
              <a:rPr lang="en-US" sz="2400" dirty="0" smtClean="0"/>
              <a:t>Expectations of Audit Are changing</a:t>
            </a:r>
            <a:endParaRPr lang="en-US" sz="2400" dirty="0"/>
          </a:p>
        </p:txBody>
      </p:sp>
      <p:sp>
        <p:nvSpPr>
          <p:cNvPr id="4" name="Slide Number Placeholder 3"/>
          <p:cNvSpPr>
            <a:spLocks noGrp="1"/>
          </p:cNvSpPr>
          <p:nvPr>
            <p:ph type="sldNum" sz="quarter" idx="12"/>
          </p:nvPr>
        </p:nvSpPr>
        <p:spPr/>
        <p:txBody>
          <a:bodyPr/>
          <a:lstStyle/>
          <a:p>
            <a:fld id="{33A7DA15-4FC7-E041-88C1-61AB3AC8A005}" type="slidenum">
              <a:rPr lang="en-US" smtClean="0"/>
              <a:t>26</a:t>
            </a:fld>
            <a:endParaRPr lang="en-US" dirty="0"/>
          </a:p>
        </p:txBody>
      </p:sp>
      <p:graphicFrame>
        <p:nvGraphicFramePr>
          <p:cNvPr id="5" name="Chart 4"/>
          <p:cNvGraphicFramePr>
            <a:graphicFrameLocks/>
          </p:cNvGraphicFramePr>
          <p:nvPr>
            <p:extLst>
              <p:ext uri="{D42A27DB-BD31-4B8C-83A1-F6EECF244321}">
                <p14:modId xmlns:p14="http://schemas.microsoft.com/office/powerpoint/2010/main" val="1571090375"/>
              </p:ext>
            </p:extLst>
          </p:nvPr>
        </p:nvGraphicFramePr>
        <p:xfrm>
          <a:off x="533399" y="1442738"/>
          <a:ext cx="8086078" cy="452214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533399" y="940742"/>
            <a:ext cx="7896225" cy="461665"/>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200" dirty="0" smtClean="0">
                <a:latin typeface="Arial" panose="020B0604020202020204" pitchFamily="34" charset="0"/>
                <a:cs typeface="Arial" panose="020B0604020202020204" pitchFamily="34" charset="0"/>
              </a:rPr>
              <a:t>In the year ahead, in which of the following areas  would you like your internal audit function to devote more of its time and/or sharpen its focus (Select all that apply)?</a:t>
            </a:r>
            <a:endParaRPr lang="en-US" sz="1200" dirty="0">
              <a:latin typeface="Arial" panose="020B0604020202020204" pitchFamily="34" charset="0"/>
              <a:cs typeface="Arial" panose="020B0604020202020204" pitchFamily="34" charset="0"/>
            </a:endParaRPr>
          </a:p>
        </p:txBody>
      </p:sp>
      <p:sp>
        <p:nvSpPr>
          <p:cNvPr id="7" name="Footer Placeholder 6"/>
          <p:cNvSpPr>
            <a:spLocks noGrp="1"/>
          </p:cNvSpPr>
          <p:nvPr>
            <p:ph type="ftr" sz="quarter" idx="11"/>
          </p:nvPr>
        </p:nvSpPr>
        <p:spPr>
          <a:xfrm>
            <a:off x="6159260" y="6356350"/>
            <a:ext cx="2270364" cy="365125"/>
          </a:xfrm>
        </p:spPr>
        <p:txBody>
          <a:bodyPr/>
          <a:lstStyle/>
          <a:p>
            <a:pPr algn="r"/>
            <a:r>
              <a:rPr lang="en-US" sz="1000" b="1" dirty="0">
                <a:solidFill>
                  <a:srgbClr val="0000CC"/>
                </a:solidFill>
              </a:rPr>
              <a:t>Strategic Planning &amp; Performance</a:t>
            </a:r>
          </a:p>
        </p:txBody>
      </p:sp>
      <p:sp>
        <p:nvSpPr>
          <p:cNvPr id="6" name="TextBox 5"/>
          <p:cNvSpPr txBox="1"/>
          <p:nvPr/>
        </p:nvSpPr>
        <p:spPr>
          <a:xfrm>
            <a:off x="7515591" y="5875496"/>
            <a:ext cx="914033"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KPMG, </a:t>
            </a:r>
            <a:r>
              <a:rPr lang="en-US" sz="1000" dirty="0" smtClean="0">
                <a:latin typeface="Arial" panose="020B0604020202020204" pitchFamily="34" charset="0"/>
                <a:cs typeface="Arial" panose="020B0604020202020204" pitchFamily="34" charset="0"/>
              </a:rPr>
              <a:t>2014</a:t>
            </a:r>
            <a:endParaRPr lang="en-US" sz="1000" dirty="0"/>
          </a:p>
        </p:txBody>
      </p:sp>
    </p:spTree>
    <p:extLst>
      <p:ext uri="{BB962C8B-B14F-4D97-AF65-F5344CB8AC3E}">
        <p14:creationId xmlns:p14="http://schemas.microsoft.com/office/powerpoint/2010/main" val="25549802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18309"/>
          </a:xfrm>
        </p:spPr>
        <p:txBody>
          <a:bodyPr/>
          <a:lstStyle/>
          <a:p>
            <a:r>
              <a:rPr lang="en-US" sz="2400" dirty="0" smtClean="0"/>
              <a:t>Chief Audit Executives are coming to their positions from outside </a:t>
            </a:r>
            <a:r>
              <a:rPr lang="en-US" sz="2400" dirty="0"/>
              <a:t>the </a:t>
            </a:r>
            <a:r>
              <a:rPr lang="en-US" sz="2400" dirty="0" smtClean="0"/>
              <a:t>internal audit profession</a:t>
            </a:r>
            <a:endParaRPr lang="en-US" sz="2400" dirty="0"/>
          </a:p>
        </p:txBody>
      </p:sp>
      <p:sp>
        <p:nvSpPr>
          <p:cNvPr id="4" name="Slide Number Placeholder 3"/>
          <p:cNvSpPr>
            <a:spLocks noGrp="1"/>
          </p:cNvSpPr>
          <p:nvPr>
            <p:ph type="sldNum" sz="quarter" idx="12"/>
          </p:nvPr>
        </p:nvSpPr>
        <p:spPr/>
        <p:txBody>
          <a:bodyPr/>
          <a:lstStyle/>
          <a:p>
            <a:fld id="{33A7DA15-4FC7-E041-88C1-61AB3AC8A005}" type="slidenum">
              <a:rPr lang="en-US" smtClean="0"/>
              <a:t>27</a:t>
            </a:fld>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799" y="1540624"/>
            <a:ext cx="5783346" cy="4174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616679" y="2494453"/>
            <a:ext cx="1926597" cy="2123658"/>
          </a:xfrm>
          <a:prstGeom prst="rect">
            <a:avLst/>
          </a:prstGeom>
          <a:noFill/>
        </p:spPr>
        <p:txBody>
          <a:bodyPr wrap="square" rtlCol="0">
            <a:spAutoFit/>
          </a:bodyPr>
          <a:lstStyle/>
          <a:p>
            <a:r>
              <a:rPr lang="en-US" sz="1200" dirty="0">
                <a:solidFill>
                  <a:schemeClr val="tx1">
                    <a:lumMod val="50000"/>
                    <a:lumOff val="50000"/>
                  </a:schemeClr>
                </a:solidFill>
                <a:latin typeface="Arial" panose="020B0604020202020204" pitchFamily="34" charset="0"/>
                <a:cs typeface="Arial" panose="020B0604020202020204" pitchFamily="34" charset="0"/>
              </a:rPr>
              <a:t>“The bottom line is that internal audit  needs people in the CAE chair who understand the business and speak like business leaders.”</a:t>
            </a:r>
          </a:p>
          <a:p>
            <a:endParaRPr lang="en-US" sz="1200" dirty="0">
              <a:solidFill>
                <a:schemeClr val="tx1">
                  <a:lumMod val="50000"/>
                  <a:lumOff val="50000"/>
                </a:schemeClr>
              </a:solidFill>
              <a:latin typeface="Arial" panose="020B0604020202020204" pitchFamily="34" charset="0"/>
              <a:cs typeface="Arial" panose="020B0604020202020204" pitchFamily="34" charset="0"/>
            </a:endParaRPr>
          </a:p>
          <a:p>
            <a:r>
              <a:rPr lang="en-US" sz="1200" dirty="0">
                <a:solidFill>
                  <a:schemeClr val="tx1">
                    <a:lumMod val="50000"/>
                    <a:lumOff val="50000"/>
                  </a:schemeClr>
                </a:solidFill>
                <a:latin typeface="Arial" panose="020B0604020202020204" pitchFamily="34" charset="0"/>
                <a:cs typeface="Arial" panose="020B0604020202020204" pitchFamily="34" charset="0"/>
              </a:rPr>
              <a:t>Kelly Barrett, VP of Internal Audit and Corporate Compliance, Home Depot</a:t>
            </a:r>
          </a:p>
        </p:txBody>
      </p:sp>
      <p:sp>
        <p:nvSpPr>
          <p:cNvPr id="6" name="Footer Placeholder 5"/>
          <p:cNvSpPr>
            <a:spLocks noGrp="1"/>
          </p:cNvSpPr>
          <p:nvPr>
            <p:ph type="ftr" sz="quarter" idx="11"/>
          </p:nvPr>
        </p:nvSpPr>
        <p:spPr>
          <a:xfrm>
            <a:off x="6047117" y="6372285"/>
            <a:ext cx="2330265" cy="365125"/>
          </a:xfrm>
        </p:spPr>
        <p:txBody>
          <a:bodyPr/>
          <a:lstStyle/>
          <a:p>
            <a:pPr algn="r"/>
            <a:r>
              <a:rPr lang="en-US" sz="1000" b="1" dirty="0">
                <a:solidFill>
                  <a:srgbClr val="0000CC"/>
                </a:solidFill>
              </a:rPr>
              <a:t>Strategic Planning &amp; Performance</a:t>
            </a:r>
          </a:p>
        </p:txBody>
      </p:sp>
      <p:sp>
        <p:nvSpPr>
          <p:cNvPr id="3" name="TextBox 2"/>
          <p:cNvSpPr txBox="1"/>
          <p:nvPr/>
        </p:nvSpPr>
        <p:spPr>
          <a:xfrm>
            <a:off x="7885726" y="5868114"/>
            <a:ext cx="657552" cy="246221"/>
          </a:xfrm>
          <a:prstGeom prst="rect">
            <a:avLst/>
          </a:prstGeom>
          <a:noFill/>
        </p:spPr>
        <p:txBody>
          <a:bodyPr wrap="none" rtlCol="0">
            <a:spAutoFit/>
          </a:bodyPr>
          <a:lstStyle/>
          <a:p>
            <a:r>
              <a:rPr lang="en-US" sz="1000" dirty="0" smtClean="0">
                <a:latin typeface="Arial" panose="020B0604020202020204" pitchFamily="34" charset="0"/>
                <a:cs typeface="Arial" panose="020B0604020202020204" pitchFamily="34" charset="0"/>
              </a:rPr>
              <a:t>IIA 2014</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85111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9776"/>
          </a:xfrm>
        </p:spPr>
        <p:txBody>
          <a:bodyPr/>
          <a:lstStyle/>
          <a:p>
            <a:r>
              <a:rPr lang="en-US" sz="2400" dirty="0" smtClean="0"/>
              <a:t>CAEs are hiring different skill sets</a:t>
            </a:r>
            <a:endParaRPr lang="en-US" sz="2400" dirty="0"/>
          </a:p>
        </p:txBody>
      </p:sp>
      <p:sp>
        <p:nvSpPr>
          <p:cNvPr id="4" name="Slide Number Placeholder 3"/>
          <p:cNvSpPr>
            <a:spLocks noGrp="1"/>
          </p:cNvSpPr>
          <p:nvPr>
            <p:ph type="sldNum" sz="quarter" idx="12"/>
          </p:nvPr>
        </p:nvSpPr>
        <p:spPr/>
        <p:txBody>
          <a:bodyPr/>
          <a:lstStyle/>
          <a:p>
            <a:fld id="{33A7DA15-4FC7-E041-88C1-61AB3AC8A005}" type="slidenum">
              <a:rPr lang="en-US" smtClean="0"/>
              <a:t>28</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007" y="1010838"/>
            <a:ext cx="7614017" cy="4792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366430" y="4249155"/>
            <a:ext cx="3991594" cy="1446550"/>
          </a:xfrm>
          <a:prstGeom prst="rect">
            <a:avLst/>
          </a:prstGeom>
          <a:noFill/>
        </p:spPr>
        <p:txBody>
          <a:bodyPr wrap="square" rtlCol="0">
            <a:spAutoFit/>
          </a:bodyPr>
          <a:lstStyle/>
          <a:p>
            <a:r>
              <a:rPr lang="en-US" sz="1100" b="1" dirty="0" smtClean="0">
                <a:solidFill>
                  <a:srgbClr val="006600"/>
                </a:solidFill>
                <a:latin typeface="Arial" panose="020B0604020202020204" pitchFamily="34" charset="0"/>
                <a:cs typeface="Arial" panose="020B0604020202020204" pitchFamily="34" charset="0"/>
              </a:rPr>
              <a:t>The above is 2014 data from the Institute of Internal Auditors. Note, additionally, that in PwC’s </a:t>
            </a:r>
            <a:r>
              <a:rPr lang="en-US" sz="1100" b="1" dirty="0">
                <a:solidFill>
                  <a:srgbClr val="006600"/>
                </a:solidFill>
                <a:latin typeface="Arial" panose="020B0604020202020204" pitchFamily="34" charset="0"/>
                <a:cs typeface="Arial" panose="020B0604020202020204" pitchFamily="34" charset="0"/>
              </a:rPr>
              <a:t>2013 state of the internal audit profession study, </a:t>
            </a:r>
            <a:r>
              <a:rPr lang="en-US" sz="1100" b="1" dirty="0">
                <a:solidFill>
                  <a:srgbClr val="C00000"/>
                </a:solidFill>
                <a:latin typeface="Arial" panose="020B0604020202020204" pitchFamily="34" charset="0"/>
                <a:cs typeface="Arial" panose="020B0604020202020204" pitchFamily="34" charset="0"/>
              </a:rPr>
              <a:t>only one third</a:t>
            </a:r>
            <a:r>
              <a:rPr lang="en-US" sz="1100" b="1" dirty="0">
                <a:solidFill>
                  <a:srgbClr val="006600"/>
                </a:solidFill>
                <a:latin typeface="Arial" panose="020B0604020202020204" pitchFamily="34" charset="0"/>
                <a:cs typeface="Arial" panose="020B0604020202020204" pitchFamily="34" charset="0"/>
              </a:rPr>
              <a:t> of survey respondents </a:t>
            </a:r>
            <a:r>
              <a:rPr lang="en-US" sz="1100" b="1" dirty="0">
                <a:solidFill>
                  <a:srgbClr val="C00000"/>
                </a:solidFill>
                <a:latin typeface="Arial" panose="020B0604020202020204" pitchFamily="34" charset="0"/>
                <a:cs typeface="Arial" panose="020B0604020202020204" pitchFamily="34" charset="0"/>
              </a:rPr>
              <a:t>said internal audit was doing well</a:t>
            </a:r>
            <a:r>
              <a:rPr lang="en-US" sz="1100" b="1" dirty="0">
                <a:solidFill>
                  <a:srgbClr val="006600"/>
                </a:solidFill>
                <a:latin typeface="Arial" panose="020B0604020202020204" pitchFamily="34" charset="0"/>
                <a:cs typeface="Arial" panose="020B0604020202020204" pitchFamily="34" charset="0"/>
              </a:rPr>
              <a:t> in sourcing and training the right level of talent. </a:t>
            </a:r>
            <a:r>
              <a:rPr lang="en-US" sz="1100" b="1" dirty="0" smtClean="0">
                <a:solidFill>
                  <a:srgbClr val="006600"/>
                </a:solidFill>
                <a:latin typeface="Arial" panose="020B0604020202020204" pitchFamily="34" charset="0"/>
                <a:cs typeface="Arial" panose="020B0604020202020204" pitchFamily="34" charset="0"/>
              </a:rPr>
              <a:t>Stake-holders </a:t>
            </a:r>
            <a:r>
              <a:rPr lang="en-US" sz="1100" b="1" dirty="0">
                <a:solidFill>
                  <a:srgbClr val="006600"/>
                </a:solidFill>
                <a:latin typeface="Arial" panose="020B0604020202020204" pitchFamily="34" charset="0"/>
                <a:cs typeface="Arial" panose="020B0604020202020204" pitchFamily="34" charset="0"/>
              </a:rPr>
              <a:t>cited lack of expertise, lack of enough talent and lack of the right kind of talent among the top barriers to improving internal audit </a:t>
            </a:r>
            <a:r>
              <a:rPr lang="en-US" sz="1100" b="1" dirty="0" smtClean="0">
                <a:solidFill>
                  <a:srgbClr val="006600"/>
                </a:solidFill>
                <a:latin typeface="Arial" panose="020B0604020202020204" pitchFamily="34" charset="0"/>
                <a:cs typeface="Arial" panose="020B0604020202020204" pitchFamily="34" charset="0"/>
              </a:rPr>
              <a:t>performance.</a:t>
            </a:r>
            <a:endParaRPr lang="en-US" sz="1100" b="1" dirty="0">
              <a:solidFill>
                <a:srgbClr val="006600"/>
              </a:solidFill>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a:xfrm>
            <a:off x="6064967" y="6356350"/>
            <a:ext cx="2308068" cy="365125"/>
          </a:xfrm>
        </p:spPr>
        <p:txBody>
          <a:bodyPr/>
          <a:lstStyle/>
          <a:p>
            <a:pPr algn="r"/>
            <a:r>
              <a:rPr lang="en-US" sz="1000" b="1" dirty="0">
                <a:solidFill>
                  <a:srgbClr val="0000CC"/>
                </a:solidFill>
              </a:rPr>
              <a:t>Strategic Planning &amp; Performance</a:t>
            </a:r>
          </a:p>
        </p:txBody>
      </p:sp>
      <p:sp>
        <p:nvSpPr>
          <p:cNvPr id="7" name="TextBox 6"/>
          <p:cNvSpPr txBox="1"/>
          <p:nvPr/>
        </p:nvSpPr>
        <p:spPr>
          <a:xfrm>
            <a:off x="7969925" y="5975697"/>
            <a:ext cx="657552" cy="246221"/>
          </a:xfrm>
          <a:prstGeom prst="rect">
            <a:avLst/>
          </a:prstGeom>
          <a:noFill/>
        </p:spPr>
        <p:txBody>
          <a:bodyPr wrap="none" rtlCol="0">
            <a:spAutoFit/>
          </a:bodyPr>
          <a:lstStyle/>
          <a:p>
            <a:r>
              <a:rPr lang="en-US" sz="1000" dirty="0" smtClean="0">
                <a:latin typeface="Arial" panose="020B0604020202020204" pitchFamily="34" charset="0"/>
                <a:cs typeface="Arial" panose="020B0604020202020204" pitchFamily="34" charset="0"/>
              </a:rPr>
              <a:t>IIA 2014</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81732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599"/>
            <a:ext cx="8229600" cy="696433"/>
          </a:xfrm>
        </p:spPr>
        <p:txBody>
          <a:bodyPr/>
          <a:lstStyle/>
          <a:p>
            <a:r>
              <a:rPr lang="en-US" sz="2400" dirty="0" smtClean="0"/>
              <a:t>Where Internal </a:t>
            </a:r>
            <a:r>
              <a:rPr lang="en-US" sz="2400" dirty="0"/>
              <a:t>A</a:t>
            </a:r>
            <a:r>
              <a:rPr lang="en-US" sz="2400" dirty="0" smtClean="0"/>
              <a:t>udit </a:t>
            </a:r>
            <a:r>
              <a:rPr lang="en-US" sz="2400" dirty="0"/>
              <a:t>W</a:t>
            </a:r>
            <a:r>
              <a:rPr lang="en-US" sz="2400" dirty="0" smtClean="0"/>
              <a:t>ill </a:t>
            </a:r>
            <a:r>
              <a:rPr lang="en-US" sz="2400" dirty="0"/>
              <a:t>G</a:t>
            </a:r>
            <a:r>
              <a:rPr lang="en-US" sz="2400" dirty="0" smtClean="0"/>
              <a:t>et the Talent it Needs</a:t>
            </a:r>
            <a:endParaRPr lang="en-US" sz="2400" dirty="0"/>
          </a:p>
        </p:txBody>
      </p:sp>
      <p:sp>
        <p:nvSpPr>
          <p:cNvPr id="4" name="Slide Number Placeholder 3"/>
          <p:cNvSpPr>
            <a:spLocks noGrp="1"/>
          </p:cNvSpPr>
          <p:nvPr>
            <p:ph type="sldNum" sz="quarter" idx="12"/>
          </p:nvPr>
        </p:nvSpPr>
        <p:spPr/>
        <p:txBody>
          <a:bodyPr/>
          <a:lstStyle/>
          <a:p>
            <a:fld id="{33A7DA15-4FC7-E041-88C1-61AB3AC8A005}" type="slidenum">
              <a:rPr lang="en-US" smtClean="0"/>
              <a:t>29</a:t>
            </a:fld>
            <a:endParaRPr lang="en-US" dirty="0"/>
          </a:p>
        </p:txBody>
      </p:sp>
      <p:sp>
        <p:nvSpPr>
          <p:cNvPr id="3" name="Footer Placeholder 2"/>
          <p:cNvSpPr>
            <a:spLocks noGrp="1"/>
          </p:cNvSpPr>
          <p:nvPr>
            <p:ph type="ftr" sz="quarter" idx="11"/>
          </p:nvPr>
        </p:nvSpPr>
        <p:spPr>
          <a:xfrm>
            <a:off x="6029864" y="6356350"/>
            <a:ext cx="2420211" cy="365125"/>
          </a:xfrm>
        </p:spPr>
        <p:txBody>
          <a:bodyPr/>
          <a:lstStyle/>
          <a:p>
            <a:pPr algn="r"/>
            <a:r>
              <a:rPr lang="en-US" sz="1000" b="1" dirty="0">
                <a:solidFill>
                  <a:srgbClr val="0000CC"/>
                </a:solidFill>
              </a:rPr>
              <a:t>Strategic Planning &amp; Performance</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207" y="1188914"/>
            <a:ext cx="7951868" cy="4328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608498" y="5967139"/>
            <a:ext cx="772969" cy="246221"/>
          </a:xfrm>
          <a:prstGeom prst="rect">
            <a:avLst/>
          </a:prstGeom>
          <a:noFill/>
        </p:spPr>
        <p:txBody>
          <a:bodyPr wrap="none" rtlCol="0">
            <a:spAutoFit/>
          </a:bodyPr>
          <a:lstStyle/>
          <a:p>
            <a:r>
              <a:rPr lang="en-US" sz="1000" dirty="0" smtClean="0">
                <a:latin typeface="Arial" panose="020B0604020202020204" pitchFamily="34" charset="0"/>
                <a:cs typeface="Arial" panose="020B0604020202020204" pitchFamily="34" charset="0"/>
              </a:rPr>
              <a:t>PwC 2013</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04692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695303" y="6356350"/>
            <a:ext cx="2847975" cy="365125"/>
          </a:xfrm>
        </p:spPr>
        <p:txBody>
          <a:bodyPr/>
          <a:lstStyle/>
          <a:p>
            <a:pPr algn="r"/>
            <a:r>
              <a:rPr lang="en-US" sz="1000" b="1" dirty="0" smtClean="0">
                <a:solidFill>
                  <a:srgbClr val="0000CC"/>
                </a:solidFill>
              </a:rPr>
              <a:t>Strategic Planning &amp; Performance</a:t>
            </a:r>
            <a:endParaRPr lang="en-US" sz="1000" b="1" dirty="0">
              <a:solidFill>
                <a:srgbClr val="0000CC"/>
              </a:solidFill>
            </a:endParaRPr>
          </a:p>
        </p:txBody>
      </p:sp>
      <p:sp>
        <p:nvSpPr>
          <p:cNvPr id="5" name="Slide Number Placeholder 4"/>
          <p:cNvSpPr>
            <a:spLocks noGrp="1"/>
          </p:cNvSpPr>
          <p:nvPr>
            <p:ph type="sldNum" sz="quarter" idx="12"/>
          </p:nvPr>
        </p:nvSpPr>
        <p:spPr/>
        <p:txBody>
          <a:bodyPr/>
          <a:lstStyle/>
          <a:p>
            <a:fld id="{33A7DA15-4FC7-E041-88C1-61AB3AC8A005}" type="slidenum">
              <a:rPr lang="en-US" smtClean="0"/>
              <a:t>3</a:t>
            </a:fld>
            <a:endParaRPr lang="en-US" dirty="0"/>
          </a:p>
        </p:txBody>
      </p:sp>
      <p:sp>
        <p:nvSpPr>
          <p:cNvPr id="3" name="Rectangle 2"/>
          <p:cNvSpPr/>
          <p:nvPr/>
        </p:nvSpPr>
        <p:spPr>
          <a:xfrm>
            <a:off x="1011667" y="366886"/>
            <a:ext cx="6960758" cy="707886"/>
          </a:xfrm>
          <a:prstGeom prst="rect">
            <a:avLst/>
          </a:prstGeom>
        </p:spPr>
        <p:txBody>
          <a:bodyPr wrap="square">
            <a:spAutoFit/>
          </a:bodyPr>
          <a:lstStyle/>
          <a:p>
            <a:r>
              <a:rPr lang="en-US" sz="4000" dirty="0">
                <a:solidFill>
                  <a:schemeClr val="tx2"/>
                </a:solidFill>
                <a:effectLst>
                  <a:outerShdw blurRad="63500" dist="38100" dir="5400000" algn="t" rotWithShape="0">
                    <a:prstClr val="black">
                      <a:alpha val="25000"/>
                    </a:prstClr>
                  </a:outerShdw>
                </a:effectLst>
                <a:ea typeface="+mj-ea"/>
                <a:cs typeface="+mj-cs"/>
              </a:rPr>
              <a:t>State of Auditing in 2014</a:t>
            </a:r>
          </a:p>
        </p:txBody>
      </p:sp>
      <p:sp>
        <p:nvSpPr>
          <p:cNvPr id="2" name="TextBox 1"/>
          <p:cNvSpPr txBox="1"/>
          <p:nvPr/>
        </p:nvSpPr>
        <p:spPr>
          <a:xfrm>
            <a:off x="529164" y="1466850"/>
            <a:ext cx="7902456" cy="3816429"/>
          </a:xfrm>
          <a:prstGeom prst="rect">
            <a:avLst/>
          </a:prstGeom>
          <a:noFill/>
        </p:spPr>
        <p:txBody>
          <a:bodyPr wrap="square" rtlCol="0">
            <a:spAutoFit/>
          </a:bodyPr>
          <a:lstStyle/>
          <a:p>
            <a:r>
              <a:rPr lang="en-US" sz="3200" dirty="0">
                <a:solidFill>
                  <a:schemeClr val="tx2"/>
                </a:solidFill>
                <a:effectLst>
                  <a:outerShdw blurRad="63500" dist="38100" dir="5400000" algn="t" rotWithShape="0">
                    <a:prstClr val="black">
                      <a:alpha val="25000"/>
                    </a:prstClr>
                  </a:outerShdw>
                </a:effectLst>
                <a:latin typeface="Arial" panose="020B0604020202020204" pitchFamily="34" charset="0"/>
                <a:ea typeface="+mj-ea"/>
                <a:cs typeface="Arial" panose="020B0604020202020204" pitchFamily="34" charset="0"/>
              </a:rPr>
              <a:t>Themes:</a:t>
            </a:r>
          </a:p>
          <a:p>
            <a:pPr marL="514350" indent="-514350">
              <a:buFont typeface="+mj-lt"/>
              <a:buAutoNum type="arabicPeriod"/>
            </a:pPr>
            <a:r>
              <a:rPr lang="en-US" sz="3200" dirty="0">
                <a:solidFill>
                  <a:schemeClr val="tx2"/>
                </a:solidFill>
                <a:effectLst>
                  <a:outerShdw blurRad="63500" dist="38100" dir="5400000" algn="t" rotWithShape="0">
                    <a:prstClr val="black">
                      <a:alpha val="25000"/>
                    </a:prstClr>
                  </a:outerShdw>
                </a:effectLst>
                <a:latin typeface="Arial" panose="020B0604020202020204" pitchFamily="34" charset="0"/>
                <a:ea typeface="+mj-ea"/>
                <a:cs typeface="Arial" panose="020B0604020202020204" pitchFamily="34" charset="0"/>
              </a:rPr>
              <a:t>Business environment is changing</a:t>
            </a:r>
          </a:p>
          <a:p>
            <a:pPr marL="514350" indent="-514350">
              <a:buFont typeface="+mj-lt"/>
              <a:buAutoNum type="arabicPeriod"/>
            </a:pPr>
            <a:r>
              <a:rPr lang="en-US" sz="3200" dirty="0" smtClean="0">
                <a:solidFill>
                  <a:schemeClr val="tx2"/>
                </a:solidFill>
                <a:effectLst>
                  <a:outerShdw blurRad="63500" dist="38100" dir="5400000" algn="t" rotWithShape="0">
                    <a:prstClr val="black">
                      <a:alpha val="25000"/>
                    </a:prstClr>
                  </a:outerShdw>
                </a:effectLst>
                <a:latin typeface="Arial" panose="020B0604020202020204" pitchFamily="34" charset="0"/>
                <a:ea typeface="+mj-ea"/>
                <a:cs typeface="Arial" panose="020B0604020202020204" pitchFamily="34" charset="0"/>
              </a:rPr>
              <a:t>Perceptions </a:t>
            </a:r>
            <a:r>
              <a:rPr lang="en-US" sz="3200" dirty="0">
                <a:solidFill>
                  <a:schemeClr val="tx2"/>
                </a:solidFill>
                <a:effectLst>
                  <a:outerShdw blurRad="63500" dist="38100" dir="5400000" algn="t" rotWithShape="0">
                    <a:prstClr val="black">
                      <a:alpha val="25000"/>
                    </a:prstClr>
                  </a:outerShdw>
                </a:effectLst>
                <a:latin typeface="Arial" panose="020B0604020202020204" pitchFamily="34" charset="0"/>
                <a:ea typeface="+mj-ea"/>
                <a:cs typeface="Arial" panose="020B0604020202020204" pitchFamily="34" charset="0"/>
              </a:rPr>
              <a:t>of Audit’s value are diverging</a:t>
            </a:r>
          </a:p>
          <a:p>
            <a:pPr marL="514350" indent="-514350">
              <a:buFont typeface="+mj-lt"/>
              <a:buAutoNum type="arabicPeriod"/>
            </a:pPr>
            <a:r>
              <a:rPr lang="en-US" sz="3200" dirty="0">
                <a:solidFill>
                  <a:schemeClr val="tx2"/>
                </a:solidFill>
                <a:effectLst>
                  <a:outerShdw blurRad="63500" dist="38100" dir="5400000" algn="t" rotWithShape="0">
                    <a:prstClr val="black">
                      <a:alpha val="25000"/>
                    </a:prstClr>
                  </a:outerShdw>
                </a:effectLst>
                <a:latin typeface="Arial" panose="020B0604020202020204" pitchFamily="34" charset="0"/>
                <a:cs typeface="Arial" panose="020B0604020202020204" pitchFamily="34" charset="0"/>
              </a:rPr>
              <a:t>Expectations of Audit are </a:t>
            </a:r>
            <a:r>
              <a:rPr lang="en-US" sz="3200" dirty="0" smtClean="0">
                <a:solidFill>
                  <a:schemeClr val="tx2"/>
                </a:solidFill>
                <a:effectLst>
                  <a:outerShdw blurRad="63500" dist="38100" dir="5400000" algn="t" rotWithShape="0">
                    <a:prstClr val="black">
                      <a:alpha val="25000"/>
                    </a:prstClr>
                  </a:outerShdw>
                </a:effectLst>
                <a:latin typeface="Arial" panose="020B0604020202020204" pitchFamily="34" charset="0"/>
                <a:cs typeface="Arial" panose="020B0604020202020204" pitchFamily="34" charset="0"/>
              </a:rPr>
              <a:t>changing, and </a:t>
            </a:r>
            <a:r>
              <a:rPr lang="en-US" sz="3200" dirty="0" smtClean="0">
                <a:solidFill>
                  <a:schemeClr val="tx2"/>
                </a:solidFill>
                <a:effectLst>
                  <a:outerShdw blurRad="63500" dist="38100" dir="5400000" algn="t" rotWithShape="0">
                    <a:prstClr val="black">
                      <a:alpha val="25000"/>
                    </a:prstClr>
                  </a:outerShdw>
                </a:effectLst>
                <a:latin typeface="Arial" panose="020B0604020202020204" pitchFamily="34" charset="0"/>
                <a:ea typeface="+mj-ea"/>
                <a:cs typeface="Arial" panose="020B0604020202020204" pitchFamily="34" charset="0"/>
              </a:rPr>
              <a:t>Audit </a:t>
            </a:r>
            <a:r>
              <a:rPr lang="en-US" sz="3200" dirty="0">
                <a:solidFill>
                  <a:schemeClr val="tx2"/>
                </a:solidFill>
                <a:effectLst>
                  <a:outerShdw blurRad="63500" dist="38100" dir="5400000" algn="t" rotWithShape="0">
                    <a:prstClr val="black">
                      <a:alpha val="25000"/>
                    </a:prstClr>
                  </a:outerShdw>
                </a:effectLst>
                <a:latin typeface="Arial" panose="020B0604020202020204" pitchFamily="34" charset="0"/>
                <a:ea typeface="+mj-ea"/>
                <a:cs typeface="Arial" panose="020B0604020202020204" pitchFamily="34" charset="0"/>
              </a:rPr>
              <a:t>is struggling to meet </a:t>
            </a:r>
            <a:r>
              <a:rPr lang="en-US" sz="3200" dirty="0" smtClean="0">
                <a:solidFill>
                  <a:schemeClr val="tx2"/>
                </a:solidFill>
                <a:effectLst>
                  <a:outerShdw blurRad="63500" dist="38100" dir="5400000" algn="t" rotWithShape="0">
                    <a:prstClr val="black">
                      <a:alpha val="25000"/>
                    </a:prstClr>
                  </a:outerShdw>
                </a:effectLst>
                <a:latin typeface="Arial" panose="020B0604020202020204" pitchFamily="34" charset="0"/>
                <a:ea typeface="+mj-ea"/>
                <a:cs typeface="Arial" panose="020B0604020202020204" pitchFamily="34" charset="0"/>
              </a:rPr>
              <a:t>expectations</a:t>
            </a:r>
            <a:endParaRPr lang="en-US" sz="3200" dirty="0">
              <a:solidFill>
                <a:schemeClr val="tx2"/>
              </a:solidFill>
              <a:effectLst>
                <a:outerShdw blurRad="63500" dist="38100" dir="5400000" algn="t" rotWithShape="0">
                  <a:prstClr val="black">
                    <a:alpha val="25000"/>
                  </a:prstClr>
                </a:outerShdw>
              </a:effectLst>
              <a:latin typeface="Arial" panose="020B0604020202020204" pitchFamily="34" charset="0"/>
              <a:ea typeface="+mj-ea"/>
              <a:cs typeface="Arial" panose="020B0604020202020204" pitchFamily="34" charset="0"/>
            </a:endParaRPr>
          </a:p>
          <a:p>
            <a:pPr marL="514350" indent="-514350">
              <a:buFont typeface="+mj-lt"/>
              <a:buAutoNum type="arabicPeriod"/>
            </a:pPr>
            <a:r>
              <a:rPr lang="en-US" sz="3200" dirty="0" smtClean="0">
                <a:solidFill>
                  <a:schemeClr val="tx2"/>
                </a:solidFill>
                <a:effectLst>
                  <a:outerShdw blurRad="63500" dist="38100" dir="5400000" algn="t" rotWithShape="0">
                    <a:prstClr val="black">
                      <a:alpha val="25000"/>
                    </a:prstClr>
                  </a:outerShdw>
                </a:effectLst>
                <a:latin typeface="Arial" panose="020B0604020202020204" pitchFamily="34" charset="0"/>
                <a:ea typeface="+mj-ea"/>
                <a:cs typeface="Arial" panose="020B0604020202020204" pitchFamily="34" charset="0"/>
              </a:rPr>
              <a:t>Is Continuous Assurance the future?</a:t>
            </a:r>
            <a:endParaRPr lang="en-US" sz="3200" dirty="0">
              <a:solidFill>
                <a:schemeClr val="tx2"/>
              </a:solidFill>
              <a:effectLst>
                <a:outerShdw blurRad="63500" dist="38100" dir="5400000" algn="t" rotWithShape="0">
                  <a:prstClr val="black">
                    <a:alpha val="25000"/>
                  </a:prstClr>
                </a:outerShdw>
              </a:effectLst>
              <a:latin typeface="Arial" panose="020B0604020202020204" pitchFamily="34" charset="0"/>
              <a:ea typeface="+mj-ea"/>
              <a:cs typeface="Arial" panose="020B0604020202020204" pitchFamily="34" charset="0"/>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1167308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0075"/>
          </a:xfrm>
        </p:spPr>
        <p:txBody>
          <a:bodyPr/>
          <a:lstStyle/>
          <a:p>
            <a:r>
              <a:rPr lang="en-US" sz="2800" dirty="0"/>
              <a:t>What Makes a </a:t>
            </a:r>
            <a:r>
              <a:rPr lang="en-US" sz="2800" dirty="0" smtClean="0"/>
              <a:t>High-Potential Employee?</a:t>
            </a:r>
            <a:endParaRPr lang="en-US" sz="2800" dirty="0"/>
          </a:p>
        </p:txBody>
      </p:sp>
      <p:sp>
        <p:nvSpPr>
          <p:cNvPr id="4" name="Slide Number Placeholder 3"/>
          <p:cNvSpPr>
            <a:spLocks noGrp="1"/>
          </p:cNvSpPr>
          <p:nvPr>
            <p:ph type="sldNum" sz="quarter" idx="12"/>
          </p:nvPr>
        </p:nvSpPr>
        <p:spPr/>
        <p:txBody>
          <a:bodyPr/>
          <a:lstStyle/>
          <a:p>
            <a:fld id="{33A7DA15-4FC7-E041-88C1-61AB3AC8A005}" type="slidenum">
              <a:rPr lang="en-US" smtClean="0"/>
              <a:t>30</a:t>
            </a:fld>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120569715"/>
              </p:ext>
            </p:extLst>
          </p:nvPr>
        </p:nvGraphicFramePr>
        <p:xfrm>
          <a:off x="2403099" y="2652233"/>
          <a:ext cx="4095750" cy="28384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3124199" y="1171403"/>
            <a:ext cx="2616422" cy="101566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000" dirty="0" smtClean="0">
                <a:latin typeface="Arial" panose="020B0604020202020204" pitchFamily="34" charset="0"/>
                <a:cs typeface="Arial" panose="020B0604020202020204" pitchFamily="34" charset="0"/>
              </a:rPr>
              <a:t>The extent an employee desires:</a:t>
            </a:r>
          </a:p>
          <a:p>
            <a:pPr marL="171450" indent="-171450">
              <a:buFont typeface="Wingdings" panose="05000000000000000000" pitchFamily="2" charset="2"/>
              <a:buChar char="§"/>
            </a:pPr>
            <a:r>
              <a:rPr lang="en-US" sz="1000" dirty="0" smtClean="0">
                <a:latin typeface="Arial" panose="020B0604020202020204" pitchFamily="34" charset="0"/>
                <a:cs typeface="Arial" panose="020B0604020202020204" pitchFamily="34" charset="0"/>
              </a:rPr>
              <a:t>Prestige and recognition</a:t>
            </a:r>
          </a:p>
          <a:p>
            <a:pPr marL="171450" indent="-171450">
              <a:buFont typeface="Wingdings" panose="05000000000000000000" pitchFamily="2" charset="2"/>
              <a:buChar char="§"/>
            </a:pPr>
            <a:r>
              <a:rPr lang="en-US" sz="1000" dirty="0" smtClean="0">
                <a:latin typeface="Arial" panose="020B0604020202020204" pitchFamily="34" charset="0"/>
                <a:cs typeface="Arial" panose="020B0604020202020204" pitchFamily="34" charset="0"/>
              </a:rPr>
              <a:t>Advancement and influence</a:t>
            </a:r>
          </a:p>
          <a:p>
            <a:pPr marL="171450" indent="-171450">
              <a:buFont typeface="Wingdings" panose="05000000000000000000" pitchFamily="2" charset="2"/>
              <a:buChar char="§"/>
            </a:pPr>
            <a:r>
              <a:rPr lang="en-US" sz="1000" dirty="0" smtClean="0">
                <a:latin typeface="Arial" panose="020B0604020202020204" pitchFamily="34" charset="0"/>
                <a:cs typeface="Arial" panose="020B0604020202020204" pitchFamily="34" charset="0"/>
              </a:rPr>
              <a:t>Financial rewards</a:t>
            </a:r>
          </a:p>
          <a:p>
            <a:pPr marL="171450" indent="-171450">
              <a:buFont typeface="Wingdings" panose="05000000000000000000" pitchFamily="2" charset="2"/>
              <a:buChar char="§"/>
            </a:pPr>
            <a:r>
              <a:rPr lang="en-US" sz="1000" dirty="0" smtClean="0">
                <a:latin typeface="Arial" panose="020B0604020202020204" pitchFamily="34" charset="0"/>
                <a:cs typeface="Arial" panose="020B0604020202020204" pitchFamily="34" charset="0"/>
              </a:rPr>
              <a:t>Work-life balance</a:t>
            </a:r>
          </a:p>
          <a:p>
            <a:pPr marL="171450" indent="-171450">
              <a:buFont typeface="Wingdings" panose="05000000000000000000" pitchFamily="2" charset="2"/>
              <a:buChar char="§"/>
            </a:pPr>
            <a:r>
              <a:rPr lang="en-US" sz="1000" dirty="0" smtClean="0">
                <a:latin typeface="Arial" panose="020B0604020202020204" pitchFamily="34" charset="0"/>
                <a:cs typeface="Arial" panose="020B0604020202020204" pitchFamily="34" charset="0"/>
              </a:rPr>
              <a:t>Overall job enjoyment</a:t>
            </a:r>
            <a:endParaRPr lang="en-US" sz="1000" dirty="0">
              <a:latin typeface="Arial" panose="020B0604020202020204" pitchFamily="34" charset="0"/>
              <a:cs typeface="Arial" panose="020B0604020202020204" pitchFamily="34" charset="0"/>
            </a:endParaRPr>
          </a:p>
        </p:txBody>
      </p:sp>
      <p:sp>
        <p:nvSpPr>
          <p:cNvPr id="9" name="TextBox 8"/>
          <p:cNvSpPr txBox="1"/>
          <p:nvPr/>
        </p:nvSpPr>
        <p:spPr>
          <a:xfrm>
            <a:off x="612399" y="2063880"/>
            <a:ext cx="1863382" cy="32316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000" dirty="0" smtClean="0">
                <a:latin typeface="Arial" panose="020B0604020202020204" pitchFamily="34" charset="0"/>
                <a:cs typeface="Arial" panose="020B0604020202020204" pitchFamily="34" charset="0"/>
              </a:rPr>
              <a:t>A </a:t>
            </a:r>
            <a:r>
              <a:rPr lang="en-US" sz="1000" dirty="0">
                <a:latin typeface="Arial" panose="020B0604020202020204" pitchFamily="34" charset="0"/>
                <a:cs typeface="Arial" panose="020B0604020202020204" pitchFamily="34" charset="0"/>
              </a:rPr>
              <a:t>combination of the innate characteristics and learned skills that an employee uses to carry out their day-to-day work </a:t>
            </a:r>
            <a:endParaRPr lang="en-US" sz="1000" dirty="0" smtClean="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a:p>
            <a:r>
              <a:rPr lang="en-US" sz="1000" b="1" dirty="0">
                <a:solidFill>
                  <a:srgbClr val="000099"/>
                </a:solidFill>
                <a:latin typeface="Arial" panose="020B0604020202020204" pitchFamily="34" charset="0"/>
                <a:cs typeface="Arial" panose="020B0604020202020204" pitchFamily="34" charset="0"/>
              </a:rPr>
              <a:t>Innate Characteristics </a:t>
            </a:r>
          </a:p>
          <a:p>
            <a:pPr marL="171450" indent="-171450">
              <a:buFont typeface="Wingdings" panose="05000000000000000000" pitchFamily="2" charset="2"/>
              <a:buChar char="§"/>
            </a:pPr>
            <a:r>
              <a:rPr lang="en-US" sz="1000" dirty="0">
                <a:latin typeface="Arial" panose="020B0604020202020204" pitchFamily="34" charset="0"/>
                <a:cs typeface="Arial" panose="020B0604020202020204" pitchFamily="34" charset="0"/>
              </a:rPr>
              <a:t>Mental/cognitive agility </a:t>
            </a:r>
          </a:p>
          <a:p>
            <a:pPr marL="171450" indent="-171450">
              <a:buFont typeface="Wingdings" panose="05000000000000000000" pitchFamily="2" charset="2"/>
              <a:buChar char="§"/>
            </a:pPr>
            <a:r>
              <a:rPr lang="en-US" sz="1000" dirty="0">
                <a:latin typeface="Arial" panose="020B0604020202020204" pitchFamily="34" charset="0"/>
                <a:cs typeface="Arial" panose="020B0604020202020204" pitchFamily="34" charset="0"/>
              </a:rPr>
              <a:t>Emotional intelligence </a:t>
            </a:r>
          </a:p>
          <a:p>
            <a:endParaRPr lang="en-US" sz="1000" dirty="0">
              <a:latin typeface="Arial" panose="020B0604020202020204" pitchFamily="34" charset="0"/>
              <a:cs typeface="Arial" panose="020B0604020202020204" pitchFamily="34" charset="0"/>
            </a:endParaRPr>
          </a:p>
          <a:p>
            <a:r>
              <a:rPr lang="en-US" sz="1000" b="1" dirty="0">
                <a:solidFill>
                  <a:srgbClr val="000099"/>
                </a:solidFill>
                <a:latin typeface="Arial" panose="020B0604020202020204" pitchFamily="34" charset="0"/>
                <a:cs typeface="Arial" panose="020B0604020202020204" pitchFamily="34" charset="0"/>
              </a:rPr>
              <a:t>Learned Skills </a:t>
            </a:r>
          </a:p>
          <a:p>
            <a:pPr marL="171450" indent="-171450">
              <a:buFont typeface="Wingdings" panose="05000000000000000000" pitchFamily="2" charset="2"/>
              <a:buChar char="§"/>
            </a:pPr>
            <a:r>
              <a:rPr lang="en-US" sz="1000" dirty="0">
                <a:latin typeface="Arial" panose="020B0604020202020204" pitchFamily="34" charset="0"/>
                <a:cs typeface="Arial" panose="020B0604020202020204" pitchFamily="34" charset="0"/>
              </a:rPr>
              <a:t>Deep program knowledge </a:t>
            </a:r>
          </a:p>
          <a:p>
            <a:pPr marL="171450" indent="-171450">
              <a:buFont typeface="Wingdings" panose="05000000000000000000" pitchFamily="2" charset="2"/>
              <a:buChar char="§"/>
            </a:pPr>
            <a:r>
              <a:rPr lang="en-US" sz="1000" dirty="0">
                <a:latin typeface="Arial" panose="020B0604020202020204" pitchFamily="34" charset="0"/>
                <a:cs typeface="Arial" panose="020B0604020202020204" pitchFamily="34" charset="0"/>
              </a:rPr>
              <a:t>Data analytics</a:t>
            </a:r>
          </a:p>
          <a:p>
            <a:pPr marL="171450" indent="-171450">
              <a:buFont typeface="Wingdings" panose="05000000000000000000" pitchFamily="2" charset="2"/>
              <a:buChar char="§"/>
            </a:pPr>
            <a:r>
              <a:rPr lang="en-US" sz="1000" dirty="0" smtClean="0">
                <a:latin typeface="Arial" panose="020B0604020202020204" pitchFamily="34" charset="0"/>
                <a:cs typeface="Arial" panose="020B0604020202020204" pitchFamily="34" charset="0"/>
              </a:rPr>
              <a:t>IT security</a:t>
            </a:r>
          </a:p>
          <a:p>
            <a:pPr marL="171450" indent="-171450">
              <a:buFont typeface="Wingdings" panose="05000000000000000000" pitchFamily="2" charset="2"/>
              <a:buChar char="§"/>
            </a:pPr>
            <a:r>
              <a:rPr lang="en-US" sz="1000" dirty="0" smtClean="0">
                <a:latin typeface="Arial" panose="020B0604020202020204" pitchFamily="34" charset="0"/>
                <a:cs typeface="Arial" panose="020B0604020202020204" pitchFamily="34" charset="0"/>
              </a:rPr>
              <a:t>Interpersonal </a:t>
            </a:r>
            <a:r>
              <a:rPr lang="en-US" sz="1000" dirty="0">
                <a:latin typeface="Arial" panose="020B0604020202020204" pitchFamily="34" charset="0"/>
                <a:cs typeface="Arial" panose="020B0604020202020204" pitchFamily="34" charset="0"/>
              </a:rPr>
              <a:t>skills </a:t>
            </a:r>
            <a:endParaRPr lang="en-US" sz="1000" dirty="0" smtClean="0">
              <a:latin typeface="Arial" panose="020B0604020202020204" pitchFamily="34" charset="0"/>
              <a:cs typeface="Arial" panose="020B0604020202020204" pitchFamily="34" charset="0"/>
            </a:endParaRPr>
          </a:p>
          <a:p>
            <a:endParaRPr lang="en-US" dirty="0" smtClean="0"/>
          </a:p>
          <a:p>
            <a:endParaRPr lang="en-US" dirty="0"/>
          </a:p>
          <a:p>
            <a:endParaRPr lang="en-US" dirty="0"/>
          </a:p>
        </p:txBody>
      </p:sp>
      <p:sp>
        <p:nvSpPr>
          <p:cNvPr id="10" name="TextBox 9"/>
          <p:cNvSpPr txBox="1"/>
          <p:nvPr/>
        </p:nvSpPr>
        <p:spPr>
          <a:xfrm>
            <a:off x="6498847" y="2063880"/>
            <a:ext cx="2044429" cy="317009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000" dirty="0" smtClean="0">
                <a:solidFill>
                  <a:schemeClr val="dk1"/>
                </a:solidFill>
                <a:latin typeface="Arial" panose="020B0604020202020204" pitchFamily="34" charset="0"/>
                <a:cs typeface="Arial" panose="020B0604020202020204" pitchFamily="34" charset="0"/>
              </a:rPr>
              <a:t>Engagement </a:t>
            </a:r>
            <a:r>
              <a:rPr lang="en-US" sz="1000" dirty="0">
                <a:solidFill>
                  <a:schemeClr val="dk1"/>
                </a:solidFill>
                <a:latin typeface="Arial" panose="020B0604020202020204" pitchFamily="34" charset="0"/>
                <a:cs typeface="Arial" panose="020B0604020202020204" pitchFamily="34" charset="0"/>
              </a:rPr>
              <a:t>consists of four elements</a:t>
            </a:r>
            <a:r>
              <a:rPr lang="en-US" sz="1000" dirty="0" smtClean="0">
                <a:solidFill>
                  <a:schemeClr val="dk1"/>
                </a:solidFill>
                <a:latin typeface="Arial" panose="020B0604020202020204" pitchFamily="34" charset="0"/>
                <a:cs typeface="Arial" panose="020B0604020202020204" pitchFamily="34" charset="0"/>
              </a:rPr>
              <a:t>:</a:t>
            </a:r>
          </a:p>
          <a:p>
            <a:r>
              <a:rPr lang="en-US" sz="1000" dirty="0" smtClean="0">
                <a:solidFill>
                  <a:schemeClr val="dk1"/>
                </a:solidFill>
                <a:latin typeface="Arial" panose="020B0604020202020204" pitchFamily="34" charset="0"/>
                <a:cs typeface="Arial" panose="020B0604020202020204" pitchFamily="34" charset="0"/>
              </a:rPr>
              <a:t> </a:t>
            </a:r>
            <a:endParaRPr lang="en-US" sz="100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en-US" sz="1000" b="1" dirty="0">
                <a:solidFill>
                  <a:srgbClr val="000099"/>
                </a:solidFill>
                <a:latin typeface="Arial" panose="020B0604020202020204" pitchFamily="34" charset="0"/>
                <a:cs typeface="Arial" panose="020B0604020202020204" pitchFamily="34" charset="0"/>
              </a:rPr>
              <a:t>Emotional Commitment</a:t>
            </a:r>
            <a:r>
              <a:rPr lang="en-US" sz="1000" dirty="0">
                <a:latin typeface="Arial" panose="020B0604020202020204" pitchFamily="34" charset="0"/>
                <a:cs typeface="Arial" panose="020B0604020202020204" pitchFamily="34" charset="0"/>
              </a:rPr>
              <a:t>— The extent that employees value, enjoy, and believe in their organization 	</a:t>
            </a:r>
          </a:p>
          <a:p>
            <a:pPr marL="171450" indent="-171450">
              <a:buFont typeface="Wingdings" panose="05000000000000000000" pitchFamily="2" charset="2"/>
              <a:buChar char="§"/>
            </a:pPr>
            <a:r>
              <a:rPr lang="en-US" sz="1000" b="1" dirty="0" smtClean="0">
                <a:solidFill>
                  <a:srgbClr val="000099"/>
                </a:solidFill>
                <a:latin typeface="Arial" panose="020B0604020202020204" pitchFamily="34" charset="0"/>
                <a:cs typeface="Arial" panose="020B0604020202020204" pitchFamily="34" charset="0"/>
              </a:rPr>
              <a:t>Rational </a:t>
            </a:r>
            <a:r>
              <a:rPr lang="en-US" sz="1000" b="1" dirty="0">
                <a:solidFill>
                  <a:srgbClr val="000099"/>
                </a:solidFill>
                <a:latin typeface="Arial" panose="020B0604020202020204" pitchFamily="34" charset="0"/>
                <a:cs typeface="Arial" panose="020B0604020202020204" pitchFamily="34" charset="0"/>
              </a:rPr>
              <a:t>Commitment</a:t>
            </a:r>
            <a:r>
              <a:rPr lang="en-US" sz="1000" dirty="0">
                <a:solidFill>
                  <a:schemeClr val="dk1"/>
                </a:solidFill>
                <a:latin typeface="Arial" panose="020B0604020202020204" pitchFamily="34" charset="0"/>
                <a:cs typeface="Arial" panose="020B0604020202020204" pitchFamily="34" charset="0"/>
              </a:rPr>
              <a:t>— The extent that employees believe that staying with their organization is in their best interest. </a:t>
            </a:r>
          </a:p>
          <a:p>
            <a:pPr marL="171450" indent="-171450">
              <a:buFont typeface="Wingdings" panose="05000000000000000000" pitchFamily="2" charset="2"/>
              <a:buChar char="§"/>
            </a:pPr>
            <a:r>
              <a:rPr lang="en-US" sz="1000" b="1" dirty="0">
                <a:solidFill>
                  <a:srgbClr val="000099"/>
                </a:solidFill>
                <a:latin typeface="Arial" panose="020B0604020202020204" pitchFamily="34" charset="0"/>
                <a:cs typeface="Arial" panose="020B0604020202020204" pitchFamily="34" charset="0"/>
              </a:rPr>
              <a:t>Discretionary Effort</a:t>
            </a:r>
            <a:r>
              <a:rPr lang="en-US" sz="1000" dirty="0">
                <a:solidFill>
                  <a:schemeClr val="dk1"/>
                </a:solidFill>
                <a:latin typeface="Arial" panose="020B0604020202020204" pitchFamily="34" charset="0"/>
                <a:cs typeface="Arial" panose="020B0604020202020204" pitchFamily="34" charset="0"/>
              </a:rPr>
              <a:t>— Employee willingness to go above and beyond the call of duty. </a:t>
            </a:r>
          </a:p>
          <a:p>
            <a:pPr marL="171450" indent="-171450">
              <a:buFont typeface="Wingdings" panose="05000000000000000000" pitchFamily="2" charset="2"/>
              <a:buChar char="§"/>
            </a:pPr>
            <a:r>
              <a:rPr lang="en-US" sz="1000" b="1" dirty="0">
                <a:solidFill>
                  <a:srgbClr val="000099"/>
                </a:solidFill>
                <a:latin typeface="Arial" panose="020B0604020202020204" pitchFamily="34" charset="0"/>
                <a:cs typeface="Arial" panose="020B0604020202020204" pitchFamily="34" charset="0"/>
              </a:rPr>
              <a:t>Intent to Stay</a:t>
            </a:r>
            <a:r>
              <a:rPr lang="en-US" sz="1000" dirty="0">
                <a:solidFill>
                  <a:schemeClr val="dk1"/>
                </a:solidFill>
                <a:latin typeface="Arial" panose="020B0604020202020204" pitchFamily="34" charset="0"/>
                <a:cs typeface="Arial" panose="020B0604020202020204" pitchFamily="34" charset="0"/>
              </a:rPr>
              <a:t>—Employee desire to stay with their current organization</a:t>
            </a:r>
            <a:r>
              <a:rPr lang="en-US" sz="1000" dirty="0" smtClean="0">
                <a:solidFill>
                  <a:schemeClr val="dk1"/>
                </a:solidFill>
                <a:latin typeface="Arial" panose="020B0604020202020204" pitchFamily="34" charset="0"/>
                <a:cs typeface="Arial" panose="020B0604020202020204" pitchFamily="34" charset="0"/>
              </a:rPr>
              <a:t>.</a:t>
            </a:r>
          </a:p>
          <a:p>
            <a:endParaRPr lang="en-US" sz="1000" dirty="0">
              <a:latin typeface="Arial" panose="020B0604020202020204" pitchFamily="34" charset="0"/>
              <a:cs typeface="Arial" panose="020B0604020202020204" pitchFamily="34" charset="0"/>
            </a:endParaRPr>
          </a:p>
        </p:txBody>
      </p:sp>
      <p:cxnSp>
        <p:nvCxnSpPr>
          <p:cNvPr id="24" name="Straight Arrow Connector 23"/>
          <p:cNvCxnSpPr>
            <a:stCxn id="10" idx="1"/>
          </p:cNvCxnSpPr>
          <p:nvPr/>
        </p:nvCxnSpPr>
        <p:spPr>
          <a:xfrm flipH="1">
            <a:off x="5968247" y="3648930"/>
            <a:ext cx="530600" cy="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2" name="TextBox 31"/>
          <p:cNvSpPr txBox="1"/>
          <p:nvPr/>
        </p:nvSpPr>
        <p:spPr>
          <a:xfrm>
            <a:off x="6498846" y="1800969"/>
            <a:ext cx="2044429" cy="261610"/>
          </a:xfrm>
          <a:prstGeom prst="rect">
            <a:avLst/>
          </a:prstGeom>
          <a:solidFill>
            <a:schemeClr val="tx2">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100" b="1" dirty="0">
                <a:solidFill>
                  <a:schemeClr val="bg1"/>
                </a:solidFill>
                <a:latin typeface="Arial" panose="020B0604020202020204" pitchFamily="34" charset="0"/>
                <a:cs typeface="Arial" panose="020B0604020202020204" pitchFamily="34" charset="0"/>
              </a:rPr>
              <a:t>Engagement</a:t>
            </a:r>
          </a:p>
        </p:txBody>
      </p:sp>
      <p:sp>
        <p:nvSpPr>
          <p:cNvPr id="33" name="TextBox 32"/>
          <p:cNvSpPr txBox="1"/>
          <p:nvPr/>
        </p:nvSpPr>
        <p:spPr>
          <a:xfrm>
            <a:off x="612398" y="1802270"/>
            <a:ext cx="1863381" cy="261610"/>
          </a:xfrm>
          <a:prstGeom prst="rect">
            <a:avLst/>
          </a:prstGeom>
          <a:solidFill>
            <a:schemeClr val="tx2">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100" b="1" dirty="0" smtClean="0">
                <a:solidFill>
                  <a:schemeClr val="bg1"/>
                </a:solidFill>
                <a:latin typeface="Arial" panose="020B0604020202020204" pitchFamily="34" charset="0"/>
                <a:cs typeface="Arial" panose="020B0604020202020204" pitchFamily="34" charset="0"/>
              </a:rPr>
              <a:t>Ability</a:t>
            </a:r>
            <a:endParaRPr lang="en-US" sz="1100" b="1" dirty="0">
              <a:solidFill>
                <a:schemeClr val="bg1"/>
              </a:solidFill>
              <a:latin typeface="Arial" panose="020B0604020202020204" pitchFamily="34" charset="0"/>
              <a:cs typeface="Arial" panose="020B0604020202020204" pitchFamily="34" charset="0"/>
            </a:endParaRPr>
          </a:p>
        </p:txBody>
      </p:sp>
      <p:sp>
        <p:nvSpPr>
          <p:cNvPr id="36" name="TextBox 35"/>
          <p:cNvSpPr txBox="1"/>
          <p:nvPr/>
        </p:nvSpPr>
        <p:spPr>
          <a:xfrm>
            <a:off x="3124200" y="909793"/>
            <a:ext cx="2616421" cy="261610"/>
          </a:xfrm>
          <a:prstGeom prst="rect">
            <a:avLst/>
          </a:prstGeom>
          <a:solidFill>
            <a:schemeClr val="tx2">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100" b="1" dirty="0">
                <a:solidFill>
                  <a:schemeClr val="bg1"/>
                </a:solidFill>
                <a:latin typeface="Arial" panose="020B0604020202020204" pitchFamily="34" charset="0"/>
                <a:cs typeface="Arial" panose="020B0604020202020204" pitchFamily="34" charset="0"/>
              </a:rPr>
              <a:t>Aspiration</a:t>
            </a:r>
          </a:p>
        </p:txBody>
      </p:sp>
      <p:cxnSp>
        <p:nvCxnSpPr>
          <p:cNvPr id="40" name="Straight Arrow Connector 39"/>
          <p:cNvCxnSpPr/>
          <p:nvPr/>
        </p:nvCxnSpPr>
        <p:spPr>
          <a:xfrm>
            <a:off x="4352948" y="2193106"/>
            <a:ext cx="3135" cy="45912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5" name="Straight Arrow Connector 44"/>
          <p:cNvCxnSpPr/>
          <p:nvPr/>
        </p:nvCxnSpPr>
        <p:spPr>
          <a:xfrm>
            <a:off x="2501660" y="3571985"/>
            <a:ext cx="50033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6" name="TextBox 45"/>
          <p:cNvSpPr txBox="1"/>
          <p:nvPr/>
        </p:nvSpPr>
        <p:spPr>
          <a:xfrm>
            <a:off x="612399" y="5490684"/>
            <a:ext cx="7930877" cy="523220"/>
          </a:xfrm>
          <a:prstGeom prst="rect">
            <a:avLst/>
          </a:prstGeom>
          <a:noFill/>
        </p:spPr>
        <p:txBody>
          <a:bodyPr wrap="square" rtlCol="0">
            <a:spAutoFit/>
          </a:bodyPr>
          <a:lstStyle/>
          <a:p>
            <a:r>
              <a:rPr lang="en-US" sz="1400" b="1" dirty="0" smtClean="0">
                <a:solidFill>
                  <a:srgbClr val="C00000"/>
                </a:solidFill>
                <a:latin typeface="Arial" panose="020B0604020202020204" pitchFamily="34" charset="0"/>
                <a:cs typeface="Arial" panose="020B0604020202020204" pitchFamily="34" charset="0"/>
              </a:rPr>
              <a:t>“The </a:t>
            </a:r>
            <a:r>
              <a:rPr lang="en-US" sz="1400" b="1" dirty="0">
                <a:solidFill>
                  <a:srgbClr val="C00000"/>
                </a:solidFill>
                <a:latin typeface="Arial" panose="020B0604020202020204" pitchFamily="34" charset="0"/>
                <a:cs typeface="Arial" panose="020B0604020202020204" pitchFamily="34" charset="0"/>
              </a:rPr>
              <a:t>true investment in the knowledge society is not in machines and </a:t>
            </a:r>
            <a:r>
              <a:rPr lang="en-US" sz="1400" b="1" dirty="0" smtClean="0">
                <a:solidFill>
                  <a:srgbClr val="C00000"/>
                </a:solidFill>
                <a:latin typeface="Arial" panose="020B0604020202020204" pitchFamily="34" charset="0"/>
                <a:cs typeface="Arial" panose="020B0604020202020204" pitchFamily="34" charset="0"/>
              </a:rPr>
              <a:t>tools</a:t>
            </a:r>
          </a:p>
          <a:p>
            <a:r>
              <a:rPr lang="en-US" sz="1400" b="1" dirty="0">
                <a:solidFill>
                  <a:srgbClr val="C00000"/>
                </a:solidFill>
                <a:latin typeface="Arial" panose="020B0604020202020204" pitchFamily="34" charset="0"/>
                <a:cs typeface="Arial" panose="020B0604020202020204" pitchFamily="34" charset="0"/>
              </a:rPr>
              <a:t> </a:t>
            </a:r>
            <a:r>
              <a:rPr lang="en-US" sz="1400" b="1" dirty="0" smtClean="0">
                <a:solidFill>
                  <a:srgbClr val="C00000"/>
                </a:solidFill>
                <a:latin typeface="Arial" panose="020B0604020202020204" pitchFamily="34" charset="0"/>
                <a:cs typeface="Arial" panose="020B0604020202020204" pitchFamily="34" charset="0"/>
              </a:rPr>
              <a:t> but </a:t>
            </a:r>
            <a:r>
              <a:rPr lang="en-US" sz="1400" b="1" dirty="0">
                <a:solidFill>
                  <a:srgbClr val="C00000"/>
                </a:solidFill>
                <a:latin typeface="Arial" panose="020B0604020202020204" pitchFamily="34" charset="0"/>
                <a:cs typeface="Arial" panose="020B0604020202020204" pitchFamily="34" charset="0"/>
              </a:rPr>
              <a:t>in the knowledge of the knowledge </a:t>
            </a:r>
            <a:r>
              <a:rPr lang="en-US" sz="1400" b="1" dirty="0" smtClean="0">
                <a:solidFill>
                  <a:srgbClr val="C00000"/>
                </a:solidFill>
                <a:latin typeface="Arial" panose="020B0604020202020204" pitchFamily="34" charset="0"/>
                <a:cs typeface="Arial" panose="020B0604020202020204" pitchFamily="34" charset="0"/>
              </a:rPr>
              <a:t>worker.”</a:t>
            </a:r>
            <a:r>
              <a:rPr lang="en-US" sz="1400" dirty="0" smtClean="0">
                <a:solidFill>
                  <a:srgbClr val="C00000"/>
                </a:solidFill>
                <a:latin typeface="Arial" panose="020B0604020202020204" pitchFamily="34" charset="0"/>
                <a:cs typeface="Arial" panose="020B0604020202020204" pitchFamily="34" charset="0"/>
              </a:rPr>
              <a:t>   </a:t>
            </a:r>
            <a:r>
              <a:rPr lang="en-US" sz="1100" dirty="0" smtClean="0">
                <a:solidFill>
                  <a:srgbClr val="C00000"/>
                </a:solidFill>
                <a:latin typeface="Arial" panose="020B0604020202020204" pitchFamily="34" charset="0"/>
                <a:cs typeface="Arial" panose="020B0604020202020204" pitchFamily="34" charset="0"/>
              </a:rPr>
              <a:t>Peter Drucker, 1994</a:t>
            </a:r>
            <a:endParaRPr lang="en-US" sz="1100" dirty="0">
              <a:solidFill>
                <a:srgbClr val="C00000"/>
              </a:solidFill>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a:xfrm>
            <a:off x="5602101" y="6356350"/>
            <a:ext cx="2847975" cy="365125"/>
          </a:xfrm>
        </p:spPr>
        <p:txBody>
          <a:bodyPr/>
          <a:lstStyle/>
          <a:p>
            <a:pPr algn="r"/>
            <a:r>
              <a:rPr lang="en-US" sz="1000" b="1" dirty="0">
                <a:solidFill>
                  <a:srgbClr val="0000CC"/>
                </a:solidFill>
              </a:rPr>
              <a:t>Strategic Planning &amp; Performance</a:t>
            </a:r>
          </a:p>
        </p:txBody>
      </p:sp>
      <p:sp>
        <p:nvSpPr>
          <p:cNvPr id="5" name="TextBox 4"/>
          <p:cNvSpPr txBox="1"/>
          <p:nvPr/>
        </p:nvSpPr>
        <p:spPr>
          <a:xfrm>
            <a:off x="7778325" y="6013904"/>
            <a:ext cx="764953" cy="246221"/>
          </a:xfrm>
          <a:prstGeom prst="rect">
            <a:avLst/>
          </a:prstGeom>
          <a:noFill/>
        </p:spPr>
        <p:txBody>
          <a:bodyPr wrap="none" rtlCol="0">
            <a:spAutoFit/>
          </a:bodyPr>
          <a:lstStyle/>
          <a:p>
            <a:r>
              <a:rPr lang="en-US" sz="1000" dirty="0" smtClean="0">
                <a:latin typeface="Arial" panose="020B0604020202020204" pitchFamily="34" charset="0"/>
                <a:cs typeface="Arial" panose="020B0604020202020204" pitchFamily="34" charset="0"/>
              </a:rPr>
              <a:t>CEB 2013</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11919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695303" y="6356350"/>
            <a:ext cx="2847975" cy="365125"/>
          </a:xfrm>
        </p:spPr>
        <p:txBody>
          <a:bodyPr/>
          <a:lstStyle/>
          <a:p>
            <a:pPr algn="r"/>
            <a:r>
              <a:rPr lang="en-US" sz="1000" b="1" dirty="0" smtClean="0">
                <a:solidFill>
                  <a:srgbClr val="0000CC"/>
                </a:solidFill>
              </a:rPr>
              <a:t>Strategic Planning &amp; Performance</a:t>
            </a:r>
            <a:endParaRPr lang="en-US" sz="1000" b="1" dirty="0">
              <a:solidFill>
                <a:srgbClr val="0000CC"/>
              </a:solidFill>
            </a:endParaRPr>
          </a:p>
        </p:txBody>
      </p:sp>
      <p:sp>
        <p:nvSpPr>
          <p:cNvPr id="5" name="Slide Number Placeholder 4"/>
          <p:cNvSpPr>
            <a:spLocks noGrp="1"/>
          </p:cNvSpPr>
          <p:nvPr>
            <p:ph type="sldNum" sz="quarter" idx="12"/>
          </p:nvPr>
        </p:nvSpPr>
        <p:spPr/>
        <p:txBody>
          <a:bodyPr/>
          <a:lstStyle/>
          <a:p>
            <a:fld id="{33A7DA15-4FC7-E041-88C1-61AB3AC8A005}" type="slidenum">
              <a:rPr lang="en-US" smtClean="0"/>
              <a:t>31</a:t>
            </a:fld>
            <a:endParaRPr lang="en-US" dirty="0"/>
          </a:p>
        </p:txBody>
      </p:sp>
      <p:sp>
        <p:nvSpPr>
          <p:cNvPr id="3" name="Rectangle 2"/>
          <p:cNvSpPr/>
          <p:nvPr/>
        </p:nvSpPr>
        <p:spPr>
          <a:xfrm>
            <a:off x="496740" y="335080"/>
            <a:ext cx="8150521" cy="523220"/>
          </a:xfrm>
          <a:prstGeom prst="rect">
            <a:avLst/>
          </a:prstGeom>
        </p:spPr>
        <p:txBody>
          <a:bodyPr wrap="square">
            <a:spAutoFit/>
          </a:bodyPr>
          <a:lstStyle/>
          <a:p>
            <a:pPr algn="ctr"/>
            <a:r>
              <a:rPr lang="en-US" sz="2800" dirty="0">
                <a:solidFill>
                  <a:schemeClr val="tx2"/>
                </a:solidFill>
                <a:effectLst>
                  <a:outerShdw blurRad="63500" dist="38100" dir="5400000" algn="t" rotWithShape="0">
                    <a:prstClr val="black">
                      <a:alpha val="25000"/>
                    </a:prstClr>
                  </a:outerShdw>
                </a:effectLst>
                <a:ea typeface="+mj-ea"/>
                <a:cs typeface="+mj-cs"/>
              </a:rPr>
              <a:t>T</a:t>
            </a:r>
            <a:r>
              <a:rPr lang="en-US" sz="2800" dirty="0" smtClean="0">
                <a:solidFill>
                  <a:schemeClr val="tx2"/>
                </a:solidFill>
                <a:effectLst>
                  <a:outerShdw blurRad="63500" dist="38100" dir="5400000" algn="t" rotWithShape="0">
                    <a:prstClr val="black">
                      <a:alpha val="25000"/>
                    </a:prstClr>
                  </a:outerShdw>
                </a:effectLst>
                <a:ea typeface="+mj-ea"/>
                <a:cs typeface="+mj-cs"/>
              </a:rPr>
              <a:t>op Challenge </a:t>
            </a:r>
            <a:r>
              <a:rPr lang="en-US" sz="2800" dirty="0">
                <a:solidFill>
                  <a:schemeClr val="tx2"/>
                </a:solidFill>
                <a:effectLst>
                  <a:outerShdw blurRad="63500" dist="38100" dir="5400000" algn="t" rotWithShape="0">
                    <a:prstClr val="black">
                      <a:alpha val="25000"/>
                    </a:prstClr>
                  </a:outerShdw>
                </a:effectLst>
                <a:ea typeface="+mj-ea"/>
                <a:cs typeface="+mj-cs"/>
              </a:rPr>
              <a:t>for Audit </a:t>
            </a:r>
            <a:r>
              <a:rPr lang="en-US" sz="2800" dirty="0" smtClean="0">
                <a:solidFill>
                  <a:schemeClr val="tx2"/>
                </a:solidFill>
                <a:effectLst>
                  <a:outerShdw blurRad="63500" dist="38100" dir="5400000" algn="t" rotWithShape="0">
                    <a:prstClr val="black">
                      <a:alpha val="25000"/>
                    </a:prstClr>
                  </a:outerShdw>
                </a:effectLst>
                <a:ea typeface="+mj-ea"/>
                <a:cs typeface="+mj-cs"/>
              </a:rPr>
              <a:t>Departments</a:t>
            </a:r>
            <a:r>
              <a:rPr lang="en-US" sz="2800" dirty="0" smtClean="0">
                <a:latin typeface="Arial" panose="020B0604020202020204" pitchFamily="34" charset="0"/>
                <a:cs typeface="Arial" panose="020B0604020202020204" pitchFamily="34" charset="0"/>
              </a:rPr>
              <a:t> </a:t>
            </a:r>
            <a:r>
              <a:rPr lang="en-US" sz="2800" dirty="0" smtClean="0">
                <a:solidFill>
                  <a:schemeClr val="tx2"/>
                </a:solidFill>
                <a:effectLst>
                  <a:outerShdw blurRad="63500" dist="38100" dir="5400000" algn="t" rotWithShape="0">
                    <a:prstClr val="black">
                      <a:alpha val="25000"/>
                    </a:prstClr>
                  </a:outerShdw>
                </a:effectLst>
                <a:ea typeface="+mj-ea"/>
                <a:cs typeface="+mj-cs"/>
              </a:rPr>
              <a:t>in 2015</a:t>
            </a:r>
            <a:endParaRPr lang="en-US" sz="2800" dirty="0">
              <a:solidFill>
                <a:schemeClr val="tx2"/>
              </a:solidFill>
              <a:effectLst>
                <a:outerShdw blurRad="63500" dist="38100" dir="5400000" algn="t" rotWithShape="0">
                  <a:prstClr val="black">
                    <a:alpha val="25000"/>
                  </a:prstClr>
                </a:outerShdw>
              </a:effectLst>
              <a:ea typeface="+mj-ea"/>
              <a:cs typeface="+mj-cs"/>
            </a:endParaRPr>
          </a:p>
        </p:txBody>
      </p:sp>
      <p:sp>
        <p:nvSpPr>
          <p:cNvPr id="10" name="TextBox 9"/>
          <p:cNvSpPr txBox="1"/>
          <p:nvPr/>
        </p:nvSpPr>
        <p:spPr>
          <a:xfrm>
            <a:off x="6893781" y="1653659"/>
            <a:ext cx="1954944" cy="2677656"/>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The top challenge for Audit departments is to advance their data analytics capabilities.  </a:t>
            </a:r>
          </a:p>
          <a:p>
            <a:endParaRPr lang="en-US" sz="1200" dirty="0">
              <a:latin typeface="Arial" panose="020B0604020202020204" pitchFamily="34" charset="0"/>
              <a:cs typeface="Arial" panose="020B0604020202020204" pitchFamily="34" charset="0"/>
            </a:endParaRPr>
          </a:p>
          <a:p>
            <a:r>
              <a:rPr lang="en-US" sz="1200" dirty="0" smtClean="0">
                <a:latin typeface="Arial" panose="020B0604020202020204" pitchFamily="34" charset="0"/>
                <a:cs typeface="Arial" panose="020B0604020202020204" pitchFamily="34" charset="0"/>
              </a:rPr>
              <a:t>The second and third highest challenges – improving business acumen and garnering sufficient skill sets to cover the organization’s risks – both relate to development of audit talent.</a:t>
            </a:r>
            <a:endParaRPr lang="en-US" sz="1200" dirty="0">
              <a:latin typeface="Arial" panose="020B0604020202020204" pitchFamily="34" charset="0"/>
              <a:cs typeface="Arial" panose="020B0604020202020204" pitchFamily="34" charset="0"/>
            </a:endParaRPr>
          </a:p>
        </p:txBody>
      </p:sp>
      <p:grpSp>
        <p:nvGrpSpPr>
          <p:cNvPr id="25" name="Group 24"/>
          <p:cNvGrpSpPr/>
          <p:nvPr/>
        </p:nvGrpSpPr>
        <p:grpSpPr>
          <a:xfrm>
            <a:off x="6895551" y="4650475"/>
            <a:ext cx="1318571" cy="707979"/>
            <a:chOff x="6893781" y="4435937"/>
            <a:chExt cx="1318571" cy="707979"/>
          </a:xfrm>
        </p:grpSpPr>
        <p:sp>
          <p:nvSpPr>
            <p:cNvPr id="17" name="TextBox 16"/>
            <p:cNvSpPr txBox="1"/>
            <p:nvPr/>
          </p:nvSpPr>
          <p:spPr>
            <a:xfrm>
              <a:off x="7012985" y="4793877"/>
              <a:ext cx="1199367" cy="215444"/>
            </a:xfrm>
            <a:prstGeom prst="rect">
              <a:avLst/>
            </a:prstGeom>
            <a:noFill/>
          </p:spPr>
          <p:txBody>
            <a:bodyPr wrap="none" rtlCol="0">
              <a:spAutoFit/>
            </a:bodyPr>
            <a:lstStyle/>
            <a:p>
              <a:r>
                <a:rPr lang="en-US" sz="800" dirty="0" smtClean="0">
                  <a:latin typeface="Arial" panose="020B0604020202020204" pitchFamily="34" charset="0"/>
                  <a:cs typeface="Arial" panose="020B0604020202020204" pitchFamily="34" charset="0"/>
                </a:rPr>
                <a:t>Enterprise Challenges</a:t>
              </a:r>
              <a:endParaRPr lang="en-US" sz="800" dirty="0">
                <a:latin typeface="Arial" panose="020B0604020202020204" pitchFamily="34" charset="0"/>
                <a:cs typeface="Arial" panose="020B0604020202020204" pitchFamily="34" charset="0"/>
              </a:endParaRPr>
            </a:p>
          </p:txBody>
        </p:sp>
        <p:grpSp>
          <p:nvGrpSpPr>
            <p:cNvPr id="24" name="Group 23"/>
            <p:cNvGrpSpPr/>
            <p:nvPr/>
          </p:nvGrpSpPr>
          <p:grpSpPr>
            <a:xfrm>
              <a:off x="6893781" y="4435937"/>
              <a:ext cx="1188720" cy="707979"/>
              <a:chOff x="6843982" y="3880983"/>
              <a:chExt cx="1238744" cy="815701"/>
            </a:xfrm>
          </p:grpSpPr>
          <p:sp>
            <p:nvSpPr>
              <p:cNvPr id="14" name="Rectangle 13"/>
              <p:cNvSpPr>
                <a:spLocks noChangeAspect="1"/>
              </p:cNvSpPr>
              <p:nvPr/>
            </p:nvSpPr>
            <p:spPr>
              <a:xfrm>
                <a:off x="6843982" y="4123904"/>
                <a:ext cx="137160" cy="137160"/>
              </a:xfrm>
              <a:prstGeom prst="rect">
                <a:avLst/>
              </a:prstGeom>
              <a:solidFill>
                <a:schemeClr val="tx2">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Rectangle 10"/>
              <p:cNvSpPr>
                <a:spLocks noChangeAspect="1"/>
              </p:cNvSpPr>
              <p:nvPr/>
            </p:nvSpPr>
            <p:spPr>
              <a:xfrm>
                <a:off x="6843982" y="3920125"/>
                <a:ext cx="137160" cy="137160"/>
              </a:xfrm>
              <a:prstGeom prst="rect">
                <a:avLst/>
              </a:prstGeom>
              <a:solidFill>
                <a:srgbClr val="C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Rectangle 14"/>
              <p:cNvSpPr>
                <a:spLocks noChangeAspect="1"/>
              </p:cNvSpPr>
              <p:nvPr/>
            </p:nvSpPr>
            <p:spPr>
              <a:xfrm>
                <a:off x="6843982" y="4327683"/>
                <a:ext cx="137160" cy="137160"/>
              </a:xfrm>
              <a:prstGeom prst="rect">
                <a:avLst/>
              </a:prstGeom>
              <a:solidFill>
                <a:srgbClr val="63891F"/>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 name="Rectangle 15"/>
              <p:cNvSpPr>
                <a:spLocks noChangeAspect="1"/>
              </p:cNvSpPr>
              <p:nvPr/>
            </p:nvSpPr>
            <p:spPr>
              <a:xfrm>
                <a:off x="6843982" y="4531463"/>
                <a:ext cx="137160" cy="137160"/>
              </a:xfrm>
              <a:prstGeom prst="rect">
                <a:avLst/>
              </a:prstGeom>
              <a:solidFill>
                <a:schemeClr val="bg1">
                  <a:lumMod val="6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TextBox 11"/>
              <p:cNvSpPr txBox="1"/>
              <p:nvPr/>
            </p:nvSpPr>
            <p:spPr>
              <a:xfrm>
                <a:off x="6981142" y="3880983"/>
                <a:ext cx="982961" cy="215444"/>
              </a:xfrm>
              <a:prstGeom prst="rect">
                <a:avLst/>
              </a:prstGeom>
              <a:noFill/>
            </p:spPr>
            <p:txBody>
              <a:bodyPr wrap="none" rtlCol="0">
                <a:spAutoFit/>
              </a:bodyPr>
              <a:lstStyle/>
              <a:p>
                <a:r>
                  <a:rPr lang="en-US" sz="800" dirty="0" smtClean="0">
                    <a:latin typeface="Arial" panose="020B0604020202020204" pitchFamily="34" charset="0"/>
                    <a:cs typeface="Arial" panose="020B0604020202020204" pitchFamily="34" charset="0"/>
                  </a:rPr>
                  <a:t>Audit Technology</a:t>
                </a:r>
                <a:endParaRPr lang="en-US" sz="800" dirty="0">
                  <a:latin typeface="Arial" panose="020B0604020202020204" pitchFamily="34" charset="0"/>
                  <a:cs typeface="Arial" panose="020B0604020202020204" pitchFamily="34" charset="0"/>
                </a:endParaRPr>
              </a:p>
            </p:txBody>
          </p:sp>
          <p:sp>
            <p:nvSpPr>
              <p:cNvPr id="13" name="TextBox 12"/>
              <p:cNvSpPr txBox="1"/>
              <p:nvPr/>
            </p:nvSpPr>
            <p:spPr>
              <a:xfrm>
                <a:off x="6981142" y="4096427"/>
                <a:ext cx="1101584" cy="215444"/>
              </a:xfrm>
              <a:prstGeom prst="rect">
                <a:avLst/>
              </a:prstGeom>
              <a:noFill/>
            </p:spPr>
            <p:txBody>
              <a:bodyPr wrap="none" rtlCol="0">
                <a:spAutoFit/>
              </a:bodyPr>
              <a:lstStyle/>
              <a:p>
                <a:r>
                  <a:rPr lang="en-US" sz="800" dirty="0" smtClean="0">
                    <a:latin typeface="Arial" panose="020B0604020202020204" pitchFamily="34" charset="0"/>
                    <a:cs typeface="Arial" panose="020B0604020202020204" pitchFamily="34" charset="0"/>
                  </a:rPr>
                  <a:t>Audit Talent &amp; Skills</a:t>
                </a:r>
                <a:endParaRPr lang="en-US" sz="800" dirty="0">
                  <a:latin typeface="Arial" panose="020B0604020202020204" pitchFamily="34" charset="0"/>
                  <a:cs typeface="Arial" panose="020B0604020202020204" pitchFamily="34" charset="0"/>
                </a:endParaRPr>
              </a:p>
            </p:txBody>
          </p:sp>
          <p:sp>
            <p:nvSpPr>
              <p:cNvPr id="18" name="TextBox 17"/>
              <p:cNvSpPr txBox="1"/>
              <p:nvPr/>
            </p:nvSpPr>
            <p:spPr>
              <a:xfrm>
                <a:off x="6968202" y="4481240"/>
                <a:ext cx="1107996" cy="215444"/>
              </a:xfrm>
              <a:prstGeom prst="rect">
                <a:avLst/>
              </a:prstGeom>
              <a:noFill/>
            </p:spPr>
            <p:txBody>
              <a:bodyPr wrap="none" rtlCol="0">
                <a:spAutoFit/>
              </a:bodyPr>
              <a:lstStyle/>
              <a:p>
                <a:r>
                  <a:rPr lang="en-US" sz="800" dirty="0" smtClean="0">
                    <a:latin typeface="Arial" panose="020B0604020202020204" pitchFamily="34" charset="0"/>
                    <a:cs typeface="Arial" panose="020B0604020202020204" pitchFamily="34" charset="0"/>
                  </a:rPr>
                  <a:t>External Challenges</a:t>
                </a:r>
                <a:endParaRPr lang="en-US" sz="800" dirty="0">
                  <a:latin typeface="Arial" panose="020B0604020202020204" pitchFamily="34" charset="0"/>
                  <a:cs typeface="Arial" panose="020B0604020202020204" pitchFamily="34" charset="0"/>
                </a:endParaRPr>
              </a:p>
            </p:txBody>
          </p:sp>
        </p:grpSp>
      </p:grpSp>
      <p:graphicFrame>
        <p:nvGraphicFramePr>
          <p:cNvPr id="22" name="Chart 21"/>
          <p:cNvGraphicFramePr>
            <a:graphicFrameLocks/>
          </p:cNvGraphicFramePr>
          <p:nvPr>
            <p:extLst>
              <p:ext uri="{D42A27DB-BD31-4B8C-83A1-F6EECF244321}">
                <p14:modId xmlns:p14="http://schemas.microsoft.com/office/powerpoint/2010/main" val="2883389180"/>
              </p:ext>
            </p:extLst>
          </p:nvPr>
        </p:nvGraphicFramePr>
        <p:xfrm>
          <a:off x="392757" y="1064206"/>
          <a:ext cx="6322694" cy="3783365"/>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p:cNvSpPr txBox="1"/>
          <p:nvPr/>
        </p:nvSpPr>
        <p:spPr>
          <a:xfrm>
            <a:off x="392757" y="5009321"/>
            <a:ext cx="2582758" cy="369332"/>
          </a:xfrm>
          <a:prstGeom prst="rect">
            <a:avLst/>
          </a:prstGeom>
          <a:noFill/>
        </p:spPr>
        <p:txBody>
          <a:bodyPr wrap="none" rtlCol="0">
            <a:spAutoFit/>
          </a:bodyPr>
          <a:lstStyle/>
          <a:p>
            <a:r>
              <a:rPr lang="en-US" sz="900" dirty="0" smtClean="0">
                <a:latin typeface="Arial" panose="020B0604020202020204" pitchFamily="34" charset="0"/>
                <a:cs typeface="Arial" panose="020B0604020202020204" pitchFamily="34" charset="0"/>
              </a:rPr>
              <a:t>N=117</a:t>
            </a:r>
          </a:p>
          <a:p>
            <a:r>
              <a:rPr lang="en-US" sz="900" dirty="0" smtClean="0">
                <a:latin typeface="Arial" panose="020B0604020202020204" pitchFamily="34" charset="0"/>
                <a:cs typeface="Arial" panose="020B0604020202020204" pitchFamily="34" charset="0"/>
              </a:rPr>
              <a:t>Scale ranging from 1 (very low) to 5 (very high)</a:t>
            </a:r>
            <a:endParaRPr lang="en-US" sz="900" dirty="0">
              <a:latin typeface="Arial" panose="020B0604020202020204" pitchFamily="34" charset="0"/>
              <a:cs typeface="Arial" panose="020B0604020202020204" pitchFamily="34" charset="0"/>
            </a:endParaRPr>
          </a:p>
        </p:txBody>
      </p:sp>
      <p:sp>
        <p:nvSpPr>
          <p:cNvPr id="26" name="TextBox 25"/>
          <p:cNvSpPr txBox="1"/>
          <p:nvPr/>
        </p:nvSpPr>
        <p:spPr>
          <a:xfrm>
            <a:off x="7972425" y="6022990"/>
            <a:ext cx="710451" cy="230832"/>
          </a:xfrm>
          <a:prstGeom prst="rect">
            <a:avLst/>
          </a:prstGeom>
          <a:noFill/>
        </p:spPr>
        <p:txBody>
          <a:bodyPr wrap="none" rtlCol="0">
            <a:spAutoFit/>
          </a:bodyPr>
          <a:lstStyle/>
          <a:p>
            <a:r>
              <a:rPr lang="en-US" sz="900" dirty="0" smtClean="0">
                <a:latin typeface="Arial" panose="020B0604020202020204" pitchFamily="34" charset="0"/>
                <a:cs typeface="Arial" panose="020B0604020202020204" pitchFamily="34" charset="0"/>
              </a:rPr>
              <a:t>CEB 2014</a:t>
            </a:r>
            <a:endParaRPr lang="en-U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68112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695303" y="6356350"/>
            <a:ext cx="2847975" cy="365125"/>
          </a:xfrm>
        </p:spPr>
        <p:txBody>
          <a:bodyPr/>
          <a:lstStyle/>
          <a:p>
            <a:pPr algn="r"/>
            <a:r>
              <a:rPr lang="en-US" sz="1000" b="1" dirty="0" smtClean="0">
                <a:solidFill>
                  <a:srgbClr val="0000CC"/>
                </a:solidFill>
              </a:rPr>
              <a:t>Strategic Planning &amp; Performance</a:t>
            </a:r>
            <a:endParaRPr lang="en-US" sz="1000" b="1" dirty="0">
              <a:solidFill>
                <a:srgbClr val="0000CC"/>
              </a:solidFill>
            </a:endParaRPr>
          </a:p>
        </p:txBody>
      </p:sp>
      <p:sp>
        <p:nvSpPr>
          <p:cNvPr id="5" name="Slide Number Placeholder 4"/>
          <p:cNvSpPr>
            <a:spLocks noGrp="1"/>
          </p:cNvSpPr>
          <p:nvPr>
            <p:ph type="sldNum" sz="quarter" idx="12"/>
          </p:nvPr>
        </p:nvSpPr>
        <p:spPr/>
        <p:txBody>
          <a:bodyPr/>
          <a:lstStyle/>
          <a:p>
            <a:fld id="{33A7DA15-4FC7-E041-88C1-61AB3AC8A005}" type="slidenum">
              <a:rPr lang="en-US" smtClean="0"/>
              <a:t>32</a:t>
            </a:fld>
            <a:endParaRPr lang="en-US" dirty="0"/>
          </a:p>
        </p:txBody>
      </p:sp>
      <p:sp>
        <p:nvSpPr>
          <p:cNvPr id="3" name="Rectangle 2"/>
          <p:cNvSpPr/>
          <p:nvPr/>
        </p:nvSpPr>
        <p:spPr>
          <a:xfrm>
            <a:off x="1011667" y="366886"/>
            <a:ext cx="6960758" cy="707886"/>
          </a:xfrm>
          <a:prstGeom prst="rect">
            <a:avLst/>
          </a:prstGeom>
        </p:spPr>
        <p:txBody>
          <a:bodyPr wrap="square">
            <a:spAutoFit/>
          </a:bodyPr>
          <a:lstStyle/>
          <a:p>
            <a:r>
              <a:rPr lang="en-US" sz="4000" dirty="0">
                <a:solidFill>
                  <a:schemeClr val="tx2"/>
                </a:solidFill>
                <a:effectLst>
                  <a:outerShdw blurRad="63500" dist="38100" dir="5400000" algn="t" rotWithShape="0">
                    <a:prstClr val="black">
                      <a:alpha val="25000"/>
                    </a:prstClr>
                  </a:outerShdw>
                </a:effectLst>
                <a:ea typeface="+mj-ea"/>
                <a:cs typeface="+mj-cs"/>
              </a:rPr>
              <a:t>State of Auditing in 2014</a:t>
            </a:r>
          </a:p>
        </p:txBody>
      </p:sp>
      <p:sp>
        <p:nvSpPr>
          <p:cNvPr id="2" name="TextBox 1"/>
          <p:cNvSpPr txBox="1"/>
          <p:nvPr/>
        </p:nvSpPr>
        <p:spPr>
          <a:xfrm>
            <a:off x="529164" y="1466850"/>
            <a:ext cx="7902456" cy="1846659"/>
          </a:xfrm>
          <a:prstGeom prst="rect">
            <a:avLst/>
          </a:prstGeom>
          <a:noFill/>
        </p:spPr>
        <p:txBody>
          <a:bodyPr wrap="square" rtlCol="0">
            <a:spAutoFit/>
          </a:bodyPr>
          <a:lstStyle/>
          <a:p>
            <a:r>
              <a:rPr lang="en-US" sz="3200" dirty="0" smtClean="0">
                <a:solidFill>
                  <a:schemeClr val="tx2"/>
                </a:solidFill>
                <a:effectLst>
                  <a:outerShdw blurRad="63500" dist="38100" dir="5400000" algn="t" rotWithShape="0">
                    <a:prstClr val="black">
                      <a:alpha val="25000"/>
                    </a:prstClr>
                  </a:outerShdw>
                </a:effectLst>
                <a:latin typeface="Arial" panose="020B0604020202020204" pitchFamily="34" charset="0"/>
                <a:ea typeface="+mj-ea"/>
                <a:cs typeface="Arial" panose="020B0604020202020204" pitchFamily="34" charset="0"/>
              </a:rPr>
              <a:t>Theme 4:</a:t>
            </a:r>
            <a:endParaRPr lang="en-US" sz="3200" dirty="0">
              <a:solidFill>
                <a:schemeClr val="tx2"/>
              </a:solidFill>
              <a:effectLst>
                <a:outerShdw blurRad="63500" dist="38100" dir="5400000" algn="t" rotWithShape="0">
                  <a:prstClr val="black">
                    <a:alpha val="25000"/>
                  </a:prstClr>
                </a:outerShdw>
              </a:effectLst>
              <a:latin typeface="Arial" panose="020B0604020202020204" pitchFamily="34" charset="0"/>
              <a:ea typeface="+mj-ea"/>
              <a:cs typeface="Arial" panose="020B0604020202020204" pitchFamily="34" charset="0"/>
            </a:endParaRPr>
          </a:p>
          <a:p>
            <a:r>
              <a:rPr lang="en-US" sz="3200" dirty="0" smtClean="0">
                <a:solidFill>
                  <a:schemeClr val="tx2"/>
                </a:solidFill>
                <a:effectLst>
                  <a:outerShdw blurRad="63500" dist="38100" dir="5400000" algn="t" rotWithShape="0">
                    <a:prstClr val="black">
                      <a:alpha val="25000"/>
                    </a:prstClr>
                  </a:outerShdw>
                </a:effectLst>
                <a:latin typeface="Arial" panose="020B0604020202020204" pitchFamily="34" charset="0"/>
                <a:ea typeface="+mj-ea"/>
                <a:cs typeface="Arial" panose="020B0604020202020204" pitchFamily="34" charset="0"/>
              </a:rPr>
              <a:t>Is Continuous Assurance (data analytics) the future of the Auditing Profession?</a:t>
            </a:r>
            <a:endParaRPr lang="en-US" sz="3200" dirty="0">
              <a:solidFill>
                <a:schemeClr val="tx2"/>
              </a:solidFill>
              <a:effectLst>
                <a:outerShdw blurRad="63500" dist="38100" dir="5400000" algn="t" rotWithShape="0">
                  <a:prstClr val="black">
                    <a:alpha val="25000"/>
                  </a:prstClr>
                </a:outerShdw>
              </a:effectLst>
              <a:latin typeface="Arial" panose="020B0604020202020204" pitchFamily="34" charset="0"/>
              <a:ea typeface="+mj-ea"/>
              <a:cs typeface="Arial" panose="020B0604020202020204" pitchFamily="34" charset="0"/>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4662423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sz="2400" dirty="0" smtClean="0">
                <a:solidFill>
                  <a:schemeClr val="tx2"/>
                </a:solidFill>
                <a:effectLst>
                  <a:outerShdw blurRad="63500" dist="38100" dir="5400000" algn="t" rotWithShape="0">
                    <a:prstClr val="black">
                      <a:alpha val="25000"/>
                    </a:prstClr>
                  </a:outerShdw>
                </a:effectLst>
                <a:latin typeface="Palatino Linotype" panose="02040502050505030304" pitchFamily="18" charset="0"/>
              </a:rPr>
              <a:t>Audit </a:t>
            </a:r>
            <a:r>
              <a:rPr lang="en-US" sz="2400" dirty="0">
                <a:solidFill>
                  <a:schemeClr val="tx2"/>
                </a:solidFill>
                <a:effectLst>
                  <a:outerShdw blurRad="63500" dist="38100" dir="5400000" algn="t" rotWithShape="0">
                    <a:prstClr val="black">
                      <a:alpha val="25000"/>
                    </a:prstClr>
                  </a:outerShdw>
                </a:effectLst>
                <a:latin typeface="Palatino Linotype" panose="02040502050505030304" pitchFamily="18" charset="0"/>
              </a:rPr>
              <a:t>can evolve from assurance provider to </a:t>
            </a:r>
            <a:r>
              <a:rPr lang="en-US" sz="2400" dirty="0" smtClean="0">
                <a:solidFill>
                  <a:schemeClr val="tx2"/>
                </a:solidFill>
                <a:effectLst>
                  <a:outerShdw blurRad="63500" dist="38100" dir="5400000" algn="t" rotWithShape="0">
                    <a:prstClr val="black">
                      <a:alpha val="25000"/>
                    </a:prstClr>
                  </a:outerShdw>
                </a:effectLst>
                <a:latin typeface="Palatino Linotype" panose="02040502050505030304" pitchFamily="18" charset="0"/>
              </a:rPr>
              <a:t>trusted advisor</a:t>
            </a:r>
            <a:endParaRPr lang="en-US" sz="2400" dirty="0">
              <a:solidFill>
                <a:schemeClr val="tx2"/>
              </a:solidFill>
              <a:effectLst>
                <a:outerShdw blurRad="63500" dist="38100" dir="5400000" algn="t" rotWithShape="0">
                  <a:prstClr val="black">
                    <a:alpha val="25000"/>
                  </a:prstClr>
                </a:outerShdw>
              </a:effectLst>
              <a:latin typeface="Palatino Linotype" panose="02040502050505030304" pitchFamily="18" charset="0"/>
            </a:endParaRPr>
          </a:p>
        </p:txBody>
      </p:sp>
      <p:sp>
        <p:nvSpPr>
          <p:cNvPr id="6" name="Content Placeholder 5"/>
          <p:cNvSpPr>
            <a:spLocks noGrp="1"/>
          </p:cNvSpPr>
          <p:nvPr>
            <p:ph idx="1"/>
          </p:nvPr>
        </p:nvSpPr>
        <p:spPr/>
        <p:txBody>
          <a:bodyPr/>
          <a:lstStyle/>
          <a:p>
            <a:pPr marL="0" indent="0">
              <a:buNone/>
            </a:pPr>
            <a:r>
              <a:rPr lang="en-US" dirty="0" smtClean="0"/>
              <a:t> </a:t>
            </a:r>
            <a:endParaRPr lang="en-US" dirty="0"/>
          </a:p>
        </p:txBody>
      </p:sp>
      <p:sp>
        <p:nvSpPr>
          <p:cNvPr id="3" name="Footer Placeholder 2"/>
          <p:cNvSpPr>
            <a:spLocks noGrp="1"/>
          </p:cNvSpPr>
          <p:nvPr>
            <p:ph type="ftr" sz="quarter" idx="11"/>
          </p:nvPr>
        </p:nvSpPr>
        <p:spPr>
          <a:xfrm>
            <a:off x="5695303" y="6369050"/>
            <a:ext cx="2847975" cy="365125"/>
          </a:xfrm>
        </p:spPr>
        <p:txBody>
          <a:bodyPr/>
          <a:lstStyle/>
          <a:p>
            <a:pPr algn="r"/>
            <a:r>
              <a:rPr lang="en-US" sz="1000" b="1" dirty="0">
                <a:solidFill>
                  <a:srgbClr val="0000CC"/>
                </a:solidFill>
              </a:rPr>
              <a:t>Strategic Planning &amp; Performance</a:t>
            </a:r>
          </a:p>
        </p:txBody>
      </p:sp>
      <p:sp>
        <p:nvSpPr>
          <p:cNvPr id="4" name="Slide Number Placeholder 3"/>
          <p:cNvSpPr>
            <a:spLocks noGrp="1"/>
          </p:cNvSpPr>
          <p:nvPr>
            <p:ph type="sldNum" sz="quarter" idx="12"/>
          </p:nvPr>
        </p:nvSpPr>
        <p:spPr/>
        <p:txBody>
          <a:bodyPr/>
          <a:lstStyle/>
          <a:p>
            <a:fld id="{33A7DA15-4FC7-E041-88C1-61AB3AC8A005}" type="slidenum">
              <a:rPr lang="en-US" smtClean="0"/>
              <a:t>33</a:t>
            </a:fld>
            <a:endParaRPr lang="en-US" dirty="0"/>
          </a:p>
        </p:txBody>
      </p:sp>
      <p:sp>
        <p:nvSpPr>
          <p:cNvPr id="5" name="TextBox 4"/>
          <p:cNvSpPr txBox="1"/>
          <p:nvPr/>
        </p:nvSpPr>
        <p:spPr>
          <a:xfrm>
            <a:off x="7677106" y="5983128"/>
            <a:ext cx="772969" cy="246221"/>
          </a:xfrm>
          <a:prstGeom prst="rect">
            <a:avLst/>
          </a:prstGeom>
          <a:noFill/>
        </p:spPr>
        <p:txBody>
          <a:bodyPr wrap="none" rtlCol="0">
            <a:spAutoFit/>
          </a:bodyPr>
          <a:lstStyle/>
          <a:p>
            <a:r>
              <a:rPr lang="en-US" sz="1000" dirty="0" smtClean="0">
                <a:latin typeface="Arial" panose="020B0604020202020204" pitchFamily="34" charset="0"/>
                <a:cs typeface="Arial" panose="020B0604020202020204" pitchFamily="34" charset="0"/>
              </a:rPr>
              <a:t>PwC 2014</a:t>
            </a:r>
            <a:endParaRPr lang="en-US" sz="1000" dirty="0">
              <a:latin typeface="Arial" panose="020B0604020202020204" pitchFamily="34" charset="0"/>
              <a:cs typeface="Arial" panose="020B0604020202020204" pitchFamily="34" charset="0"/>
            </a:endParaRPr>
          </a:p>
        </p:txBody>
      </p:sp>
      <p:sp>
        <p:nvSpPr>
          <p:cNvPr id="10" name="Rounded Rectangle 9"/>
          <p:cNvSpPr/>
          <p:nvPr/>
        </p:nvSpPr>
        <p:spPr>
          <a:xfrm>
            <a:off x="1680210" y="4229953"/>
            <a:ext cx="1005840" cy="64008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1100" b="1" dirty="0">
                <a:solidFill>
                  <a:schemeClr val="bg2">
                    <a:lumMod val="25000"/>
                  </a:schemeClr>
                </a:solidFill>
                <a:latin typeface="Arial" panose="020B0604020202020204" pitchFamily="34" charset="0"/>
                <a:cs typeface="Arial" panose="020B0604020202020204" pitchFamily="34" charset="0"/>
              </a:rPr>
              <a:t>Assurance Provider</a:t>
            </a:r>
          </a:p>
        </p:txBody>
      </p:sp>
      <p:sp>
        <p:nvSpPr>
          <p:cNvPr id="8" name="Rounded Rectangle 7"/>
          <p:cNvSpPr/>
          <p:nvPr/>
        </p:nvSpPr>
        <p:spPr>
          <a:xfrm>
            <a:off x="2609849" y="1600200"/>
            <a:ext cx="3631463" cy="2514600"/>
          </a:xfrm>
          <a:prstGeom prst="roundRect">
            <a:avLst/>
          </a:prstGeom>
          <a:noFill/>
          <a:ln>
            <a:solidFill>
              <a:srgbClr val="FF99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948690" y="1582782"/>
            <a:ext cx="1737360" cy="1737360"/>
          </a:xfrm>
          <a:prstGeom prst="ellipse">
            <a:avLst/>
          </a:prstGeom>
          <a:solidFill>
            <a:srgbClr val="FFE38B"/>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latin typeface="Arial" panose="020B0604020202020204" pitchFamily="34" charset="0"/>
                <a:cs typeface="Arial" panose="020B0604020202020204" pitchFamily="34" charset="0"/>
              </a:rPr>
              <a:t>Align expectations</a:t>
            </a:r>
          </a:p>
          <a:p>
            <a:pPr algn="ctr"/>
            <a:endParaRPr lang="en-US" sz="800" b="1" dirty="0" smtClean="0">
              <a:solidFill>
                <a:schemeClr val="tx1"/>
              </a:solidFill>
              <a:latin typeface="Arial" panose="020B0604020202020204" pitchFamily="34" charset="0"/>
              <a:cs typeface="Arial" panose="020B0604020202020204" pitchFamily="34" charset="0"/>
            </a:endParaRPr>
          </a:p>
          <a:p>
            <a:pPr algn="ctr"/>
            <a:r>
              <a:rPr lang="en-US" sz="1100" b="1" dirty="0" smtClean="0">
                <a:solidFill>
                  <a:schemeClr val="tx1"/>
                </a:solidFill>
                <a:latin typeface="Arial" panose="020B0604020202020204" pitchFamily="34" charset="0"/>
                <a:cs typeface="Arial" panose="020B0604020202020204" pitchFamily="34" charset="0"/>
              </a:rPr>
              <a:t>Build capabilities</a:t>
            </a:r>
          </a:p>
          <a:p>
            <a:endParaRPr lang="en-US" sz="800" b="1" dirty="0" smtClean="0">
              <a:solidFill>
                <a:schemeClr val="tx1"/>
              </a:solidFill>
              <a:latin typeface="Arial" panose="020B0604020202020204" pitchFamily="34" charset="0"/>
              <a:cs typeface="Arial" panose="020B0604020202020204" pitchFamily="34" charset="0"/>
            </a:endParaRPr>
          </a:p>
          <a:p>
            <a:pPr algn="ctr"/>
            <a:r>
              <a:rPr lang="en-US" sz="1100" b="1" dirty="0" smtClean="0">
                <a:solidFill>
                  <a:schemeClr val="tx1"/>
                </a:solidFill>
                <a:latin typeface="Arial" panose="020B0604020202020204" pitchFamily="34" charset="0"/>
                <a:cs typeface="Arial" panose="020B0604020202020204" pitchFamily="34" charset="0"/>
              </a:rPr>
              <a:t>Deliver quality</a:t>
            </a:r>
          </a:p>
          <a:p>
            <a:endParaRPr lang="en-US" sz="800" b="1" dirty="0" smtClean="0">
              <a:solidFill>
                <a:schemeClr val="tx1"/>
              </a:solidFill>
              <a:latin typeface="Arial" panose="020B0604020202020204" pitchFamily="34" charset="0"/>
              <a:cs typeface="Arial" panose="020B0604020202020204" pitchFamily="34" charset="0"/>
            </a:endParaRPr>
          </a:p>
          <a:p>
            <a:pPr algn="ctr"/>
            <a:r>
              <a:rPr lang="en-US" sz="1100" b="1" dirty="0" smtClean="0">
                <a:solidFill>
                  <a:schemeClr val="tx1"/>
                </a:solidFill>
                <a:latin typeface="Arial" panose="020B0604020202020204" pitchFamily="34" charset="0"/>
                <a:cs typeface="Arial" panose="020B0604020202020204" pitchFamily="34" charset="0"/>
              </a:rPr>
              <a:t>Increase  value</a:t>
            </a:r>
            <a:endParaRPr lang="en-US" sz="1100" b="1" dirty="0">
              <a:solidFill>
                <a:schemeClr val="tx1"/>
              </a:solidFill>
              <a:latin typeface="Arial" panose="020B0604020202020204" pitchFamily="34" charset="0"/>
              <a:cs typeface="Arial" panose="020B0604020202020204" pitchFamily="34" charset="0"/>
            </a:endParaRPr>
          </a:p>
        </p:txBody>
      </p:sp>
      <p:sp>
        <p:nvSpPr>
          <p:cNvPr id="20" name="Rounded Rectangle 19"/>
          <p:cNvSpPr/>
          <p:nvPr/>
        </p:nvSpPr>
        <p:spPr>
          <a:xfrm>
            <a:off x="2791874" y="4229953"/>
            <a:ext cx="1005840" cy="64008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1100" b="1" dirty="0">
                <a:solidFill>
                  <a:schemeClr val="bg2">
                    <a:lumMod val="25000"/>
                  </a:schemeClr>
                </a:solidFill>
                <a:latin typeface="Arial" panose="020B0604020202020204" pitchFamily="34" charset="0"/>
                <a:cs typeface="Arial" panose="020B0604020202020204" pitchFamily="34" charset="0"/>
              </a:rPr>
              <a:t>Assurance Provider</a:t>
            </a:r>
          </a:p>
        </p:txBody>
      </p:sp>
      <p:sp>
        <p:nvSpPr>
          <p:cNvPr id="21" name="Rounded Rectangle 20"/>
          <p:cNvSpPr/>
          <p:nvPr/>
        </p:nvSpPr>
        <p:spPr>
          <a:xfrm>
            <a:off x="3907150" y="4205683"/>
            <a:ext cx="1005840" cy="64008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1100" b="1" dirty="0">
                <a:solidFill>
                  <a:schemeClr val="bg2">
                    <a:lumMod val="25000"/>
                  </a:schemeClr>
                </a:solidFill>
                <a:latin typeface="Arial" panose="020B0604020202020204" pitchFamily="34" charset="0"/>
                <a:cs typeface="Arial" panose="020B0604020202020204" pitchFamily="34" charset="0"/>
              </a:rPr>
              <a:t>Assurance Provider</a:t>
            </a:r>
          </a:p>
        </p:txBody>
      </p:sp>
      <p:sp>
        <p:nvSpPr>
          <p:cNvPr id="22" name="Rounded Rectangle 21"/>
          <p:cNvSpPr/>
          <p:nvPr/>
        </p:nvSpPr>
        <p:spPr>
          <a:xfrm>
            <a:off x="5031095" y="4205683"/>
            <a:ext cx="1005840" cy="64008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1100" b="1" dirty="0">
                <a:solidFill>
                  <a:schemeClr val="bg2">
                    <a:lumMod val="25000"/>
                  </a:schemeClr>
                </a:solidFill>
                <a:latin typeface="Arial" panose="020B0604020202020204" pitchFamily="34" charset="0"/>
                <a:cs typeface="Arial" panose="020B0604020202020204" pitchFamily="34" charset="0"/>
              </a:rPr>
              <a:t>Assurance Provider</a:t>
            </a:r>
          </a:p>
        </p:txBody>
      </p:sp>
      <p:sp>
        <p:nvSpPr>
          <p:cNvPr id="23" name="Rounded Rectangle 22"/>
          <p:cNvSpPr/>
          <p:nvPr/>
        </p:nvSpPr>
        <p:spPr>
          <a:xfrm>
            <a:off x="2791874" y="3320142"/>
            <a:ext cx="1005840" cy="64008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1100" b="1" dirty="0">
                <a:solidFill>
                  <a:schemeClr val="bg2">
                    <a:lumMod val="25000"/>
                  </a:schemeClr>
                </a:solidFill>
                <a:latin typeface="Arial" panose="020B0604020202020204" pitchFamily="34" charset="0"/>
                <a:cs typeface="Arial" panose="020B0604020202020204" pitchFamily="34" charset="0"/>
              </a:rPr>
              <a:t>Problem Solver</a:t>
            </a:r>
          </a:p>
        </p:txBody>
      </p:sp>
      <p:sp>
        <p:nvSpPr>
          <p:cNvPr id="24" name="Rounded Rectangle 23"/>
          <p:cNvSpPr/>
          <p:nvPr/>
        </p:nvSpPr>
        <p:spPr>
          <a:xfrm>
            <a:off x="3952870" y="3307814"/>
            <a:ext cx="1005840" cy="64008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1100" b="1" dirty="0">
                <a:solidFill>
                  <a:schemeClr val="bg2">
                    <a:lumMod val="25000"/>
                  </a:schemeClr>
                </a:solidFill>
                <a:latin typeface="Arial" panose="020B0604020202020204" pitchFamily="34" charset="0"/>
                <a:cs typeface="Arial" panose="020B0604020202020204" pitchFamily="34" charset="0"/>
              </a:rPr>
              <a:t>Problem Solver</a:t>
            </a:r>
          </a:p>
        </p:txBody>
      </p:sp>
      <p:sp>
        <p:nvSpPr>
          <p:cNvPr id="25" name="Rounded Rectangle 24"/>
          <p:cNvSpPr/>
          <p:nvPr/>
        </p:nvSpPr>
        <p:spPr>
          <a:xfrm>
            <a:off x="5031095" y="3307814"/>
            <a:ext cx="1005840" cy="64008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1100" b="1" dirty="0">
                <a:solidFill>
                  <a:schemeClr val="bg2">
                    <a:lumMod val="25000"/>
                  </a:schemeClr>
                </a:solidFill>
                <a:latin typeface="Arial" panose="020B0604020202020204" pitchFamily="34" charset="0"/>
                <a:cs typeface="Arial" panose="020B0604020202020204" pitchFamily="34" charset="0"/>
              </a:rPr>
              <a:t>Problem Solver</a:t>
            </a:r>
          </a:p>
        </p:txBody>
      </p:sp>
      <p:sp>
        <p:nvSpPr>
          <p:cNvPr id="26" name="Rounded Rectangle 25"/>
          <p:cNvSpPr/>
          <p:nvPr/>
        </p:nvSpPr>
        <p:spPr>
          <a:xfrm>
            <a:off x="3917205" y="2538963"/>
            <a:ext cx="1005840" cy="64008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1100" b="1" dirty="0">
                <a:solidFill>
                  <a:schemeClr val="bg2">
                    <a:lumMod val="25000"/>
                  </a:schemeClr>
                </a:solidFill>
                <a:latin typeface="Arial" panose="020B0604020202020204" pitchFamily="34" charset="0"/>
                <a:cs typeface="Arial" panose="020B0604020202020204" pitchFamily="34" charset="0"/>
              </a:rPr>
              <a:t>Insight Generator</a:t>
            </a:r>
          </a:p>
        </p:txBody>
      </p:sp>
      <p:sp>
        <p:nvSpPr>
          <p:cNvPr id="27" name="Rounded Rectangle 26"/>
          <p:cNvSpPr/>
          <p:nvPr/>
        </p:nvSpPr>
        <p:spPr>
          <a:xfrm>
            <a:off x="5031095" y="2538963"/>
            <a:ext cx="1005840" cy="64008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1100" b="1" dirty="0">
                <a:solidFill>
                  <a:schemeClr val="bg2">
                    <a:lumMod val="25000"/>
                  </a:schemeClr>
                </a:solidFill>
                <a:latin typeface="Arial" panose="020B0604020202020204" pitchFamily="34" charset="0"/>
                <a:cs typeface="Arial" panose="020B0604020202020204" pitchFamily="34" charset="0"/>
              </a:rPr>
              <a:t>Insight Generator</a:t>
            </a:r>
          </a:p>
        </p:txBody>
      </p:sp>
      <p:sp>
        <p:nvSpPr>
          <p:cNvPr id="28" name="Rounded Rectangle 27"/>
          <p:cNvSpPr/>
          <p:nvPr/>
        </p:nvSpPr>
        <p:spPr>
          <a:xfrm>
            <a:off x="5031095" y="1758166"/>
            <a:ext cx="1005840" cy="64008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1100" b="1" dirty="0">
                <a:solidFill>
                  <a:schemeClr val="bg2">
                    <a:lumMod val="25000"/>
                  </a:schemeClr>
                </a:solidFill>
                <a:latin typeface="Arial" panose="020B0604020202020204" pitchFamily="34" charset="0"/>
                <a:cs typeface="Arial" panose="020B0604020202020204" pitchFamily="34" charset="0"/>
              </a:rPr>
              <a:t>Trusted Advisor</a:t>
            </a:r>
          </a:p>
        </p:txBody>
      </p:sp>
      <p:sp>
        <p:nvSpPr>
          <p:cNvPr id="29" name="TextBox 28"/>
          <p:cNvSpPr txBox="1"/>
          <p:nvPr/>
        </p:nvSpPr>
        <p:spPr>
          <a:xfrm>
            <a:off x="6275171" y="1758166"/>
            <a:ext cx="2445488" cy="646331"/>
          </a:xfrm>
          <a:prstGeom prst="rect">
            <a:avLst/>
          </a:prstGeom>
          <a:noFill/>
        </p:spPr>
        <p:txBody>
          <a:bodyPr wrap="square" rtlCol="0">
            <a:spAutoFit/>
          </a:bodyPr>
          <a:lstStyle/>
          <a:p>
            <a:r>
              <a:rPr lang="en-US" sz="900" b="1" dirty="0" smtClean="0">
                <a:latin typeface="Arial" panose="020B0604020202020204" pitchFamily="34" charset="0"/>
                <a:cs typeface="Arial" panose="020B0604020202020204" pitchFamily="34" charset="0"/>
              </a:rPr>
              <a:t>Providing value-added services and proactive strategic advice to the business well beyond the effective and efficient execution of the audit plan.</a:t>
            </a:r>
            <a:endParaRPr lang="en-US" sz="900" b="1" dirty="0">
              <a:latin typeface="Arial" panose="020B0604020202020204" pitchFamily="34" charset="0"/>
              <a:cs typeface="Arial" panose="020B0604020202020204" pitchFamily="34" charset="0"/>
            </a:endParaRPr>
          </a:p>
        </p:txBody>
      </p:sp>
      <p:sp>
        <p:nvSpPr>
          <p:cNvPr id="30" name="TextBox 29"/>
          <p:cNvSpPr txBox="1"/>
          <p:nvPr/>
        </p:nvSpPr>
        <p:spPr>
          <a:xfrm>
            <a:off x="6342897" y="2619376"/>
            <a:ext cx="2377762" cy="507831"/>
          </a:xfrm>
          <a:prstGeom prst="rect">
            <a:avLst/>
          </a:prstGeom>
          <a:noFill/>
        </p:spPr>
        <p:txBody>
          <a:bodyPr wrap="square" rtlCol="0">
            <a:spAutoFit/>
          </a:bodyPr>
          <a:lstStyle/>
          <a:p>
            <a:r>
              <a:rPr lang="en-US" sz="900" b="1" dirty="0" smtClean="0">
                <a:latin typeface="Arial" panose="020B0604020202020204" pitchFamily="34" charset="0"/>
                <a:cs typeface="Arial" panose="020B0604020202020204" pitchFamily="34" charset="0"/>
              </a:rPr>
              <a:t>Taking a more proactive role in suggesting meaningful improvements and providing assurance around risk.</a:t>
            </a:r>
            <a:endParaRPr lang="en-US" sz="900" b="1" dirty="0">
              <a:latin typeface="Arial" panose="020B0604020202020204" pitchFamily="34" charset="0"/>
              <a:cs typeface="Arial" panose="020B0604020202020204" pitchFamily="34" charset="0"/>
            </a:endParaRPr>
          </a:p>
        </p:txBody>
      </p:sp>
      <p:sp>
        <p:nvSpPr>
          <p:cNvPr id="31" name="TextBox 30"/>
          <p:cNvSpPr txBox="1"/>
          <p:nvPr/>
        </p:nvSpPr>
        <p:spPr>
          <a:xfrm>
            <a:off x="6309035" y="3317016"/>
            <a:ext cx="2445487" cy="646331"/>
          </a:xfrm>
          <a:prstGeom prst="rect">
            <a:avLst/>
          </a:prstGeom>
          <a:noFill/>
        </p:spPr>
        <p:txBody>
          <a:bodyPr wrap="square" rtlCol="0">
            <a:spAutoFit/>
          </a:bodyPr>
          <a:lstStyle/>
          <a:p>
            <a:r>
              <a:rPr lang="en-US" sz="900" b="1" dirty="0" smtClean="0">
                <a:latin typeface="Arial" panose="020B0604020202020204" pitchFamily="34" charset="0"/>
                <a:cs typeface="Arial" panose="020B0604020202020204" pitchFamily="34" charset="0"/>
              </a:rPr>
              <a:t>Bringing analysis and perspective on root causes of issues identified in audit findings, to help business units take corrective action.</a:t>
            </a:r>
            <a:endParaRPr lang="en-US" sz="900" b="1" dirty="0">
              <a:latin typeface="Arial" panose="020B0604020202020204" pitchFamily="34" charset="0"/>
              <a:cs typeface="Arial" panose="020B0604020202020204" pitchFamily="34" charset="0"/>
            </a:endParaRPr>
          </a:p>
        </p:txBody>
      </p:sp>
      <p:sp>
        <p:nvSpPr>
          <p:cNvPr id="32" name="TextBox 31"/>
          <p:cNvSpPr txBox="1"/>
          <p:nvPr/>
        </p:nvSpPr>
        <p:spPr>
          <a:xfrm>
            <a:off x="6241309" y="4341057"/>
            <a:ext cx="2377760" cy="369332"/>
          </a:xfrm>
          <a:prstGeom prst="rect">
            <a:avLst/>
          </a:prstGeom>
          <a:noFill/>
        </p:spPr>
        <p:txBody>
          <a:bodyPr wrap="square" rtlCol="0">
            <a:spAutoFit/>
          </a:bodyPr>
          <a:lstStyle/>
          <a:p>
            <a:r>
              <a:rPr lang="en-US" sz="900" b="1" dirty="0" smtClean="0">
                <a:latin typeface="Arial" panose="020B0604020202020204" pitchFamily="34" charset="0"/>
                <a:cs typeface="Arial" panose="020B0604020202020204" pitchFamily="34" charset="0"/>
              </a:rPr>
              <a:t>Delivering objective assurance on the effectiveness of internal controls.</a:t>
            </a:r>
            <a:endParaRPr lang="en-US" sz="900" b="1" dirty="0">
              <a:latin typeface="Arial" panose="020B0604020202020204" pitchFamily="34" charset="0"/>
              <a:cs typeface="Arial" panose="020B0604020202020204" pitchFamily="34" charset="0"/>
            </a:endParaRPr>
          </a:p>
        </p:txBody>
      </p:sp>
      <p:sp>
        <p:nvSpPr>
          <p:cNvPr id="19" name="Up Arrow 18"/>
          <p:cNvSpPr/>
          <p:nvPr/>
        </p:nvSpPr>
        <p:spPr>
          <a:xfrm rot="3300000">
            <a:off x="3218545" y="970572"/>
            <a:ext cx="293968" cy="3766855"/>
          </a:xfrm>
          <a:prstGeom prst="upArrow">
            <a:avLst/>
          </a:prstGeom>
          <a:solidFill>
            <a:srgbClr val="FFD0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2791874" y="1678945"/>
            <a:ext cx="1297150" cy="261610"/>
          </a:xfrm>
          <a:prstGeom prst="rect">
            <a:avLst/>
          </a:prstGeom>
          <a:noFill/>
        </p:spPr>
        <p:txBody>
          <a:bodyPr wrap="none" rtlCol="0">
            <a:spAutoFit/>
          </a:bodyPr>
          <a:lstStyle/>
          <a:p>
            <a:r>
              <a:rPr lang="en-US" sz="1100" b="1" dirty="0" smtClean="0">
                <a:solidFill>
                  <a:srgbClr val="C00000"/>
                </a:solidFill>
                <a:latin typeface="Arial" panose="020B0604020202020204" pitchFamily="34" charset="0"/>
                <a:cs typeface="Arial" panose="020B0604020202020204" pitchFamily="34" charset="0"/>
              </a:rPr>
              <a:t>Unrealized value</a:t>
            </a:r>
            <a:endParaRPr lang="en-US" sz="1100" b="1" dirty="0">
              <a:solidFill>
                <a:srgbClr val="C00000"/>
              </a:solidFill>
              <a:latin typeface="Arial" panose="020B0604020202020204" pitchFamily="34" charset="0"/>
              <a:cs typeface="Arial" panose="020B0604020202020204" pitchFamily="34" charset="0"/>
            </a:endParaRPr>
          </a:p>
        </p:txBody>
      </p:sp>
      <p:sp>
        <p:nvSpPr>
          <p:cNvPr id="7" name="Arc 6"/>
          <p:cNvSpPr/>
          <p:nvPr/>
        </p:nvSpPr>
        <p:spPr>
          <a:xfrm rot="9900000">
            <a:off x="1726267" y="2772290"/>
            <a:ext cx="529798" cy="889898"/>
          </a:xfrm>
          <a:prstGeom prst="arc">
            <a:avLst>
              <a:gd name="adj1" fmla="val 16253430"/>
              <a:gd name="adj2" fmla="val 21080502"/>
            </a:avLst>
          </a:prstGeom>
          <a:ln w="571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5190150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695303" y="6356350"/>
            <a:ext cx="2847975" cy="365125"/>
          </a:xfrm>
        </p:spPr>
        <p:txBody>
          <a:bodyPr/>
          <a:lstStyle/>
          <a:p>
            <a:pPr algn="r"/>
            <a:r>
              <a:rPr lang="en-US" sz="1000" b="1" dirty="0" smtClean="0">
                <a:solidFill>
                  <a:srgbClr val="0000CC"/>
                </a:solidFill>
              </a:rPr>
              <a:t>Strategic Planning &amp; Performance</a:t>
            </a:r>
            <a:endParaRPr lang="en-US" sz="1000" b="1" dirty="0">
              <a:solidFill>
                <a:srgbClr val="0000CC"/>
              </a:solidFill>
            </a:endParaRPr>
          </a:p>
        </p:txBody>
      </p:sp>
      <p:sp>
        <p:nvSpPr>
          <p:cNvPr id="5" name="Slide Number Placeholder 4"/>
          <p:cNvSpPr>
            <a:spLocks noGrp="1"/>
          </p:cNvSpPr>
          <p:nvPr>
            <p:ph type="sldNum" sz="quarter" idx="12"/>
          </p:nvPr>
        </p:nvSpPr>
        <p:spPr/>
        <p:txBody>
          <a:bodyPr/>
          <a:lstStyle/>
          <a:p>
            <a:fld id="{33A7DA15-4FC7-E041-88C1-61AB3AC8A005}" type="slidenum">
              <a:rPr lang="en-US" smtClean="0"/>
              <a:t>34</a:t>
            </a:fld>
            <a:endParaRPr lang="en-US" dirty="0"/>
          </a:p>
        </p:txBody>
      </p:sp>
      <p:sp>
        <p:nvSpPr>
          <p:cNvPr id="3" name="Rectangle 2"/>
          <p:cNvSpPr/>
          <p:nvPr/>
        </p:nvSpPr>
        <p:spPr>
          <a:xfrm>
            <a:off x="1011667" y="366886"/>
            <a:ext cx="6960758" cy="707886"/>
          </a:xfrm>
          <a:prstGeom prst="rect">
            <a:avLst/>
          </a:prstGeom>
        </p:spPr>
        <p:txBody>
          <a:bodyPr wrap="square">
            <a:spAutoFit/>
          </a:bodyPr>
          <a:lstStyle/>
          <a:p>
            <a:r>
              <a:rPr lang="en-US" sz="4000" dirty="0">
                <a:solidFill>
                  <a:schemeClr val="tx2"/>
                </a:solidFill>
                <a:effectLst>
                  <a:outerShdw blurRad="63500" dist="38100" dir="5400000" algn="t" rotWithShape="0">
                    <a:prstClr val="black">
                      <a:alpha val="25000"/>
                    </a:prstClr>
                  </a:outerShdw>
                </a:effectLst>
                <a:ea typeface="+mj-ea"/>
                <a:cs typeface="+mj-cs"/>
              </a:rPr>
              <a:t>State of Auditing in 2014</a:t>
            </a:r>
          </a:p>
        </p:txBody>
      </p:sp>
      <p:sp>
        <p:nvSpPr>
          <p:cNvPr id="2" name="TextBox 1"/>
          <p:cNvSpPr txBox="1"/>
          <p:nvPr/>
        </p:nvSpPr>
        <p:spPr>
          <a:xfrm>
            <a:off x="529164" y="1466850"/>
            <a:ext cx="7902456" cy="4154984"/>
          </a:xfrm>
          <a:prstGeom prst="rect">
            <a:avLst/>
          </a:prstGeom>
          <a:noFill/>
        </p:spPr>
        <p:txBody>
          <a:bodyPr wrap="square" rtlCol="0">
            <a:spAutoFit/>
          </a:bodyPr>
          <a:lstStyle/>
          <a:p>
            <a:r>
              <a:rPr lang="en-US" sz="2200" b="1" dirty="0">
                <a:solidFill>
                  <a:srgbClr val="C00000"/>
                </a:solidFill>
                <a:latin typeface="Arial" panose="020B0604020202020204" pitchFamily="34" charset="0"/>
                <a:cs typeface="Arial" panose="020B0604020202020204" pitchFamily="34" charset="0"/>
              </a:rPr>
              <a:t>Continuous auditing (CA)</a:t>
            </a:r>
            <a:r>
              <a:rPr lang="en-US" sz="2200" b="1" dirty="0">
                <a:latin typeface="Arial" panose="020B0604020202020204" pitchFamily="34" charset="0"/>
                <a:cs typeface="Arial" panose="020B0604020202020204" pitchFamily="34" charset="0"/>
              </a:rPr>
              <a:t>-</a:t>
            </a:r>
            <a:r>
              <a:rPr lang="en-US" sz="2200" dirty="0">
                <a:latin typeface="Arial" panose="020B0604020202020204" pitchFamily="34" charset="0"/>
                <a:cs typeface="Arial" panose="020B0604020202020204" pitchFamily="34" charset="0"/>
              </a:rPr>
              <a:t>is the collection of audit evidence and indicators by an internal auditor on information </a:t>
            </a:r>
            <a:r>
              <a:rPr lang="en-US" sz="2200" dirty="0" smtClean="0">
                <a:latin typeface="Arial" panose="020B0604020202020204" pitchFamily="34" charset="0"/>
                <a:cs typeface="Arial" panose="020B0604020202020204" pitchFamily="34" charset="0"/>
              </a:rPr>
              <a:t>technology (IT) systems, processes, transactions, and controls on a frequent or continuous basis, throughout a period</a:t>
            </a:r>
            <a:r>
              <a:rPr lang="en-US" sz="2200" dirty="0">
                <a:latin typeface="Arial" panose="020B0604020202020204" pitchFamily="34" charset="0"/>
                <a:cs typeface="Arial" panose="020B0604020202020204" pitchFamily="34" charset="0"/>
              </a:rPr>
              <a:t>.</a:t>
            </a:r>
          </a:p>
          <a:p>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By contrast,</a:t>
            </a:r>
            <a:r>
              <a:rPr lang="en-US" sz="2200" b="1" dirty="0">
                <a:latin typeface="Arial" panose="020B0604020202020204" pitchFamily="34" charset="0"/>
                <a:cs typeface="Arial" panose="020B0604020202020204" pitchFamily="34" charset="0"/>
              </a:rPr>
              <a:t> </a:t>
            </a:r>
            <a:r>
              <a:rPr lang="en-US" sz="2200" b="1" dirty="0">
                <a:solidFill>
                  <a:srgbClr val="C00000"/>
                </a:solidFill>
                <a:latin typeface="Arial" panose="020B0604020202020204" pitchFamily="34" charset="0"/>
                <a:cs typeface="Arial" panose="020B0604020202020204" pitchFamily="34" charset="0"/>
              </a:rPr>
              <a:t>continuous monitoring (CM</a:t>
            </a:r>
            <a:r>
              <a:rPr lang="en-US" sz="2200" b="1" dirty="0" smtClean="0">
                <a:solidFill>
                  <a:srgbClr val="C00000"/>
                </a:solidFill>
                <a:latin typeface="Arial" panose="020B0604020202020204" pitchFamily="34" charset="0"/>
                <a:cs typeface="Arial" panose="020B0604020202020204" pitchFamily="34" charset="0"/>
              </a:rPr>
              <a:t>)</a:t>
            </a:r>
            <a:r>
              <a:rPr lang="en-US" sz="2200" b="1" dirty="0" smtClean="0">
                <a:latin typeface="Arial" panose="020B0604020202020204" pitchFamily="34" charset="0"/>
                <a:cs typeface="Arial" panose="020B0604020202020204" pitchFamily="34" charset="0"/>
              </a:rPr>
              <a:t>-</a:t>
            </a:r>
            <a:r>
              <a:rPr lang="en-US" sz="2200" dirty="0" smtClean="0">
                <a:latin typeface="Arial" panose="020B0604020202020204" pitchFamily="34" charset="0"/>
                <a:cs typeface="Arial" panose="020B0604020202020204" pitchFamily="34" charset="0"/>
              </a:rPr>
              <a:t>is</a:t>
            </a:r>
            <a:r>
              <a:rPr lang="en-US" sz="2200" dirty="0">
                <a:latin typeface="Arial" panose="020B0604020202020204" pitchFamily="34" charset="0"/>
                <a:cs typeface="Arial" panose="020B0604020202020204" pitchFamily="34" charset="0"/>
              </a:rPr>
              <a:t> a feedback mechanism used </a:t>
            </a:r>
            <a:r>
              <a:rPr lang="en-US" sz="2200" dirty="0" smtClean="0">
                <a:latin typeface="Arial" panose="020B0604020202020204" pitchFamily="34" charset="0"/>
                <a:cs typeface="Arial" panose="020B0604020202020204" pitchFamily="34" charset="0"/>
              </a:rPr>
              <a:t>by management to ensure that controls operate as designed and transactions are processed  as prescribed. This monitoring method is the</a:t>
            </a:r>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responsibility of management and can form an important component of the internal control structure.</a:t>
            </a:r>
            <a:endParaRPr lang="en-US" sz="2200" dirty="0"/>
          </a:p>
        </p:txBody>
      </p:sp>
    </p:spTree>
    <p:extLst>
      <p:ext uri="{BB962C8B-B14F-4D97-AF65-F5344CB8AC3E}">
        <p14:creationId xmlns:p14="http://schemas.microsoft.com/office/powerpoint/2010/main" val="4898238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695303" y="6356350"/>
            <a:ext cx="2847975" cy="365125"/>
          </a:xfrm>
        </p:spPr>
        <p:txBody>
          <a:bodyPr/>
          <a:lstStyle/>
          <a:p>
            <a:pPr algn="r"/>
            <a:r>
              <a:rPr lang="en-US" sz="1000" b="1" dirty="0" smtClean="0">
                <a:solidFill>
                  <a:srgbClr val="0000CC"/>
                </a:solidFill>
              </a:rPr>
              <a:t>Strategic Planning &amp; Performance</a:t>
            </a:r>
            <a:endParaRPr lang="en-US" sz="1000" b="1" dirty="0">
              <a:solidFill>
                <a:srgbClr val="0000CC"/>
              </a:solidFill>
            </a:endParaRPr>
          </a:p>
        </p:txBody>
      </p:sp>
      <p:sp>
        <p:nvSpPr>
          <p:cNvPr id="5" name="Slide Number Placeholder 4"/>
          <p:cNvSpPr>
            <a:spLocks noGrp="1"/>
          </p:cNvSpPr>
          <p:nvPr>
            <p:ph type="sldNum" sz="quarter" idx="12"/>
          </p:nvPr>
        </p:nvSpPr>
        <p:spPr/>
        <p:txBody>
          <a:bodyPr/>
          <a:lstStyle/>
          <a:p>
            <a:fld id="{33A7DA15-4FC7-E041-88C1-61AB3AC8A005}" type="slidenum">
              <a:rPr lang="en-US" smtClean="0"/>
              <a:t>35</a:t>
            </a:fld>
            <a:endParaRPr lang="en-US" dirty="0"/>
          </a:p>
        </p:txBody>
      </p:sp>
      <p:sp>
        <p:nvSpPr>
          <p:cNvPr id="18" name="TextBox 1"/>
          <p:cNvSpPr txBox="1"/>
          <p:nvPr/>
        </p:nvSpPr>
        <p:spPr>
          <a:xfrm>
            <a:off x="3558396" y="5457550"/>
            <a:ext cx="1350214" cy="322062"/>
          </a:xfrm>
          <a:prstGeom prst="rect">
            <a:avLst/>
          </a:prstGeom>
        </p:spPr>
        <p:txBody>
          <a:bodyPr wrap="non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b="1" dirty="0" smtClean="0">
                <a:solidFill>
                  <a:schemeClr val="bg1"/>
                </a:solidFill>
                <a:latin typeface="Arial" panose="020B0604020202020204" pitchFamily="34" charset="0"/>
                <a:cs typeface="Arial" panose="020B0604020202020204" pitchFamily="34" charset="0"/>
              </a:rPr>
              <a:t>Non-governmental</a:t>
            </a:r>
          </a:p>
          <a:p>
            <a:r>
              <a:rPr lang="en-US" sz="1000" b="1" dirty="0" smtClean="0">
                <a:solidFill>
                  <a:schemeClr val="bg1"/>
                </a:solidFill>
                <a:latin typeface="Arial" panose="020B0604020202020204" pitchFamily="34" charset="0"/>
                <a:cs typeface="Arial" panose="020B0604020202020204" pitchFamily="34" charset="0"/>
              </a:rPr>
              <a:t> organizations</a:t>
            </a:r>
            <a:endParaRPr lang="en-US" sz="1000" b="1" dirty="0">
              <a:solidFill>
                <a:schemeClr val="bg1"/>
              </a:solidFill>
              <a:latin typeface="Arial" panose="020B0604020202020204" pitchFamily="34" charset="0"/>
              <a:cs typeface="Arial" panose="020B0604020202020204" pitchFamily="34" charset="0"/>
            </a:endParaRPr>
          </a:p>
        </p:txBody>
      </p:sp>
      <p:sp>
        <p:nvSpPr>
          <p:cNvPr id="19" name="Pentagon 18"/>
          <p:cNvSpPr/>
          <p:nvPr/>
        </p:nvSpPr>
        <p:spPr>
          <a:xfrm>
            <a:off x="327513" y="974100"/>
            <a:ext cx="8432488" cy="4118989"/>
          </a:xfrm>
          <a:prstGeom prst="homePlate">
            <a:avLst/>
          </a:prstGeom>
          <a:gradFill flip="none" rotWithShape="1">
            <a:gsLst>
              <a:gs pos="0">
                <a:srgbClr val="2A54A8">
                  <a:shade val="30000"/>
                  <a:satMod val="115000"/>
                </a:srgbClr>
              </a:gs>
              <a:gs pos="50000">
                <a:srgbClr val="2A54A8">
                  <a:shade val="67500"/>
                  <a:satMod val="115000"/>
                </a:srgbClr>
              </a:gs>
              <a:gs pos="100000">
                <a:srgbClr val="2A54A8">
                  <a:shade val="100000"/>
                  <a:satMod val="115000"/>
                </a:srgbClr>
              </a:gs>
            </a:gsLst>
            <a:path path="circle">
              <a:fillToRect t="100000" r="100000"/>
            </a:path>
            <a:tileRect l="-100000" b="-100000"/>
          </a:gradFill>
          <a:ln>
            <a:solidFill>
              <a:schemeClr val="lt1">
                <a:hueOff val="0"/>
                <a:satOff val="0"/>
                <a:lumOff val="0"/>
                <a:alpha val="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Pentagon 20"/>
          <p:cNvSpPr/>
          <p:nvPr/>
        </p:nvSpPr>
        <p:spPr>
          <a:xfrm>
            <a:off x="327513" y="974100"/>
            <a:ext cx="6182269" cy="4118989"/>
          </a:xfrm>
          <a:prstGeom prst="homePlate">
            <a:avLst/>
          </a:prstGeom>
          <a:solidFill>
            <a:srgbClr val="FFE38B"/>
          </a:solidFill>
          <a:ln>
            <a:solidFill>
              <a:schemeClr val="lt1">
                <a:hueOff val="0"/>
                <a:satOff val="0"/>
                <a:lumOff val="0"/>
                <a:alpha val="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TextBox 21"/>
          <p:cNvSpPr txBox="1"/>
          <p:nvPr/>
        </p:nvSpPr>
        <p:spPr>
          <a:xfrm>
            <a:off x="5445013" y="1287304"/>
            <a:ext cx="2984609" cy="3200876"/>
          </a:xfrm>
          <a:prstGeom prst="rect">
            <a:avLst/>
          </a:prstGeom>
          <a:noFill/>
        </p:spPr>
        <p:txBody>
          <a:bodyPr wrap="square" rtlCol="0">
            <a:spAutoFit/>
          </a:bodyPr>
          <a:lstStyle/>
          <a:p>
            <a:r>
              <a:rPr lang="en-US" sz="1300" b="1" dirty="0" smtClean="0">
                <a:solidFill>
                  <a:schemeClr val="bg1"/>
                </a:solidFill>
                <a:latin typeface="Arial" panose="020B0604020202020204" pitchFamily="34" charset="0"/>
                <a:cs typeface="Arial" panose="020B0604020202020204" pitchFamily="34" charset="0"/>
              </a:rPr>
              <a:t>Transparency</a:t>
            </a:r>
          </a:p>
          <a:p>
            <a:endParaRPr lang="en-US" sz="800" b="1" dirty="0" smtClean="0">
              <a:solidFill>
                <a:schemeClr val="bg1"/>
              </a:solidFill>
              <a:latin typeface="Arial" panose="020B0604020202020204" pitchFamily="34" charset="0"/>
              <a:cs typeface="Arial" panose="020B0604020202020204" pitchFamily="34" charset="0"/>
            </a:endParaRPr>
          </a:p>
          <a:p>
            <a:r>
              <a:rPr lang="en-US" sz="1300" b="1" dirty="0" smtClean="0">
                <a:solidFill>
                  <a:schemeClr val="bg1"/>
                </a:solidFill>
                <a:latin typeface="Arial" panose="020B0604020202020204" pitchFamily="34" charset="0"/>
                <a:cs typeface="Arial" panose="020B0604020202020204" pitchFamily="34" charset="0"/>
              </a:rPr>
              <a:t>     Accountability</a:t>
            </a:r>
          </a:p>
          <a:p>
            <a:endParaRPr lang="en-US" sz="800" b="1" dirty="0" smtClean="0">
              <a:solidFill>
                <a:schemeClr val="bg1"/>
              </a:solidFill>
              <a:latin typeface="Arial" panose="020B0604020202020204" pitchFamily="34" charset="0"/>
              <a:cs typeface="Arial" panose="020B0604020202020204" pitchFamily="34" charset="0"/>
            </a:endParaRPr>
          </a:p>
          <a:p>
            <a:r>
              <a:rPr lang="en-US" sz="1300" b="1" dirty="0" smtClean="0">
                <a:solidFill>
                  <a:schemeClr val="bg1"/>
                </a:solidFill>
                <a:latin typeface="Arial" panose="020B0604020202020204" pitchFamily="34" charset="0"/>
                <a:cs typeface="Arial" panose="020B0604020202020204" pitchFamily="34" charset="0"/>
              </a:rPr>
              <a:t>        Greater Efficiency</a:t>
            </a:r>
          </a:p>
          <a:p>
            <a:endParaRPr lang="en-US" sz="800" b="1" dirty="0" smtClean="0">
              <a:solidFill>
                <a:schemeClr val="bg1"/>
              </a:solidFill>
              <a:latin typeface="Arial" panose="020B0604020202020204" pitchFamily="34" charset="0"/>
              <a:cs typeface="Arial" panose="020B0604020202020204" pitchFamily="34" charset="0"/>
            </a:endParaRPr>
          </a:p>
          <a:p>
            <a:r>
              <a:rPr lang="en-US" sz="1300" b="1" dirty="0" smtClean="0">
                <a:solidFill>
                  <a:schemeClr val="bg1"/>
                </a:solidFill>
                <a:latin typeface="Arial" panose="020B0604020202020204" pitchFamily="34" charset="0"/>
                <a:cs typeface="Arial" panose="020B0604020202020204" pitchFamily="34" charset="0"/>
              </a:rPr>
              <a:t>            Improved Oversight</a:t>
            </a:r>
          </a:p>
          <a:p>
            <a:endParaRPr lang="en-US" sz="800" b="1" dirty="0" smtClean="0">
              <a:solidFill>
                <a:schemeClr val="bg1"/>
              </a:solidFill>
              <a:latin typeface="Arial" panose="020B0604020202020204" pitchFamily="34" charset="0"/>
              <a:cs typeface="Arial" panose="020B0604020202020204" pitchFamily="34" charset="0"/>
            </a:endParaRPr>
          </a:p>
          <a:p>
            <a:r>
              <a:rPr lang="en-US" sz="1300" b="1" dirty="0" smtClean="0">
                <a:solidFill>
                  <a:schemeClr val="bg1"/>
                </a:solidFill>
                <a:latin typeface="Arial" panose="020B0604020202020204" pitchFamily="34" charset="0"/>
                <a:cs typeface="Arial" panose="020B0604020202020204" pitchFamily="34" charset="0"/>
              </a:rPr>
              <a:t>                 Enhanced Controls</a:t>
            </a:r>
          </a:p>
          <a:p>
            <a:endParaRPr lang="en-US" sz="800" b="1" dirty="0" smtClean="0">
              <a:solidFill>
                <a:schemeClr val="bg1"/>
              </a:solidFill>
              <a:latin typeface="Arial" panose="020B0604020202020204" pitchFamily="34" charset="0"/>
              <a:cs typeface="Arial" panose="020B0604020202020204" pitchFamily="34" charset="0"/>
            </a:endParaRPr>
          </a:p>
          <a:p>
            <a:r>
              <a:rPr lang="en-US" sz="1300" b="1" dirty="0" smtClean="0">
                <a:solidFill>
                  <a:schemeClr val="bg1"/>
                </a:solidFill>
                <a:latin typeface="Arial" panose="020B0604020202020204" pitchFamily="34" charset="0"/>
                <a:cs typeface="Arial" panose="020B0604020202020204" pitchFamily="34" charset="0"/>
              </a:rPr>
              <a:t>                       Improved Forecasting</a:t>
            </a:r>
          </a:p>
          <a:p>
            <a:endParaRPr lang="en-US" sz="800" b="1" dirty="0" smtClean="0">
              <a:solidFill>
                <a:schemeClr val="bg1"/>
              </a:solidFill>
              <a:latin typeface="Arial" panose="020B0604020202020204" pitchFamily="34" charset="0"/>
              <a:cs typeface="Arial" panose="020B0604020202020204" pitchFamily="34" charset="0"/>
            </a:endParaRPr>
          </a:p>
          <a:p>
            <a:r>
              <a:rPr lang="en-US" sz="1300" b="1" dirty="0" smtClean="0">
                <a:solidFill>
                  <a:schemeClr val="bg1"/>
                </a:solidFill>
                <a:latin typeface="Arial" panose="020B0604020202020204" pitchFamily="34" charset="0"/>
                <a:cs typeface="Arial" panose="020B0604020202020204" pitchFamily="34" charset="0"/>
              </a:rPr>
              <a:t>                  Timely Information</a:t>
            </a:r>
          </a:p>
          <a:p>
            <a:endParaRPr lang="en-US" sz="800" b="1" dirty="0" smtClean="0">
              <a:solidFill>
                <a:schemeClr val="bg1"/>
              </a:solidFill>
              <a:latin typeface="Arial" panose="020B0604020202020204" pitchFamily="34" charset="0"/>
              <a:cs typeface="Arial" panose="020B0604020202020204" pitchFamily="34" charset="0"/>
            </a:endParaRPr>
          </a:p>
          <a:p>
            <a:r>
              <a:rPr lang="en-US" sz="1300" b="1" dirty="0" smtClean="0">
                <a:solidFill>
                  <a:schemeClr val="bg1"/>
                </a:solidFill>
                <a:latin typeface="Arial" panose="020B0604020202020204" pitchFamily="34" charset="0"/>
                <a:cs typeface="Arial" panose="020B0604020202020204" pitchFamily="34" charset="0"/>
              </a:rPr>
              <a:t>            Reduced Complexity</a:t>
            </a:r>
          </a:p>
          <a:p>
            <a:endParaRPr lang="en-US" sz="800" b="1" dirty="0" smtClean="0">
              <a:solidFill>
                <a:schemeClr val="bg1"/>
              </a:solidFill>
              <a:latin typeface="Arial" panose="020B0604020202020204" pitchFamily="34" charset="0"/>
              <a:cs typeface="Arial" panose="020B0604020202020204" pitchFamily="34" charset="0"/>
            </a:endParaRPr>
          </a:p>
          <a:p>
            <a:r>
              <a:rPr lang="en-US" sz="1300" b="1" dirty="0" smtClean="0">
                <a:solidFill>
                  <a:schemeClr val="bg1"/>
                </a:solidFill>
                <a:latin typeface="Arial" panose="020B0604020202020204" pitchFamily="34" charset="0"/>
                <a:cs typeface="Arial" panose="020B0604020202020204" pitchFamily="34" charset="0"/>
              </a:rPr>
              <a:t>       Reduced Cost</a:t>
            </a:r>
          </a:p>
          <a:p>
            <a:endParaRPr lang="en-US" sz="800" b="1" dirty="0">
              <a:solidFill>
                <a:schemeClr val="bg1"/>
              </a:solidFill>
              <a:latin typeface="Arial" panose="020B0604020202020204" pitchFamily="34" charset="0"/>
              <a:cs typeface="Arial" panose="020B0604020202020204" pitchFamily="34" charset="0"/>
            </a:endParaRPr>
          </a:p>
          <a:p>
            <a:r>
              <a:rPr lang="en-US" sz="1300" b="1" dirty="0" smtClean="0">
                <a:solidFill>
                  <a:schemeClr val="bg1"/>
                </a:solidFill>
                <a:latin typeface="Arial" panose="020B0604020202020204" pitchFamily="34" charset="0"/>
                <a:cs typeface="Arial" panose="020B0604020202020204" pitchFamily="34" charset="0"/>
              </a:rPr>
              <a:t>Improved Performance</a:t>
            </a:r>
            <a:endParaRPr lang="en-US" sz="1300" b="1" dirty="0">
              <a:solidFill>
                <a:schemeClr val="bg1"/>
              </a:solidFill>
              <a:latin typeface="Arial" panose="020B0604020202020204" pitchFamily="34" charset="0"/>
              <a:cs typeface="Arial" panose="020B0604020202020204" pitchFamily="34" charset="0"/>
            </a:endParaRPr>
          </a:p>
        </p:txBody>
      </p:sp>
      <p:sp>
        <p:nvSpPr>
          <p:cNvPr id="23" name="Pentagon 22"/>
          <p:cNvSpPr>
            <a:spLocks noChangeAspect="1"/>
          </p:cNvSpPr>
          <p:nvPr/>
        </p:nvSpPr>
        <p:spPr>
          <a:xfrm>
            <a:off x="426477" y="1316004"/>
            <a:ext cx="1729889" cy="731520"/>
          </a:xfrm>
          <a:prstGeom prst="homePlate">
            <a:avLst/>
          </a:prstGeom>
          <a:gradFill flip="none" rotWithShape="1">
            <a:gsLst>
              <a:gs pos="0">
                <a:srgbClr val="0D47FF">
                  <a:shade val="30000"/>
                  <a:satMod val="115000"/>
                </a:srgbClr>
              </a:gs>
              <a:gs pos="56000">
                <a:srgbClr val="3366FF"/>
              </a:gs>
            </a:gsLst>
            <a:lin ang="2700000" scaled="1"/>
            <a:tileRect/>
          </a:gra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TextBox 23"/>
          <p:cNvSpPr txBox="1"/>
          <p:nvPr/>
        </p:nvSpPr>
        <p:spPr>
          <a:xfrm>
            <a:off x="478718" y="1481709"/>
            <a:ext cx="1136480" cy="400110"/>
          </a:xfrm>
          <a:prstGeom prst="rect">
            <a:avLst/>
          </a:prstGeom>
          <a:noFill/>
        </p:spPr>
        <p:txBody>
          <a:bodyPr wrap="square" rtlCol="0">
            <a:spAutoFit/>
          </a:bodyPr>
          <a:lstStyle/>
          <a:p>
            <a:r>
              <a:rPr lang="en-US" sz="1000" b="1" dirty="0" smtClean="0">
                <a:solidFill>
                  <a:schemeClr val="bg1"/>
                </a:solidFill>
                <a:latin typeface="Arial" panose="020B0604020202020204" pitchFamily="34" charset="0"/>
                <a:cs typeface="Arial" panose="020B0604020202020204" pitchFamily="34" charset="0"/>
              </a:rPr>
              <a:t>Improve Risk </a:t>
            </a:r>
          </a:p>
          <a:p>
            <a:r>
              <a:rPr lang="en-US" sz="1000" b="1" dirty="0" smtClean="0">
                <a:solidFill>
                  <a:schemeClr val="bg1"/>
                </a:solidFill>
                <a:latin typeface="Arial" panose="020B0604020202020204" pitchFamily="34" charset="0"/>
                <a:cs typeface="Arial" panose="020B0604020202020204" pitchFamily="34" charset="0"/>
              </a:rPr>
              <a:t>Management</a:t>
            </a:r>
            <a:endParaRPr lang="en-US" sz="1000" b="1" dirty="0">
              <a:solidFill>
                <a:schemeClr val="bg1"/>
              </a:solidFill>
              <a:latin typeface="Arial" panose="020B0604020202020204" pitchFamily="34" charset="0"/>
              <a:cs typeface="Arial" panose="020B0604020202020204" pitchFamily="34" charset="0"/>
            </a:endParaRPr>
          </a:p>
        </p:txBody>
      </p:sp>
      <p:sp>
        <p:nvSpPr>
          <p:cNvPr id="26" name="Pentagon 25"/>
          <p:cNvSpPr>
            <a:spLocks noChangeAspect="1"/>
          </p:cNvSpPr>
          <p:nvPr/>
        </p:nvSpPr>
        <p:spPr>
          <a:xfrm>
            <a:off x="426477" y="2165393"/>
            <a:ext cx="1729889" cy="731520"/>
          </a:xfrm>
          <a:prstGeom prst="homePlate">
            <a:avLst/>
          </a:prstGeom>
          <a:gradFill flip="none" rotWithShape="1">
            <a:gsLst>
              <a:gs pos="0">
                <a:srgbClr val="0D47FF">
                  <a:shade val="30000"/>
                  <a:satMod val="115000"/>
                </a:srgbClr>
              </a:gs>
              <a:gs pos="56000">
                <a:srgbClr val="3366FF"/>
              </a:gs>
            </a:gsLst>
            <a:lin ang="2700000" scaled="1"/>
            <a:tileRect/>
          </a:gra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Pentagon 26"/>
          <p:cNvSpPr>
            <a:spLocks noChangeAspect="1"/>
          </p:cNvSpPr>
          <p:nvPr/>
        </p:nvSpPr>
        <p:spPr>
          <a:xfrm>
            <a:off x="426477" y="3014782"/>
            <a:ext cx="1729889" cy="731520"/>
          </a:xfrm>
          <a:prstGeom prst="homePlate">
            <a:avLst/>
          </a:prstGeom>
          <a:gradFill flip="none" rotWithShape="1">
            <a:gsLst>
              <a:gs pos="0">
                <a:srgbClr val="0D47FF">
                  <a:shade val="30000"/>
                  <a:satMod val="115000"/>
                </a:srgbClr>
              </a:gs>
              <a:gs pos="56000">
                <a:srgbClr val="3366FF"/>
              </a:gs>
            </a:gsLst>
            <a:lin ang="2700000" scaled="1"/>
            <a:tileRect/>
          </a:gra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Pentagon 27"/>
          <p:cNvSpPr>
            <a:spLocks noChangeAspect="1"/>
          </p:cNvSpPr>
          <p:nvPr/>
        </p:nvSpPr>
        <p:spPr>
          <a:xfrm>
            <a:off x="426477" y="3864170"/>
            <a:ext cx="1729889" cy="731520"/>
          </a:xfrm>
          <a:prstGeom prst="homePlate">
            <a:avLst/>
          </a:prstGeom>
          <a:gradFill flip="none" rotWithShape="1">
            <a:gsLst>
              <a:gs pos="0">
                <a:srgbClr val="0D47FF">
                  <a:shade val="30000"/>
                  <a:satMod val="115000"/>
                </a:srgbClr>
              </a:gs>
              <a:gs pos="56000">
                <a:srgbClr val="3366FF"/>
              </a:gs>
            </a:gsLst>
            <a:lin ang="2700000" scaled="1"/>
            <a:tileRect/>
          </a:gra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TextBox 28"/>
          <p:cNvSpPr txBox="1"/>
          <p:nvPr/>
        </p:nvSpPr>
        <p:spPr>
          <a:xfrm>
            <a:off x="426478" y="2254154"/>
            <a:ext cx="1341495" cy="553998"/>
          </a:xfrm>
          <a:prstGeom prst="rect">
            <a:avLst/>
          </a:prstGeom>
          <a:noFill/>
        </p:spPr>
        <p:txBody>
          <a:bodyPr wrap="square" rtlCol="0">
            <a:spAutoFit/>
          </a:bodyPr>
          <a:lstStyle/>
          <a:p>
            <a:r>
              <a:rPr lang="en-US" sz="1000" b="1" dirty="0">
                <a:solidFill>
                  <a:schemeClr val="bg1"/>
                </a:solidFill>
                <a:latin typeface="Arial" panose="020B0604020202020204" pitchFamily="34" charset="0"/>
                <a:cs typeface="Arial" panose="020B0604020202020204" pitchFamily="34" charset="0"/>
              </a:rPr>
              <a:t>Optimize </a:t>
            </a:r>
            <a:r>
              <a:rPr lang="en-US" sz="1000" b="1" dirty="0" smtClean="0">
                <a:solidFill>
                  <a:schemeClr val="bg1"/>
                </a:solidFill>
                <a:latin typeface="Arial" panose="020B0604020202020204" pitchFamily="34" charset="0"/>
                <a:cs typeface="Arial" panose="020B0604020202020204" pitchFamily="34" charset="0"/>
              </a:rPr>
              <a:t>Costs </a:t>
            </a:r>
            <a:r>
              <a:rPr lang="en-US" sz="1000" b="1" dirty="0">
                <a:solidFill>
                  <a:schemeClr val="bg1"/>
                </a:solidFill>
                <a:latin typeface="Arial" panose="020B0604020202020204" pitchFamily="34" charset="0"/>
                <a:cs typeface="Arial" panose="020B0604020202020204" pitchFamily="34" charset="0"/>
              </a:rPr>
              <a:t>and Improve Profitability </a:t>
            </a:r>
          </a:p>
        </p:txBody>
      </p:sp>
      <p:sp>
        <p:nvSpPr>
          <p:cNvPr id="31" name="TextBox 30"/>
          <p:cNvSpPr txBox="1"/>
          <p:nvPr/>
        </p:nvSpPr>
        <p:spPr>
          <a:xfrm>
            <a:off x="471513" y="3103543"/>
            <a:ext cx="1317299" cy="553998"/>
          </a:xfrm>
          <a:prstGeom prst="rect">
            <a:avLst/>
          </a:prstGeom>
          <a:noFill/>
        </p:spPr>
        <p:txBody>
          <a:bodyPr wrap="square" rtlCol="0">
            <a:spAutoFit/>
          </a:bodyPr>
          <a:lstStyle/>
          <a:p>
            <a:r>
              <a:rPr lang="en-US" sz="1000" b="1" dirty="0" smtClean="0">
                <a:solidFill>
                  <a:schemeClr val="bg1"/>
                </a:solidFill>
                <a:latin typeface="Arial" panose="020B0604020202020204" pitchFamily="34" charset="0"/>
                <a:cs typeface="Arial" panose="020B0604020202020204" pitchFamily="34" charset="0"/>
              </a:rPr>
              <a:t>Monitor for Potential Fraud and Misconduct</a:t>
            </a:r>
            <a:endParaRPr lang="en-US" sz="1000" b="1" dirty="0">
              <a:solidFill>
                <a:schemeClr val="bg1"/>
              </a:solidFill>
              <a:latin typeface="Arial" panose="020B0604020202020204" pitchFamily="34" charset="0"/>
              <a:cs typeface="Arial" panose="020B0604020202020204" pitchFamily="34" charset="0"/>
            </a:endParaRPr>
          </a:p>
        </p:txBody>
      </p:sp>
      <p:sp>
        <p:nvSpPr>
          <p:cNvPr id="32" name="TextBox 31"/>
          <p:cNvSpPr txBox="1"/>
          <p:nvPr/>
        </p:nvSpPr>
        <p:spPr>
          <a:xfrm>
            <a:off x="478718" y="3947464"/>
            <a:ext cx="1188720" cy="553998"/>
          </a:xfrm>
          <a:prstGeom prst="rect">
            <a:avLst/>
          </a:prstGeom>
          <a:noFill/>
        </p:spPr>
        <p:txBody>
          <a:bodyPr wrap="square" rtlCol="0">
            <a:spAutoFit/>
          </a:bodyPr>
          <a:lstStyle/>
          <a:p>
            <a:r>
              <a:rPr lang="en-US" sz="1000" b="1" dirty="0">
                <a:solidFill>
                  <a:schemeClr val="bg1"/>
                </a:solidFill>
                <a:latin typeface="Arial" panose="020B0604020202020204" pitchFamily="34" charset="0"/>
                <a:cs typeface="Arial" panose="020B0604020202020204" pitchFamily="34" charset="0"/>
              </a:rPr>
              <a:t>Address </a:t>
            </a:r>
            <a:r>
              <a:rPr lang="en-US" sz="1000" b="1" dirty="0" smtClean="0">
                <a:solidFill>
                  <a:schemeClr val="bg1"/>
                </a:solidFill>
                <a:latin typeface="Arial" panose="020B0604020202020204" pitchFamily="34" charset="0"/>
                <a:cs typeface="Arial" panose="020B0604020202020204" pitchFamily="34" charset="0"/>
              </a:rPr>
              <a:t>Regulatory </a:t>
            </a:r>
            <a:r>
              <a:rPr lang="en-US" sz="1000" b="1" dirty="0">
                <a:solidFill>
                  <a:schemeClr val="bg1"/>
                </a:solidFill>
                <a:latin typeface="Arial" panose="020B0604020202020204" pitchFamily="34" charset="0"/>
                <a:cs typeface="Arial" panose="020B0604020202020204" pitchFamily="34" charset="0"/>
              </a:rPr>
              <a:t>Pressures</a:t>
            </a:r>
          </a:p>
        </p:txBody>
      </p:sp>
      <p:grpSp>
        <p:nvGrpSpPr>
          <p:cNvPr id="45" name="Group 44"/>
          <p:cNvGrpSpPr>
            <a:grpSpLocks noChangeAspect="1"/>
          </p:cNvGrpSpPr>
          <p:nvPr/>
        </p:nvGrpSpPr>
        <p:grpSpPr>
          <a:xfrm>
            <a:off x="2282184" y="1313757"/>
            <a:ext cx="3281931" cy="3281933"/>
            <a:chOff x="2388554" y="1491360"/>
            <a:chExt cx="4114800" cy="4114800"/>
          </a:xfrm>
        </p:grpSpPr>
        <p:sp>
          <p:nvSpPr>
            <p:cNvPr id="47" name="TextBox 1"/>
            <p:cNvSpPr txBox="1"/>
            <p:nvPr/>
          </p:nvSpPr>
          <p:spPr>
            <a:xfrm>
              <a:off x="3619356" y="3094680"/>
              <a:ext cx="1968692" cy="333375"/>
            </a:xfrm>
            <a:prstGeom prst="rect">
              <a:avLst/>
            </a:prstGeom>
          </p:spPr>
          <p:txBody>
            <a:bodyPr wrap="non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solidFill>
                    <a:schemeClr val="bg1"/>
                  </a:solidFill>
                  <a:latin typeface="Arial" panose="020B0604020202020204" pitchFamily="34" charset="0"/>
                  <a:cs typeface="Arial" panose="020B0604020202020204" pitchFamily="34" charset="0"/>
                </a:rPr>
                <a:t>Employees</a:t>
              </a:r>
            </a:p>
          </p:txBody>
        </p:sp>
        <p:sp>
          <p:nvSpPr>
            <p:cNvPr id="48" name="TextBox 1"/>
            <p:cNvSpPr txBox="1"/>
            <p:nvPr/>
          </p:nvSpPr>
          <p:spPr>
            <a:xfrm>
              <a:off x="3619356" y="3750443"/>
              <a:ext cx="1569289" cy="234895"/>
            </a:xfrm>
            <a:prstGeom prst="rect">
              <a:avLst/>
            </a:prstGeom>
          </p:spPr>
          <p:txBody>
            <a:bodyPr wrap="non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solidFill>
                    <a:schemeClr val="bg1"/>
                  </a:solidFill>
                  <a:latin typeface="Arial" panose="020B0604020202020204" pitchFamily="34" charset="0"/>
                  <a:cs typeface="Arial" panose="020B0604020202020204" pitchFamily="34" charset="0"/>
                </a:rPr>
                <a:t>The media</a:t>
              </a:r>
            </a:p>
          </p:txBody>
        </p:sp>
        <p:sp>
          <p:nvSpPr>
            <p:cNvPr id="49" name="TextBox 1"/>
            <p:cNvSpPr txBox="1"/>
            <p:nvPr/>
          </p:nvSpPr>
          <p:spPr>
            <a:xfrm>
              <a:off x="3592542" y="4248122"/>
              <a:ext cx="1374601" cy="384263"/>
            </a:xfrm>
            <a:prstGeom prst="rect">
              <a:avLst/>
            </a:prstGeom>
          </p:spPr>
          <p:txBody>
            <a:bodyPr wrap="non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schemeClr val="bg1"/>
                  </a:solidFill>
                  <a:latin typeface="Arial" panose="020B0604020202020204" pitchFamily="34" charset="0"/>
                  <a:cs typeface="Arial" panose="020B0604020202020204" pitchFamily="34" charset="0"/>
                </a:rPr>
                <a:t>Local </a:t>
              </a:r>
            </a:p>
            <a:p>
              <a:r>
                <a:rPr lang="en-US" b="1" dirty="0" smtClean="0">
                  <a:solidFill>
                    <a:schemeClr val="bg1"/>
                  </a:solidFill>
                  <a:latin typeface="Arial" panose="020B0604020202020204" pitchFamily="34" charset="0"/>
                  <a:cs typeface="Arial" panose="020B0604020202020204" pitchFamily="34" charset="0"/>
                </a:rPr>
                <a:t>communities</a:t>
              </a:r>
              <a:endParaRPr lang="en-US" b="1" dirty="0">
                <a:solidFill>
                  <a:schemeClr val="bg1"/>
                </a:solidFill>
                <a:latin typeface="Arial" panose="020B0604020202020204" pitchFamily="34" charset="0"/>
                <a:cs typeface="Arial" panose="020B0604020202020204" pitchFamily="34" charset="0"/>
              </a:endParaRPr>
            </a:p>
          </p:txBody>
        </p:sp>
        <p:grpSp>
          <p:nvGrpSpPr>
            <p:cNvPr id="50" name="Group 49"/>
            <p:cNvGrpSpPr>
              <a:grpSpLocks noChangeAspect="1"/>
            </p:cNvGrpSpPr>
            <p:nvPr/>
          </p:nvGrpSpPr>
          <p:grpSpPr>
            <a:xfrm>
              <a:off x="2388554" y="1491360"/>
              <a:ext cx="4114800" cy="4114800"/>
              <a:chOff x="2388554" y="1491360"/>
              <a:chExt cx="3657600" cy="3657600"/>
            </a:xfrm>
          </p:grpSpPr>
          <p:sp>
            <p:nvSpPr>
              <p:cNvPr id="54" name="Oval 53"/>
              <p:cNvSpPr>
                <a:spLocks noChangeAspect="1"/>
              </p:cNvSpPr>
              <p:nvPr/>
            </p:nvSpPr>
            <p:spPr>
              <a:xfrm>
                <a:off x="2388554" y="1491360"/>
                <a:ext cx="3657600" cy="3657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Down">
                  <a:avLst/>
                </a:prstTxWarp>
              </a:bodyPr>
              <a:lstStyle/>
              <a:p>
                <a:pPr algn="ctr"/>
                <a:endParaRPr lang="en-US" sz="1400" b="1" dirty="0" smtClean="0">
                  <a:latin typeface="Arial" panose="020B0604020202020204" pitchFamily="34" charset="0"/>
                  <a:cs typeface="Arial" panose="020B0604020202020204" pitchFamily="34" charset="0"/>
                </a:endParaRPr>
              </a:p>
              <a:p>
                <a:pPr algn="ctr"/>
                <a:endParaRPr lang="en-US" sz="1000" b="1" dirty="0">
                  <a:latin typeface="Arial" panose="020B0604020202020204" pitchFamily="34" charset="0"/>
                  <a:cs typeface="Arial" panose="020B0604020202020204" pitchFamily="34" charset="0"/>
                </a:endParaRPr>
              </a:p>
              <a:p>
                <a:pPr algn="ctr"/>
                <a:r>
                  <a:rPr lang="en-US" sz="1400" b="1" dirty="0" smtClean="0">
                    <a:latin typeface="Arial" panose="020B0604020202020204" pitchFamily="34" charset="0"/>
                    <a:cs typeface="Arial" panose="020B0604020202020204" pitchFamily="34" charset="0"/>
                  </a:rPr>
                  <a:t>CONTINUOUS MONITORING</a:t>
                </a:r>
              </a:p>
            </p:txBody>
          </p:sp>
          <p:sp>
            <p:nvSpPr>
              <p:cNvPr id="55" name="Oval 54"/>
              <p:cNvSpPr>
                <a:spLocks noChangeAspect="1"/>
              </p:cNvSpPr>
              <p:nvPr/>
            </p:nvSpPr>
            <p:spPr>
              <a:xfrm>
                <a:off x="2388554" y="1491360"/>
                <a:ext cx="3657600" cy="3657600"/>
              </a:xfrm>
              <a:prstGeom prst="ellipse">
                <a:avLst/>
              </a:prstGeom>
              <a:solidFill>
                <a:srgbClr val="0000CC">
                  <a:alpha val="7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Up">
                  <a:avLst/>
                </a:prstTxWarp>
              </a:bodyPr>
              <a:lstStyle/>
              <a:p>
                <a:pPr algn="ctr"/>
                <a:r>
                  <a:rPr lang="en-US" sz="1400" b="1" dirty="0" smtClean="0">
                    <a:latin typeface="Arial" panose="020B0604020202020204" pitchFamily="34" charset="0"/>
                    <a:cs typeface="Arial" panose="020B0604020202020204" pitchFamily="34" charset="0"/>
                  </a:rPr>
                  <a:t>CONTINUOUS ASSURANCE</a:t>
                </a:r>
              </a:p>
              <a:p>
                <a:pPr algn="ctr"/>
                <a:endParaRPr lang="en-US" sz="800" b="1" dirty="0" smtClean="0">
                  <a:latin typeface="Arial" panose="020B0604020202020204" pitchFamily="34" charset="0"/>
                  <a:cs typeface="Arial" panose="020B0604020202020204" pitchFamily="34" charset="0"/>
                </a:endParaRPr>
              </a:p>
              <a:p>
                <a:pPr algn="ctr"/>
                <a:endParaRPr lang="en-US" sz="1400" b="1" dirty="0">
                  <a:latin typeface="Arial" panose="020B0604020202020204" pitchFamily="34" charset="0"/>
                  <a:cs typeface="Arial" panose="020B0604020202020204" pitchFamily="34" charset="0"/>
                </a:endParaRPr>
              </a:p>
            </p:txBody>
          </p:sp>
          <p:sp>
            <p:nvSpPr>
              <p:cNvPr id="56" name="Oval 55"/>
              <p:cNvSpPr>
                <a:spLocks noChangeAspect="1"/>
              </p:cNvSpPr>
              <p:nvPr/>
            </p:nvSpPr>
            <p:spPr>
              <a:xfrm>
                <a:off x="2845754" y="1948560"/>
                <a:ext cx="2743200" cy="2743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lowchart: Manual Operation 50"/>
            <p:cNvSpPr/>
            <p:nvPr/>
          </p:nvSpPr>
          <p:spPr>
            <a:xfrm>
              <a:off x="2571434" y="1892124"/>
              <a:ext cx="3749040" cy="3383280"/>
            </a:xfrm>
            <a:prstGeom prst="flowChartManualOperation">
              <a:avLst/>
            </a:prstGeom>
            <a:scene3d>
              <a:camera prst="isometricOffAxis2Top">
                <a:rot lat="6600000" lon="10800000" rev="21594000"/>
              </a:camera>
              <a:lightRig rig="threePt" dir="t"/>
            </a:scene3d>
            <a:sp3d extrusionH="69850">
              <a:bevelT w="120650" h="101600" prst="hardEdge"/>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3257611" y="4165933"/>
              <a:ext cx="2218877" cy="274320"/>
            </a:xfrm>
            <a:prstGeom prst="rect">
              <a:avLst/>
            </a:prstGeom>
            <a:noFill/>
          </p:spPr>
          <p:txBody>
            <a:bodyPr wrap="none" rtlCol="0">
              <a:spAutoFit/>
            </a:bodyPr>
            <a:lstStyle/>
            <a:p>
              <a:r>
                <a:rPr lang="en-US" sz="1000" b="1" dirty="0" smtClean="0">
                  <a:solidFill>
                    <a:schemeClr val="bg1"/>
                  </a:solidFill>
                  <a:latin typeface="Arial" panose="020B0604020202020204" pitchFamily="34" charset="0"/>
                  <a:cs typeface="Arial" panose="020B0604020202020204" pitchFamily="34" charset="0"/>
                </a:rPr>
                <a:t>Industry &amp; Functional Knowledge</a:t>
              </a:r>
              <a:endParaRPr lang="en-US" sz="1000" b="1" dirty="0">
                <a:solidFill>
                  <a:schemeClr val="bg1"/>
                </a:solidFill>
                <a:latin typeface="Arial" panose="020B0604020202020204" pitchFamily="34" charset="0"/>
                <a:cs typeface="Arial" panose="020B0604020202020204" pitchFamily="34" charset="0"/>
              </a:endParaRPr>
            </a:p>
          </p:txBody>
        </p:sp>
        <p:pic>
          <p:nvPicPr>
            <p:cNvPr id="5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69" r="1860" b="2763"/>
            <a:stretch/>
          </p:blipFill>
          <p:spPr bwMode="auto">
            <a:xfrm>
              <a:off x="3432640" y="2355684"/>
              <a:ext cx="2043848" cy="1754325"/>
            </a:xfrm>
            <a:prstGeom prst="round2DiagRect">
              <a:avLst>
                <a:gd name="adj1" fmla="val 34574"/>
                <a:gd name="adj2" fmla="val 36610"/>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7" name="TextBox 56"/>
          <p:cNvSpPr txBox="1"/>
          <p:nvPr/>
        </p:nvSpPr>
        <p:spPr>
          <a:xfrm>
            <a:off x="699600" y="257929"/>
            <a:ext cx="7622600" cy="369332"/>
          </a:xfrm>
          <a:prstGeom prst="rect">
            <a:avLst/>
          </a:prstGeom>
          <a:noFill/>
        </p:spPr>
        <p:txBody>
          <a:bodyPr wrap="none" rtlCol="0">
            <a:spAutoFit/>
          </a:bodyPr>
          <a:lstStyle/>
          <a:p>
            <a:pPr algn="ctr"/>
            <a:r>
              <a:rPr lang="en-US" b="1" dirty="0" smtClean="0">
                <a:solidFill>
                  <a:srgbClr val="0000CC"/>
                </a:solidFill>
                <a:latin typeface="Arial" panose="020B0604020202020204" pitchFamily="34" charset="0"/>
                <a:cs typeface="Arial" panose="020B0604020202020204" pitchFamily="34" charset="0"/>
              </a:rPr>
              <a:t>Economic Drivers and Benefits of Implementing CA/CM Capabilities</a:t>
            </a:r>
            <a:endParaRPr lang="en-US" b="1" dirty="0">
              <a:solidFill>
                <a:srgbClr val="0000CC"/>
              </a:solidFill>
              <a:latin typeface="Arial" panose="020B0604020202020204" pitchFamily="34" charset="0"/>
              <a:cs typeface="Arial" panose="020B0604020202020204" pitchFamily="34" charset="0"/>
            </a:endParaRPr>
          </a:p>
        </p:txBody>
      </p:sp>
      <p:sp>
        <p:nvSpPr>
          <p:cNvPr id="6" name="TextBox 5"/>
          <p:cNvSpPr txBox="1"/>
          <p:nvPr/>
        </p:nvSpPr>
        <p:spPr>
          <a:xfrm>
            <a:off x="7975201" y="5963478"/>
            <a:ext cx="813043" cy="230832"/>
          </a:xfrm>
          <a:prstGeom prst="rect">
            <a:avLst/>
          </a:prstGeom>
          <a:noFill/>
        </p:spPr>
        <p:txBody>
          <a:bodyPr wrap="none" rtlCol="0">
            <a:spAutoFit/>
          </a:bodyPr>
          <a:lstStyle/>
          <a:p>
            <a:r>
              <a:rPr lang="en-US" sz="900" dirty="0" smtClean="0">
                <a:latin typeface="Arial" panose="020B0604020202020204" pitchFamily="34" charset="0"/>
                <a:cs typeface="Arial" panose="020B0604020202020204" pitchFamily="34" charset="0"/>
              </a:rPr>
              <a:t>KPMG 2009</a:t>
            </a:r>
            <a:endParaRPr lang="en-US" sz="900" dirty="0">
              <a:latin typeface="Arial" panose="020B0604020202020204" pitchFamily="34" charset="0"/>
              <a:cs typeface="Arial" panose="020B0604020202020204" pitchFamily="34" charset="0"/>
            </a:endParaRPr>
          </a:p>
        </p:txBody>
      </p:sp>
      <p:sp>
        <p:nvSpPr>
          <p:cNvPr id="7" name="TextBox 6"/>
          <p:cNvSpPr txBox="1"/>
          <p:nvPr/>
        </p:nvSpPr>
        <p:spPr>
          <a:xfrm>
            <a:off x="177207" y="5365344"/>
            <a:ext cx="8789586" cy="369332"/>
          </a:xfrm>
          <a:prstGeom prst="rect">
            <a:avLst/>
          </a:prstGeom>
          <a:noFill/>
        </p:spPr>
        <p:txBody>
          <a:bodyPr wrap="none" rtlCol="0">
            <a:spAutoFit/>
          </a:bodyPr>
          <a:lstStyle/>
          <a:p>
            <a:r>
              <a:rPr lang="en-US" b="1" dirty="0" smtClean="0">
                <a:solidFill>
                  <a:srgbClr val="0000CC"/>
                </a:solidFill>
                <a:latin typeface="Arial" panose="020B0604020202020204" pitchFamily="34" charset="0"/>
                <a:cs typeface="Arial" panose="020B0604020202020204" pitchFamily="34" charset="0"/>
              </a:rPr>
              <a:t>Process optimization is the objective, with sustainable cost savings the result.</a:t>
            </a:r>
            <a:endParaRPr lang="en-US" b="1"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25642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695303" y="6369050"/>
            <a:ext cx="2847975" cy="365125"/>
          </a:xfrm>
        </p:spPr>
        <p:txBody>
          <a:bodyPr/>
          <a:lstStyle/>
          <a:p>
            <a:pPr algn="r"/>
            <a:r>
              <a:rPr lang="en-US" sz="1000" b="1" dirty="0" smtClean="0">
                <a:solidFill>
                  <a:srgbClr val="0000CC"/>
                </a:solidFill>
              </a:rPr>
              <a:t>Strategic Planning &amp; Performance</a:t>
            </a:r>
            <a:endParaRPr lang="en-US" sz="1000" b="1" dirty="0">
              <a:solidFill>
                <a:srgbClr val="0000CC"/>
              </a:solidFill>
            </a:endParaRPr>
          </a:p>
        </p:txBody>
      </p:sp>
      <p:sp>
        <p:nvSpPr>
          <p:cNvPr id="5" name="Slide Number Placeholder 4"/>
          <p:cNvSpPr>
            <a:spLocks noGrp="1"/>
          </p:cNvSpPr>
          <p:nvPr>
            <p:ph type="sldNum" sz="quarter" idx="12"/>
          </p:nvPr>
        </p:nvSpPr>
        <p:spPr/>
        <p:txBody>
          <a:bodyPr/>
          <a:lstStyle/>
          <a:p>
            <a:fld id="{33A7DA15-4FC7-E041-88C1-61AB3AC8A005}" type="slidenum">
              <a:rPr lang="en-US" smtClean="0"/>
              <a:t>36</a:t>
            </a:fld>
            <a:endParaRPr lang="en-US" dirty="0"/>
          </a:p>
        </p:txBody>
      </p:sp>
      <p:sp>
        <p:nvSpPr>
          <p:cNvPr id="9" name="Title 1"/>
          <p:cNvSpPr>
            <a:spLocks noGrp="1"/>
          </p:cNvSpPr>
          <p:nvPr>
            <p:ph type="title"/>
          </p:nvPr>
        </p:nvSpPr>
        <p:spPr>
          <a:xfrm>
            <a:off x="457200" y="228600"/>
            <a:ext cx="8229600" cy="685800"/>
          </a:xfrm>
        </p:spPr>
        <p:txBody>
          <a:bodyPr/>
          <a:lstStyle/>
          <a:p>
            <a:r>
              <a:rPr lang="en-US" sz="2800" dirty="0" smtClean="0"/>
              <a:t>Characteristics of analytics today</a:t>
            </a:r>
            <a:endParaRPr lang="en-US" sz="2800" dirty="0"/>
          </a:p>
        </p:txBody>
      </p:sp>
      <p:sp>
        <p:nvSpPr>
          <p:cNvPr id="7" name="TextBox 6"/>
          <p:cNvSpPr txBox="1"/>
          <p:nvPr/>
        </p:nvSpPr>
        <p:spPr>
          <a:xfrm>
            <a:off x="7467093" y="5915025"/>
            <a:ext cx="837089" cy="261610"/>
          </a:xfrm>
          <a:prstGeom prst="rect">
            <a:avLst/>
          </a:prstGeom>
          <a:noFill/>
        </p:spPr>
        <p:txBody>
          <a:bodyPr wrap="none" rtlCol="0">
            <a:spAutoFit/>
          </a:bodyPr>
          <a:lstStyle/>
          <a:p>
            <a:r>
              <a:rPr lang="en-US" sz="1100" dirty="0" smtClean="0">
                <a:latin typeface="Arial" panose="020B0604020202020204" pitchFamily="34" charset="0"/>
                <a:cs typeface="Arial" panose="020B0604020202020204" pitchFamily="34" charset="0"/>
              </a:rPr>
              <a:t>PwC 2013</a:t>
            </a:r>
            <a:endParaRPr lang="en-US" sz="1100" dirty="0">
              <a:latin typeface="Arial" panose="020B0604020202020204" pitchFamily="34" charset="0"/>
              <a:cs typeface="Arial" panose="020B0604020202020204" pitchFamily="34" charset="0"/>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0350" y="1578251"/>
            <a:ext cx="2976563" cy="4322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le 2"/>
          <p:cNvSpPr/>
          <p:nvPr/>
        </p:nvSpPr>
        <p:spPr>
          <a:xfrm>
            <a:off x="723900" y="1968698"/>
            <a:ext cx="1714500" cy="9144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Visualization</a:t>
            </a:r>
          </a:p>
        </p:txBody>
      </p:sp>
      <p:sp>
        <p:nvSpPr>
          <p:cNvPr id="10" name="Rounded Rectangle 9"/>
          <p:cNvSpPr/>
          <p:nvPr/>
        </p:nvSpPr>
        <p:spPr>
          <a:xfrm>
            <a:off x="723900" y="3467100"/>
            <a:ext cx="1714500" cy="9144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Trending &amp; Comparison</a:t>
            </a:r>
          </a:p>
        </p:txBody>
      </p:sp>
      <p:sp>
        <p:nvSpPr>
          <p:cNvPr id="6" name="TextBox 5"/>
          <p:cNvSpPr txBox="1"/>
          <p:nvPr/>
        </p:nvSpPr>
        <p:spPr>
          <a:xfrm>
            <a:off x="533399" y="1025723"/>
            <a:ext cx="3755231" cy="523220"/>
          </a:xfrm>
          <a:prstGeom prst="rect">
            <a:avLst/>
          </a:prstGeom>
          <a:noFill/>
        </p:spPr>
        <p:txBody>
          <a:bodyPr wrap="square" rtlCol="0">
            <a:spAutoFit/>
          </a:bodyPr>
          <a:lstStyle/>
          <a:p>
            <a:r>
              <a:rPr lang="en-US" sz="1400" b="1" i="1" dirty="0" smtClean="0">
                <a:solidFill>
                  <a:srgbClr val="C00000"/>
                </a:solidFill>
                <a:latin typeface="Arial" panose="020B0604020202020204" pitchFamily="34" charset="0"/>
                <a:cs typeface="Arial" panose="020B0604020202020204" pitchFamily="34" charset="0"/>
              </a:rPr>
              <a:t>Analytics</a:t>
            </a:r>
            <a:r>
              <a:rPr lang="en-US" sz="1400" dirty="0" smtClean="0">
                <a:latin typeface="Arial" panose="020B0604020202020204" pitchFamily="34" charset="0"/>
                <a:cs typeface="Arial" panose="020B0604020202020204" pitchFamily="34" charset="0"/>
              </a:rPr>
              <a:t>: </a:t>
            </a:r>
            <a:r>
              <a:rPr lang="en-US" sz="1400" i="1" dirty="0" smtClean="0">
                <a:latin typeface="Arial" panose="020B0604020202020204" pitchFamily="34" charset="0"/>
                <a:cs typeface="Arial" panose="020B0604020202020204" pitchFamily="34" charset="0"/>
              </a:rPr>
              <a:t>discovery and communication of meaningful patterns in data</a:t>
            </a:r>
            <a:endParaRPr lang="en-US" sz="1400" i="1" dirty="0">
              <a:latin typeface="Arial" panose="020B0604020202020204" pitchFamily="34" charset="0"/>
              <a:cs typeface="Arial" panose="020B0604020202020204" pitchFamily="34" charset="0"/>
            </a:endParaRPr>
          </a:p>
        </p:txBody>
      </p:sp>
      <p:sp>
        <p:nvSpPr>
          <p:cNvPr id="11" name="Rounded Rectangle 10"/>
          <p:cNvSpPr/>
          <p:nvPr/>
        </p:nvSpPr>
        <p:spPr>
          <a:xfrm>
            <a:off x="723900" y="4733925"/>
            <a:ext cx="1714500" cy="9144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b="1" dirty="0" smtClean="0">
                <a:latin typeface="Arial" panose="020B0604020202020204" pitchFamily="34" charset="0"/>
                <a:cs typeface="Arial" panose="020B0604020202020204" pitchFamily="34" charset="0"/>
              </a:rPr>
              <a:t>Dashboarding</a:t>
            </a:r>
            <a:endParaRPr lang="en-US" sz="1400" b="1" dirty="0">
              <a:latin typeface="Arial" panose="020B0604020202020204" pitchFamily="34" charset="0"/>
              <a:cs typeface="Arial" panose="020B0604020202020204" pitchFamily="34" charset="0"/>
            </a:endParaRPr>
          </a:p>
        </p:txBody>
      </p:sp>
      <p:sp>
        <p:nvSpPr>
          <p:cNvPr id="12" name="TextBox 11"/>
          <p:cNvSpPr txBox="1"/>
          <p:nvPr/>
        </p:nvSpPr>
        <p:spPr>
          <a:xfrm>
            <a:off x="5953123" y="1055031"/>
            <a:ext cx="2590153" cy="523220"/>
          </a:xfrm>
          <a:prstGeom prst="rect">
            <a:avLst/>
          </a:prstGeom>
          <a:noFill/>
        </p:spPr>
        <p:txBody>
          <a:bodyPr wrap="square" rtlCol="0">
            <a:spAutoFit/>
          </a:bodyPr>
          <a:lstStyle/>
          <a:p>
            <a:r>
              <a:rPr lang="en-US" sz="1400" b="1" i="1" dirty="0" smtClean="0">
                <a:solidFill>
                  <a:srgbClr val="C00000"/>
                </a:solidFill>
                <a:latin typeface="Arial" panose="020B0604020202020204" pitchFamily="34" charset="0"/>
                <a:cs typeface="Arial" panose="020B0604020202020204" pitchFamily="34" charset="0"/>
              </a:rPr>
              <a:t>Big data</a:t>
            </a:r>
            <a:r>
              <a:rPr lang="en-US" sz="1400" dirty="0" smtClean="0">
                <a:latin typeface="Arial" panose="020B0604020202020204" pitchFamily="34" charset="0"/>
                <a:cs typeface="Arial" panose="020B0604020202020204" pitchFamily="34" charset="0"/>
              </a:rPr>
              <a:t>: </a:t>
            </a:r>
            <a:r>
              <a:rPr lang="en-US" sz="1400" i="1" dirty="0" smtClean="0">
                <a:latin typeface="Arial" panose="020B0604020202020204" pitchFamily="34" charset="0"/>
                <a:cs typeface="Arial" panose="020B0604020202020204" pitchFamily="34" charset="0"/>
              </a:rPr>
              <a:t>collection of large and complex data sets</a:t>
            </a:r>
            <a:endParaRPr lang="en-US" sz="1400" i="1" dirty="0">
              <a:latin typeface="Arial" panose="020B0604020202020204" pitchFamily="34" charset="0"/>
              <a:cs typeface="Arial" panose="020B0604020202020204" pitchFamily="34" charset="0"/>
            </a:endParaRPr>
          </a:p>
        </p:txBody>
      </p:sp>
      <p:sp>
        <p:nvSpPr>
          <p:cNvPr id="8" name="Flowchart: Magnetic Disk 7"/>
          <p:cNvSpPr/>
          <p:nvPr/>
        </p:nvSpPr>
        <p:spPr>
          <a:xfrm>
            <a:off x="6410325" y="1819275"/>
            <a:ext cx="1685925" cy="1581150"/>
          </a:xfrm>
          <a:prstGeom prst="flowChartMagneticDisk">
            <a:avLst/>
          </a:prstGeom>
          <a:ln>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rtlCol="0" anchor="b"/>
          <a:lstStyle/>
          <a:p>
            <a:pPr algn="ctr"/>
            <a:endParaRPr lang="en-US" sz="1200" b="1" dirty="0" smtClean="0">
              <a:latin typeface="Arial" panose="020B0604020202020204" pitchFamily="34" charset="0"/>
              <a:cs typeface="Arial" panose="020B0604020202020204" pitchFamily="34" charset="0"/>
            </a:endParaRPr>
          </a:p>
          <a:p>
            <a:pPr algn="ctr"/>
            <a:r>
              <a:rPr lang="en-US" sz="1200" b="1" dirty="0" smtClean="0">
                <a:latin typeface="Arial" panose="020B0604020202020204" pitchFamily="34" charset="0"/>
                <a:cs typeface="Arial" panose="020B0604020202020204" pitchFamily="34" charset="0"/>
              </a:rPr>
              <a:t>Financial, Operational,</a:t>
            </a:r>
          </a:p>
          <a:p>
            <a:pPr algn="ctr"/>
            <a:r>
              <a:rPr lang="en-US" sz="1200" b="1" dirty="0" smtClean="0">
                <a:latin typeface="Arial" panose="020B0604020202020204" pitchFamily="34" charset="0"/>
                <a:cs typeface="Arial" panose="020B0604020202020204" pitchFamily="34" charset="0"/>
              </a:rPr>
              <a:t> IT Systems</a:t>
            </a:r>
          </a:p>
          <a:p>
            <a:pPr algn="ctr"/>
            <a:r>
              <a:rPr lang="en-US" sz="1200" b="1" dirty="0" smtClean="0">
                <a:latin typeface="Arial" panose="020B0604020202020204" pitchFamily="34" charset="0"/>
                <a:cs typeface="Arial" panose="020B0604020202020204" pitchFamily="34" charset="0"/>
              </a:rPr>
              <a:t>External</a:t>
            </a:r>
            <a:endParaRPr lang="en-US" sz="1200" b="1" dirty="0">
              <a:latin typeface="Arial" panose="020B0604020202020204" pitchFamily="34" charset="0"/>
              <a:cs typeface="Arial" panose="020B0604020202020204" pitchFamily="34" charset="0"/>
            </a:endParaRPr>
          </a:p>
        </p:txBody>
      </p:sp>
      <p:sp>
        <p:nvSpPr>
          <p:cNvPr id="13" name="TextBox 12"/>
          <p:cNvSpPr txBox="1"/>
          <p:nvPr/>
        </p:nvSpPr>
        <p:spPr>
          <a:xfrm>
            <a:off x="6966990" y="1968698"/>
            <a:ext cx="572593" cy="307777"/>
          </a:xfrm>
          <a:prstGeom prst="rect">
            <a:avLst/>
          </a:prstGeom>
          <a:noFill/>
        </p:spPr>
        <p:txBody>
          <a:bodyPr wrap="none" rtlCol="0">
            <a:spAutoFit/>
          </a:bodyPr>
          <a:lstStyle/>
          <a:p>
            <a:r>
              <a:rPr lang="en-US" sz="1400" b="1" dirty="0" smtClean="0">
                <a:solidFill>
                  <a:schemeClr val="bg1"/>
                </a:solidFill>
                <a:latin typeface="Arial" panose="020B0604020202020204" pitchFamily="34" charset="0"/>
                <a:cs typeface="Arial" panose="020B0604020202020204" pitchFamily="34" charset="0"/>
              </a:rPr>
              <a:t>Data</a:t>
            </a:r>
            <a:endParaRPr lang="en-US" sz="1400" b="1" dirty="0">
              <a:solidFill>
                <a:schemeClr val="bg1"/>
              </a:solidFill>
              <a:latin typeface="Arial" panose="020B0604020202020204" pitchFamily="34" charset="0"/>
              <a:cs typeface="Arial" panose="020B0604020202020204" pitchFamily="34" charset="0"/>
            </a:endParaRPr>
          </a:p>
        </p:txBody>
      </p:sp>
      <p:sp>
        <p:nvSpPr>
          <p:cNvPr id="15" name="TextBox 14"/>
          <p:cNvSpPr txBox="1"/>
          <p:nvPr/>
        </p:nvSpPr>
        <p:spPr>
          <a:xfrm>
            <a:off x="6096647" y="3662690"/>
            <a:ext cx="2590153" cy="523220"/>
          </a:xfrm>
          <a:prstGeom prst="rect">
            <a:avLst/>
          </a:prstGeom>
          <a:noFill/>
        </p:spPr>
        <p:txBody>
          <a:bodyPr wrap="square" rtlCol="0">
            <a:spAutoFit/>
          </a:bodyPr>
          <a:lstStyle/>
          <a:p>
            <a:r>
              <a:rPr lang="en-US" sz="1400" b="1" i="1" dirty="0" smtClean="0">
                <a:solidFill>
                  <a:srgbClr val="C00000"/>
                </a:solidFill>
                <a:latin typeface="Arial" panose="020B0604020202020204" pitchFamily="34" charset="0"/>
                <a:cs typeface="Arial" panose="020B0604020202020204" pitchFamily="34" charset="0"/>
              </a:rPr>
              <a:t>Speed and portability</a:t>
            </a:r>
            <a:r>
              <a:rPr lang="en-US" sz="1400" dirty="0" smtClean="0">
                <a:latin typeface="Arial" panose="020B0604020202020204" pitchFamily="34" charset="0"/>
                <a:cs typeface="Arial" panose="020B0604020202020204" pitchFamily="34" charset="0"/>
              </a:rPr>
              <a:t>: </a:t>
            </a:r>
            <a:r>
              <a:rPr lang="en-US" sz="1400" i="1" dirty="0" smtClean="0">
                <a:latin typeface="Arial" panose="020B0604020202020204" pitchFamily="34" charset="0"/>
                <a:cs typeface="Arial" panose="020B0604020202020204" pitchFamily="34" charset="0"/>
              </a:rPr>
              <a:t>available anytime, anywhere</a:t>
            </a:r>
            <a:endParaRPr lang="en-US" sz="1400" i="1" dirty="0">
              <a:latin typeface="Arial" panose="020B0604020202020204" pitchFamily="34" charset="0"/>
              <a:cs typeface="Arial" panose="020B0604020202020204" pitchFamily="34" charset="0"/>
            </a:endParaRP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1734" y="4202743"/>
            <a:ext cx="1902448" cy="1605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41907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695303" y="6369050"/>
            <a:ext cx="2847975" cy="365125"/>
          </a:xfrm>
        </p:spPr>
        <p:txBody>
          <a:bodyPr/>
          <a:lstStyle/>
          <a:p>
            <a:pPr algn="r"/>
            <a:r>
              <a:rPr lang="en-US" sz="1000" b="1" dirty="0" smtClean="0">
                <a:solidFill>
                  <a:srgbClr val="0000CC"/>
                </a:solidFill>
              </a:rPr>
              <a:t>Strategic Planning &amp; Performance</a:t>
            </a:r>
            <a:endParaRPr lang="en-US" sz="1000" b="1" dirty="0">
              <a:solidFill>
                <a:srgbClr val="0000CC"/>
              </a:solidFill>
            </a:endParaRPr>
          </a:p>
        </p:txBody>
      </p:sp>
      <p:sp>
        <p:nvSpPr>
          <p:cNvPr id="5" name="Slide Number Placeholder 4"/>
          <p:cNvSpPr>
            <a:spLocks noGrp="1"/>
          </p:cNvSpPr>
          <p:nvPr>
            <p:ph type="sldNum" sz="quarter" idx="12"/>
          </p:nvPr>
        </p:nvSpPr>
        <p:spPr/>
        <p:txBody>
          <a:bodyPr/>
          <a:lstStyle/>
          <a:p>
            <a:fld id="{33A7DA15-4FC7-E041-88C1-61AB3AC8A005}" type="slidenum">
              <a:rPr lang="en-US" smtClean="0"/>
              <a:t>37</a:t>
            </a:fld>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239290"/>
            <a:ext cx="7515225" cy="4247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p:cNvSpPr>
            <a:spLocks noGrp="1"/>
          </p:cNvSpPr>
          <p:nvPr>
            <p:ph type="title"/>
          </p:nvPr>
        </p:nvSpPr>
        <p:spPr>
          <a:xfrm>
            <a:off x="457200" y="228600"/>
            <a:ext cx="8229600" cy="685800"/>
          </a:xfrm>
        </p:spPr>
        <p:txBody>
          <a:bodyPr/>
          <a:lstStyle/>
          <a:p>
            <a:r>
              <a:rPr lang="en-US" sz="2800" dirty="0" smtClean="0"/>
              <a:t>The state of analytics in auditing</a:t>
            </a:r>
            <a:endParaRPr lang="en-US" sz="2800" dirty="0"/>
          </a:p>
        </p:txBody>
      </p:sp>
      <p:sp>
        <p:nvSpPr>
          <p:cNvPr id="6" name="TextBox 5"/>
          <p:cNvSpPr txBox="1"/>
          <p:nvPr/>
        </p:nvSpPr>
        <p:spPr>
          <a:xfrm>
            <a:off x="7782480" y="5911132"/>
            <a:ext cx="837089" cy="261610"/>
          </a:xfrm>
          <a:prstGeom prst="rect">
            <a:avLst/>
          </a:prstGeom>
          <a:noFill/>
        </p:spPr>
        <p:txBody>
          <a:bodyPr wrap="none" rtlCol="0">
            <a:spAutoFit/>
          </a:bodyPr>
          <a:lstStyle/>
          <a:p>
            <a:r>
              <a:rPr lang="en-US" sz="1100" dirty="0" smtClean="0">
                <a:latin typeface="Arial" panose="020B0604020202020204" pitchFamily="34" charset="0"/>
                <a:cs typeface="Arial" panose="020B0604020202020204" pitchFamily="34" charset="0"/>
              </a:rPr>
              <a:t>PwC 2013</a:t>
            </a:r>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80718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695303" y="6369050"/>
            <a:ext cx="2847975" cy="365125"/>
          </a:xfrm>
        </p:spPr>
        <p:txBody>
          <a:bodyPr/>
          <a:lstStyle/>
          <a:p>
            <a:pPr algn="r"/>
            <a:r>
              <a:rPr lang="en-US" sz="1000" b="1" dirty="0" smtClean="0">
                <a:solidFill>
                  <a:srgbClr val="0000CC"/>
                </a:solidFill>
              </a:rPr>
              <a:t>Strategic Planning &amp; Performance</a:t>
            </a:r>
            <a:endParaRPr lang="en-US" sz="1000" b="1" dirty="0">
              <a:solidFill>
                <a:srgbClr val="0000CC"/>
              </a:solidFill>
            </a:endParaRPr>
          </a:p>
        </p:txBody>
      </p:sp>
      <p:sp>
        <p:nvSpPr>
          <p:cNvPr id="5" name="Slide Number Placeholder 4"/>
          <p:cNvSpPr>
            <a:spLocks noGrp="1"/>
          </p:cNvSpPr>
          <p:nvPr>
            <p:ph type="sldNum" sz="quarter" idx="12"/>
          </p:nvPr>
        </p:nvSpPr>
        <p:spPr/>
        <p:txBody>
          <a:bodyPr/>
          <a:lstStyle/>
          <a:p>
            <a:fld id="{33A7DA15-4FC7-E041-88C1-61AB3AC8A005}" type="slidenum">
              <a:rPr lang="en-US" smtClean="0"/>
              <a:t>38</a:t>
            </a:fld>
            <a:endParaRPr lang="en-US" dirty="0"/>
          </a:p>
        </p:txBody>
      </p:sp>
      <p:sp>
        <p:nvSpPr>
          <p:cNvPr id="9" name="Title 1"/>
          <p:cNvSpPr>
            <a:spLocks noGrp="1"/>
          </p:cNvSpPr>
          <p:nvPr>
            <p:ph type="title"/>
          </p:nvPr>
        </p:nvSpPr>
        <p:spPr>
          <a:xfrm>
            <a:off x="457200" y="228600"/>
            <a:ext cx="8229600" cy="685800"/>
          </a:xfrm>
        </p:spPr>
        <p:txBody>
          <a:bodyPr/>
          <a:lstStyle/>
          <a:p>
            <a:r>
              <a:rPr lang="en-US" sz="2800" dirty="0" smtClean="0"/>
              <a:t>Four types of analytics</a:t>
            </a:r>
            <a:endParaRPr lang="en-US" sz="2800" dirty="0"/>
          </a:p>
        </p:txBody>
      </p:sp>
      <p:sp>
        <p:nvSpPr>
          <p:cNvPr id="6" name="TextBox 5"/>
          <p:cNvSpPr txBox="1"/>
          <p:nvPr/>
        </p:nvSpPr>
        <p:spPr>
          <a:xfrm>
            <a:off x="7363936" y="5905500"/>
            <a:ext cx="952505" cy="261610"/>
          </a:xfrm>
          <a:prstGeom prst="rect">
            <a:avLst/>
          </a:prstGeom>
          <a:noFill/>
        </p:spPr>
        <p:txBody>
          <a:bodyPr wrap="none" rtlCol="0">
            <a:spAutoFit/>
          </a:bodyPr>
          <a:lstStyle/>
          <a:p>
            <a:r>
              <a:rPr lang="en-US" sz="1100" dirty="0" smtClean="0">
                <a:latin typeface="Arial" panose="020B0604020202020204" pitchFamily="34" charset="0"/>
                <a:cs typeface="Arial" panose="020B0604020202020204" pitchFamily="34" charset="0"/>
              </a:rPr>
              <a:t>KPMG 2014</a:t>
            </a:r>
            <a:endParaRPr lang="en-US" sz="1100" dirty="0">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047379048"/>
              </p:ext>
            </p:extLst>
          </p:nvPr>
        </p:nvGraphicFramePr>
        <p:xfrm>
          <a:off x="705964" y="1104902"/>
          <a:ext cx="7753352" cy="4600572"/>
        </p:xfrm>
        <a:graphic>
          <a:graphicData uri="http://schemas.openxmlformats.org/drawingml/2006/table">
            <a:tbl>
              <a:tblPr firstRow="1" bandRow="1">
                <a:tableStyleId>{5C22544A-7EE6-4342-B048-85BDC9FD1C3A}</a:tableStyleId>
              </a:tblPr>
              <a:tblGrid>
                <a:gridCol w="2358506"/>
                <a:gridCol w="5394846"/>
              </a:tblGrid>
              <a:tr h="566512">
                <a:tc>
                  <a:txBody>
                    <a:bodyPr/>
                    <a:lstStyle/>
                    <a:p>
                      <a:pPr algn="ctr"/>
                      <a:r>
                        <a:rPr lang="en-US" sz="1600" dirty="0" smtClean="0">
                          <a:latin typeface="Arial" panose="020B0604020202020204" pitchFamily="34" charset="0"/>
                          <a:cs typeface="Arial" panose="020B0604020202020204" pitchFamily="34" charset="0"/>
                        </a:rPr>
                        <a:t>Type</a:t>
                      </a:r>
                      <a:endParaRPr lang="en-US" sz="1600" dirty="0">
                        <a:latin typeface="Arial" panose="020B0604020202020204" pitchFamily="34" charset="0"/>
                        <a:cs typeface="Arial" panose="020B0604020202020204" pitchFamily="34" charset="0"/>
                      </a:endParaRPr>
                    </a:p>
                  </a:txBody>
                  <a:tcPr anchor="ctr">
                    <a:solidFill>
                      <a:schemeClr val="accent1">
                        <a:lumMod val="75000"/>
                      </a:schemeClr>
                    </a:solidFill>
                  </a:tcPr>
                </a:tc>
                <a:tc>
                  <a:txBody>
                    <a:bodyPr/>
                    <a:lstStyle/>
                    <a:p>
                      <a:pPr algn="ctr"/>
                      <a:r>
                        <a:rPr lang="en-US" sz="1600" dirty="0" smtClean="0">
                          <a:latin typeface="Arial" panose="020B0604020202020204" pitchFamily="34" charset="0"/>
                          <a:cs typeface="Arial" panose="020B0604020202020204" pitchFamily="34" charset="0"/>
                        </a:rPr>
                        <a:t>Description</a:t>
                      </a:r>
                      <a:endParaRPr lang="en-US" sz="1600" dirty="0">
                        <a:latin typeface="Arial" panose="020B0604020202020204" pitchFamily="34" charset="0"/>
                        <a:cs typeface="Arial" panose="020B0604020202020204" pitchFamily="34" charset="0"/>
                      </a:endParaRPr>
                    </a:p>
                  </a:txBody>
                  <a:tcPr anchor="ctr">
                    <a:solidFill>
                      <a:schemeClr val="accent1">
                        <a:lumMod val="75000"/>
                      </a:schemeClr>
                    </a:solidFill>
                  </a:tcPr>
                </a:tc>
              </a:tr>
              <a:tr h="957073">
                <a:tc>
                  <a:txBody>
                    <a:bodyPr/>
                    <a:lstStyle/>
                    <a:p>
                      <a:r>
                        <a:rPr lang="en-US" sz="1600" b="1" dirty="0" smtClean="0">
                          <a:solidFill>
                            <a:srgbClr val="C00000"/>
                          </a:solidFill>
                          <a:latin typeface="Arial" panose="020B0604020202020204" pitchFamily="34" charset="0"/>
                          <a:cs typeface="Arial" panose="020B0604020202020204" pitchFamily="34" charset="0"/>
                        </a:rPr>
                        <a:t>Descriptive</a:t>
                      </a:r>
                      <a:r>
                        <a:rPr lang="en-US"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r>
                        <a:rPr lang="en-US" sz="1600" kern="1200" dirty="0" smtClean="0">
                          <a:solidFill>
                            <a:schemeClr val="dk1"/>
                          </a:solidFill>
                          <a:latin typeface="Arial" panose="020B0604020202020204" pitchFamily="34" charset="0"/>
                          <a:ea typeface="+mn-ea"/>
                          <a:cs typeface="Arial" panose="020B0604020202020204" pitchFamily="34" charset="0"/>
                        </a:rPr>
                        <a:t>What Happened?</a:t>
                      </a:r>
                      <a:endParaRPr lang="en-US" sz="1600" kern="1200" dirty="0">
                        <a:solidFill>
                          <a:schemeClr val="dk1"/>
                        </a:solidFill>
                        <a:latin typeface="Arial" panose="020B0604020202020204" pitchFamily="34" charset="0"/>
                        <a:ea typeface="+mn-ea"/>
                        <a:cs typeface="Arial" panose="020B0604020202020204" pitchFamily="34" charset="0"/>
                      </a:endParaRPr>
                    </a:p>
                  </a:txBody>
                  <a:tcPr>
                    <a:solidFill>
                      <a:schemeClr val="tx2">
                        <a:lumMod val="20000"/>
                        <a:lumOff val="80000"/>
                      </a:schemeClr>
                    </a:solidFill>
                  </a:tcPr>
                </a:tc>
                <a:tc>
                  <a:txBody>
                    <a:bodyPr/>
                    <a:lstStyle/>
                    <a:p>
                      <a:r>
                        <a:rPr lang="en-US" sz="1600" kern="1200" dirty="0" smtClean="0">
                          <a:solidFill>
                            <a:schemeClr val="dk1"/>
                          </a:solidFill>
                          <a:latin typeface="Arial" panose="020B0604020202020204" pitchFamily="34" charset="0"/>
                          <a:ea typeface="+mn-ea"/>
                          <a:cs typeface="Arial" panose="020B0604020202020204" pitchFamily="34" charset="0"/>
                        </a:rPr>
                        <a:t>Descriptive models about the state of events, trends, patterns and relationships in existing data. There is no dependent variable to predict.</a:t>
                      </a:r>
                      <a:endParaRPr lang="en-US" sz="1600" kern="1200" dirty="0">
                        <a:solidFill>
                          <a:schemeClr val="dk1"/>
                        </a:solidFill>
                        <a:latin typeface="Arial" panose="020B0604020202020204" pitchFamily="34" charset="0"/>
                        <a:ea typeface="+mn-ea"/>
                        <a:cs typeface="Arial" panose="020B0604020202020204" pitchFamily="34" charset="0"/>
                      </a:endParaRPr>
                    </a:p>
                  </a:txBody>
                  <a:tcPr anchor="ctr">
                    <a:solidFill>
                      <a:schemeClr val="tx2">
                        <a:lumMod val="20000"/>
                        <a:lumOff val="80000"/>
                      </a:schemeClr>
                    </a:solidFill>
                  </a:tcPr>
                </a:tc>
              </a:tr>
              <a:tr h="957073">
                <a:tc>
                  <a:txBody>
                    <a:bodyPr/>
                    <a:lstStyle/>
                    <a:p>
                      <a:r>
                        <a:rPr lang="en-US" sz="1600" b="1" dirty="0" smtClean="0">
                          <a:solidFill>
                            <a:srgbClr val="C00000"/>
                          </a:solidFill>
                          <a:latin typeface="Arial" panose="020B0604020202020204" pitchFamily="34" charset="0"/>
                          <a:cs typeface="Arial" panose="020B0604020202020204" pitchFamily="34" charset="0"/>
                        </a:rPr>
                        <a:t>Diagnostic</a:t>
                      </a:r>
                      <a:r>
                        <a:rPr lang="en-US"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r>
                        <a:rPr lang="en-US" sz="1600" kern="1200" dirty="0" smtClean="0">
                          <a:solidFill>
                            <a:schemeClr val="dk1"/>
                          </a:solidFill>
                          <a:latin typeface="Arial" panose="020B0604020202020204" pitchFamily="34" charset="0"/>
                          <a:ea typeface="+mn-ea"/>
                          <a:cs typeface="Arial" panose="020B0604020202020204" pitchFamily="34" charset="0"/>
                        </a:rPr>
                        <a:t>Why did it happen?</a:t>
                      </a:r>
                      <a:endParaRPr lang="en-US" sz="16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r>
                        <a:rPr lang="en-US" sz="1600" kern="1200" dirty="0" smtClean="0">
                          <a:solidFill>
                            <a:schemeClr val="dk1"/>
                          </a:solidFill>
                          <a:latin typeface="Arial" panose="020B0604020202020204" pitchFamily="34" charset="0"/>
                          <a:ea typeface="+mn-ea"/>
                          <a:cs typeface="Arial" panose="020B0604020202020204" pitchFamily="34" charset="0"/>
                        </a:rPr>
                        <a:t>Developed to understand the causes of an outcome; can be used to account for dependencies among causal factors.</a:t>
                      </a:r>
                      <a:endParaRPr lang="en-US" sz="1600" kern="1200" dirty="0">
                        <a:solidFill>
                          <a:schemeClr val="dk1"/>
                        </a:solidFill>
                        <a:latin typeface="Arial" panose="020B0604020202020204" pitchFamily="34" charset="0"/>
                        <a:ea typeface="+mn-ea"/>
                        <a:cs typeface="Arial" panose="020B0604020202020204" pitchFamily="34" charset="0"/>
                      </a:endParaRPr>
                    </a:p>
                  </a:txBody>
                  <a:tcPr anchor="ctr"/>
                </a:tc>
              </a:tr>
              <a:tr h="957073">
                <a:tc>
                  <a:txBody>
                    <a:bodyPr/>
                    <a:lstStyle/>
                    <a:p>
                      <a:r>
                        <a:rPr lang="en-US" sz="1600" b="1" dirty="0" smtClean="0">
                          <a:solidFill>
                            <a:srgbClr val="C00000"/>
                          </a:solidFill>
                          <a:latin typeface="Arial" panose="020B0604020202020204" pitchFamily="34" charset="0"/>
                          <a:cs typeface="Arial" panose="020B0604020202020204" pitchFamily="34" charset="0"/>
                        </a:rPr>
                        <a:t>Predictive</a:t>
                      </a:r>
                      <a:r>
                        <a:rPr lang="en-US"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r>
                        <a:rPr lang="en-US" sz="1600" kern="1200" dirty="0" smtClean="0">
                          <a:solidFill>
                            <a:schemeClr val="dk1"/>
                          </a:solidFill>
                          <a:latin typeface="Arial" panose="020B0604020202020204" pitchFamily="34" charset="0"/>
                          <a:ea typeface="+mn-ea"/>
                          <a:cs typeface="Arial" panose="020B0604020202020204" pitchFamily="34" charset="0"/>
                        </a:rPr>
                        <a:t>What will,</a:t>
                      </a:r>
                      <a:r>
                        <a:rPr lang="en-US" sz="1600" kern="1200" baseline="0" dirty="0" smtClean="0">
                          <a:solidFill>
                            <a:schemeClr val="dk1"/>
                          </a:solidFill>
                          <a:latin typeface="Arial" panose="020B0604020202020204" pitchFamily="34" charset="0"/>
                          <a:ea typeface="+mn-ea"/>
                          <a:cs typeface="Arial" panose="020B0604020202020204" pitchFamily="34" charset="0"/>
                        </a:rPr>
                        <a:t> or is </a:t>
                      </a:r>
                      <a:r>
                        <a:rPr lang="en-US" sz="1600" kern="1200" dirty="0" smtClean="0">
                          <a:solidFill>
                            <a:schemeClr val="dk1"/>
                          </a:solidFill>
                          <a:latin typeface="Arial" panose="020B0604020202020204" pitchFamily="34" charset="0"/>
                          <a:ea typeface="+mn-ea"/>
                          <a:cs typeface="Arial" panose="020B0604020202020204" pitchFamily="34" charset="0"/>
                        </a:rPr>
                        <a:t>likely, to happen?</a:t>
                      </a:r>
                      <a:endParaRPr lang="en-US" sz="16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r>
                        <a:rPr lang="en-US" sz="1600" kern="1200" dirty="0" smtClean="0">
                          <a:solidFill>
                            <a:schemeClr val="dk1"/>
                          </a:solidFill>
                          <a:latin typeface="Arial" panose="020B0604020202020204" pitchFamily="34" charset="0"/>
                          <a:ea typeface="+mn-ea"/>
                          <a:cs typeface="Arial" panose="020B0604020202020204" pitchFamily="34" charset="0"/>
                        </a:rPr>
                        <a:t>Predict values of one or more</a:t>
                      </a:r>
                      <a:r>
                        <a:rPr lang="en-US" sz="1600" kern="1200" baseline="0" dirty="0" smtClean="0">
                          <a:solidFill>
                            <a:schemeClr val="dk1"/>
                          </a:solidFill>
                          <a:latin typeface="Arial" panose="020B0604020202020204" pitchFamily="34" charset="0"/>
                          <a:ea typeface="+mn-ea"/>
                          <a:cs typeface="Arial" panose="020B0604020202020204" pitchFamily="34" charset="0"/>
                        </a:rPr>
                        <a:t> dependent variables from independent variables; support leading performance measures.</a:t>
                      </a:r>
                      <a:endParaRPr lang="en-US" sz="1600" kern="1200" dirty="0">
                        <a:solidFill>
                          <a:schemeClr val="dk1"/>
                        </a:solidFill>
                        <a:latin typeface="Arial" panose="020B0604020202020204" pitchFamily="34" charset="0"/>
                        <a:ea typeface="+mn-ea"/>
                        <a:cs typeface="Arial" panose="020B0604020202020204" pitchFamily="34" charset="0"/>
                      </a:endParaRPr>
                    </a:p>
                  </a:txBody>
                  <a:tcPr anchor="ctr"/>
                </a:tc>
              </a:tr>
              <a:tr h="1162841">
                <a:tc>
                  <a:txBody>
                    <a:bodyPr/>
                    <a:lstStyle/>
                    <a:p>
                      <a:r>
                        <a:rPr lang="en-US" sz="1600" b="1" dirty="0" smtClean="0">
                          <a:solidFill>
                            <a:srgbClr val="C00000"/>
                          </a:solidFill>
                          <a:latin typeface="Arial" panose="020B0604020202020204" pitchFamily="34" charset="0"/>
                          <a:cs typeface="Arial" panose="020B0604020202020204" pitchFamily="34" charset="0"/>
                        </a:rPr>
                        <a:t>Prescriptive</a:t>
                      </a:r>
                      <a:r>
                        <a:rPr lang="en-US"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r>
                        <a:rPr lang="en-US" sz="1600" kern="1200" dirty="0" smtClean="0">
                          <a:solidFill>
                            <a:schemeClr val="dk1"/>
                          </a:solidFill>
                          <a:latin typeface="Arial" panose="020B0604020202020204" pitchFamily="34" charset="0"/>
                          <a:ea typeface="+mn-ea"/>
                          <a:cs typeface="Arial" panose="020B0604020202020204" pitchFamily="34" charset="0"/>
                        </a:rPr>
                        <a:t>What is the recommended next action?</a:t>
                      </a:r>
                      <a:endParaRPr lang="en-US" sz="16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r>
                        <a:rPr lang="en-US" sz="1600" kern="1200" dirty="0" smtClean="0">
                          <a:solidFill>
                            <a:schemeClr val="dk1"/>
                          </a:solidFill>
                          <a:latin typeface="Arial" panose="020B0604020202020204" pitchFamily="34" charset="0"/>
                          <a:ea typeface="+mn-ea"/>
                          <a:cs typeface="Arial" panose="020B0604020202020204" pitchFamily="34" charset="0"/>
                        </a:rPr>
                        <a:t>Define the best response, given</a:t>
                      </a:r>
                      <a:r>
                        <a:rPr lang="en-US" sz="1600" kern="1200" baseline="0" dirty="0" smtClean="0">
                          <a:solidFill>
                            <a:schemeClr val="dk1"/>
                          </a:solidFill>
                          <a:latin typeface="Arial" panose="020B0604020202020204" pitchFamily="34" charset="0"/>
                          <a:ea typeface="+mn-ea"/>
                          <a:cs typeface="Arial" panose="020B0604020202020204" pitchFamily="34" charset="0"/>
                        </a:rPr>
                        <a:t> that an event or series of events has taken place.</a:t>
                      </a:r>
                      <a:endParaRPr lang="en-US" sz="1600" kern="1200" dirty="0">
                        <a:solidFill>
                          <a:schemeClr val="dk1"/>
                        </a:solidFill>
                        <a:latin typeface="Arial" panose="020B0604020202020204" pitchFamily="34" charset="0"/>
                        <a:ea typeface="+mn-ea"/>
                        <a:cs typeface="Arial" panose="020B0604020202020204" pitchFamily="34" charset="0"/>
                      </a:endParaRPr>
                    </a:p>
                  </a:txBody>
                  <a:tcPr anchor="ctr"/>
                </a:tc>
              </a:tr>
            </a:tbl>
          </a:graphicData>
        </a:graphic>
      </p:graphicFrame>
    </p:spTree>
    <p:extLst>
      <p:ext uri="{BB962C8B-B14F-4D97-AF65-F5344CB8AC3E}">
        <p14:creationId xmlns:p14="http://schemas.microsoft.com/office/powerpoint/2010/main" val="25549312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695303" y="6356350"/>
            <a:ext cx="2847975" cy="365125"/>
          </a:xfrm>
        </p:spPr>
        <p:txBody>
          <a:bodyPr/>
          <a:lstStyle/>
          <a:p>
            <a:pPr algn="r"/>
            <a:r>
              <a:rPr lang="en-US" sz="1000" b="1" dirty="0" smtClean="0">
                <a:solidFill>
                  <a:srgbClr val="0000CC"/>
                </a:solidFill>
              </a:rPr>
              <a:t>Strategic Planning &amp; Performance</a:t>
            </a:r>
            <a:endParaRPr lang="en-US" sz="1000" b="1" dirty="0">
              <a:solidFill>
                <a:srgbClr val="0000CC"/>
              </a:solidFill>
            </a:endParaRPr>
          </a:p>
        </p:txBody>
      </p:sp>
      <p:sp>
        <p:nvSpPr>
          <p:cNvPr id="5" name="Slide Number Placeholder 4"/>
          <p:cNvSpPr>
            <a:spLocks noGrp="1"/>
          </p:cNvSpPr>
          <p:nvPr>
            <p:ph type="sldNum" sz="quarter" idx="12"/>
          </p:nvPr>
        </p:nvSpPr>
        <p:spPr/>
        <p:txBody>
          <a:bodyPr/>
          <a:lstStyle/>
          <a:p>
            <a:fld id="{33A7DA15-4FC7-E041-88C1-61AB3AC8A005}" type="slidenum">
              <a:rPr lang="en-US" smtClean="0"/>
              <a:t>39</a:t>
            </a:fld>
            <a:endParaRPr lang="en-US" dirty="0"/>
          </a:p>
        </p:txBody>
      </p:sp>
      <p:sp>
        <p:nvSpPr>
          <p:cNvPr id="3" name="Rectangle 2"/>
          <p:cNvSpPr/>
          <p:nvPr/>
        </p:nvSpPr>
        <p:spPr>
          <a:xfrm>
            <a:off x="599290" y="239416"/>
            <a:ext cx="7772399" cy="523220"/>
          </a:xfrm>
          <a:prstGeom prst="rect">
            <a:avLst/>
          </a:prstGeom>
        </p:spPr>
        <p:txBody>
          <a:bodyPr wrap="square">
            <a:spAutoFit/>
          </a:bodyPr>
          <a:lstStyle/>
          <a:p>
            <a:pPr algn="ctr"/>
            <a:r>
              <a:rPr lang="en-US" sz="2800" dirty="0" smtClean="0">
                <a:solidFill>
                  <a:schemeClr val="tx2"/>
                </a:solidFill>
                <a:effectLst>
                  <a:outerShdw blurRad="63500" dist="38100" dir="5400000" algn="t" rotWithShape="0">
                    <a:prstClr val="black">
                      <a:alpha val="25000"/>
                    </a:prstClr>
                  </a:outerShdw>
                </a:effectLst>
                <a:ea typeface="+mj-ea"/>
                <a:cs typeface="+mj-cs"/>
              </a:rPr>
              <a:t>How United Parcel Service Uses Analytics</a:t>
            </a:r>
            <a:endParaRPr lang="en-US" sz="2800" dirty="0">
              <a:solidFill>
                <a:schemeClr val="tx2"/>
              </a:solidFill>
              <a:effectLst>
                <a:outerShdw blurRad="63500" dist="38100" dir="5400000" algn="t" rotWithShape="0">
                  <a:prstClr val="black">
                    <a:alpha val="25000"/>
                  </a:prstClr>
                </a:outerShdw>
              </a:effectLst>
              <a:ea typeface="+mj-ea"/>
              <a:cs typeface="+mj-cs"/>
            </a:endParaRPr>
          </a:p>
        </p:txBody>
      </p:sp>
      <p:sp>
        <p:nvSpPr>
          <p:cNvPr id="15" name="TextBox 14"/>
          <p:cNvSpPr txBox="1"/>
          <p:nvPr/>
        </p:nvSpPr>
        <p:spPr>
          <a:xfrm>
            <a:off x="789790" y="927438"/>
            <a:ext cx="6992690" cy="338554"/>
          </a:xfrm>
          <a:prstGeom prst="rect">
            <a:avLst/>
          </a:prstGeom>
          <a:noFill/>
        </p:spPr>
        <p:txBody>
          <a:bodyPr wrap="square" rtlCol="0">
            <a:spAutoFit/>
          </a:bodyPr>
          <a:lstStyle/>
          <a:p>
            <a:endParaRPr lang="en-US" sz="1600" dirty="0">
              <a:latin typeface="Arial" panose="020B0604020202020204" pitchFamily="34" charset="0"/>
              <a:cs typeface="Arial" panose="020B0604020202020204" pitchFamily="34" charset="0"/>
            </a:endParaRPr>
          </a:p>
        </p:txBody>
      </p:sp>
      <p:graphicFrame>
        <p:nvGraphicFramePr>
          <p:cNvPr id="16" name="Table 15"/>
          <p:cNvGraphicFramePr>
            <a:graphicFrameLocks noGrp="1"/>
          </p:cNvGraphicFramePr>
          <p:nvPr>
            <p:extLst>
              <p:ext uri="{D42A27DB-BD31-4B8C-83A1-F6EECF244321}">
                <p14:modId xmlns:p14="http://schemas.microsoft.com/office/powerpoint/2010/main" val="4161216396"/>
              </p:ext>
            </p:extLst>
          </p:nvPr>
        </p:nvGraphicFramePr>
        <p:xfrm>
          <a:off x="599290" y="1009816"/>
          <a:ext cx="7772400" cy="493776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7772400"/>
              </a:tblGrid>
              <a:tr h="4937760">
                <a:tc>
                  <a:txBody>
                    <a:bodyPr/>
                    <a:lstStyle/>
                    <a:p>
                      <a:endParaRPr lang="en-US" dirty="0">
                        <a:ln>
                          <a:solidFill>
                            <a:schemeClr val="tx1"/>
                          </a:solidFill>
                          <a:prstDash val="sysDot"/>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17" name="Picture 7" descr="C:\Users\rmitchell\Pictures\ups_logo.jpg"/>
          <p:cNvPicPr preferRelativeResize="0">
            <a:picLocks noChangeArrowheads="1"/>
          </p:cNvPicPr>
          <p:nvPr/>
        </p:nvPicPr>
        <p:blipFill rotWithShape="1">
          <a:blip r:embed="rId3">
            <a:extLst>
              <a:ext uri="{28A0092B-C50C-407E-A947-70E740481C1C}">
                <a14:useLocalDpi xmlns:a14="http://schemas.microsoft.com/office/drawing/2010/main" val="0"/>
              </a:ext>
            </a:extLst>
          </a:blip>
          <a:srcRect l="37361" t="24375" r="35938"/>
          <a:stretch/>
        </p:blipFill>
        <p:spPr bwMode="auto">
          <a:xfrm>
            <a:off x="7461039" y="5049360"/>
            <a:ext cx="7315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rrowheads="1"/>
          </p:cNvPicPr>
          <p:nvPr/>
        </p:nvPicPr>
        <p:blipFill>
          <a:blip r:embed="rId4">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6778487" y="1280046"/>
            <a:ext cx="1280160" cy="128016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1029" name="Picture 5"/>
          <p:cNvPicPr>
            <a:picLocks noChangeArrowheads="1"/>
          </p:cNvPicPr>
          <p:nvPr/>
        </p:nvPicPr>
        <p:blipFill>
          <a:blip r:embed="rId5">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5298980" y="1280046"/>
            <a:ext cx="1280160" cy="128016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1030" name="Picture 6"/>
          <p:cNvPicPr>
            <a:picLocks noChangeArrowheads="1"/>
          </p:cNvPicPr>
          <p:nvPr/>
        </p:nvPicPr>
        <p:blipFill>
          <a:blip r:embed="rId6">
            <a:extLst>
              <a:ext uri="{BEBA8EAE-BF5A-486C-A8C5-ECC9F3942E4B}">
                <a14:imgProps xmlns:a14="http://schemas.microsoft.com/office/drawing/2010/main">
                  <a14:imgLayer r:embed="rId7">
                    <a14:imgEffect>
                      <a14:colorTemperature colorTemp="47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2302607" y="1280046"/>
            <a:ext cx="1280160" cy="128016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1031" name="Picture 7"/>
          <p:cNvPicPr>
            <a:picLocks noChangeArrowheads="1"/>
          </p:cNvPicPr>
          <p:nvPr/>
        </p:nvPicPr>
        <p:blipFill>
          <a:blip r:embed="rId8">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789790" y="1280046"/>
            <a:ext cx="1280160" cy="128016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1032" name="Picture 8"/>
          <p:cNvPicPr>
            <a:picLocks noChangeArrowheads="1"/>
          </p:cNvPicPr>
          <p:nvPr/>
        </p:nvPicPr>
        <p:blipFill>
          <a:blip r:embed="rId10">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3841839" y="1280046"/>
            <a:ext cx="1280160" cy="128016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
        <p:nvSpPr>
          <p:cNvPr id="2" name="TextBox 1"/>
          <p:cNvSpPr txBox="1"/>
          <p:nvPr/>
        </p:nvSpPr>
        <p:spPr>
          <a:xfrm>
            <a:off x="789790" y="3183315"/>
            <a:ext cx="7268857" cy="2377440"/>
          </a:xfrm>
          <a:prstGeom prst="rect">
            <a:avLst/>
          </a:prstGeom>
          <a:noFill/>
        </p:spPr>
        <p:txBody>
          <a:bodyPr wrap="square" rtlCol="0">
            <a:spAutoFit/>
          </a:bodyPr>
          <a:lstStyle/>
          <a:p>
            <a:r>
              <a:rPr lang="en-US" sz="1600" dirty="0">
                <a:solidFill>
                  <a:srgbClr val="000099"/>
                </a:solidFill>
                <a:latin typeface="Arial" panose="020B0604020202020204" pitchFamily="34" charset="0"/>
                <a:cs typeface="Arial" panose="020B0604020202020204" pitchFamily="34" charset="0"/>
              </a:rPr>
              <a:t>Sensors that capture over 200 data points </a:t>
            </a:r>
            <a:r>
              <a:rPr lang="en-US" sz="1600" dirty="0" smtClean="0">
                <a:solidFill>
                  <a:srgbClr val="000099"/>
                </a:solidFill>
                <a:latin typeface="Arial" panose="020B0604020202020204" pitchFamily="34" charset="0"/>
                <a:cs typeface="Arial" panose="020B0604020202020204" pitchFamily="34" charset="0"/>
              </a:rPr>
              <a:t>for </a:t>
            </a:r>
            <a:r>
              <a:rPr lang="en-US" sz="1600" dirty="0">
                <a:solidFill>
                  <a:srgbClr val="000099"/>
                </a:solidFill>
                <a:latin typeface="Arial" panose="020B0604020202020204" pitchFamily="34" charset="0"/>
                <a:cs typeface="Arial" panose="020B0604020202020204" pitchFamily="34" charset="0"/>
              </a:rPr>
              <a:t>more than 80,000 “telepathic trucks” are downloaded every day. </a:t>
            </a:r>
            <a:r>
              <a:rPr lang="en-US" sz="1600" dirty="0" smtClean="0">
                <a:solidFill>
                  <a:srgbClr val="000099"/>
                </a:solidFill>
                <a:latin typeface="Arial" panose="020B0604020202020204" pitchFamily="34" charset="0"/>
                <a:cs typeface="Arial" panose="020B0604020202020204" pitchFamily="34" charset="0"/>
              </a:rPr>
              <a:t>Results:</a:t>
            </a:r>
          </a:p>
          <a:p>
            <a:endParaRPr lang="en-US" sz="1000" dirty="0" smtClean="0">
              <a:solidFill>
                <a:srgbClr val="000099"/>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smtClean="0">
                <a:solidFill>
                  <a:srgbClr val="000099"/>
                </a:solidFill>
                <a:latin typeface="Arial" panose="020B0604020202020204" pitchFamily="34" charset="0"/>
                <a:cs typeface="Arial" panose="020B0604020202020204" pitchFamily="34" charset="0"/>
              </a:rPr>
              <a:t>364 million miles avoided since 2001 – enough to drive around the Earth 14,617 times!</a:t>
            </a:r>
          </a:p>
          <a:p>
            <a:pPr marL="285750" indent="-285750">
              <a:lnSpc>
                <a:spcPct val="150000"/>
              </a:lnSpc>
              <a:buFont typeface="Arial" panose="020B0604020202020204" pitchFamily="34" charset="0"/>
              <a:buChar char="•"/>
            </a:pPr>
            <a:r>
              <a:rPr lang="en-US" sz="1600" dirty="0" smtClean="0">
                <a:solidFill>
                  <a:srgbClr val="000099"/>
                </a:solidFill>
                <a:latin typeface="Arial" panose="020B0604020202020204" pitchFamily="34" charset="0"/>
                <a:cs typeface="Arial" panose="020B0604020202020204" pitchFamily="34" charset="0"/>
              </a:rPr>
              <a:t>206 million minutes of idle time reduced in 2012.</a:t>
            </a:r>
          </a:p>
          <a:p>
            <a:pPr marL="285750" indent="-285750">
              <a:lnSpc>
                <a:spcPct val="150000"/>
              </a:lnSpc>
              <a:buFont typeface="Arial" panose="020B0604020202020204" pitchFamily="34" charset="0"/>
              <a:buChar char="•"/>
            </a:pPr>
            <a:r>
              <a:rPr lang="en-US" sz="1600" dirty="0" smtClean="0">
                <a:solidFill>
                  <a:srgbClr val="000099"/>
                </a:solidFill>
                <a:latin typeface="Arial" panose="020B0604020202020204" pitchFamily="34" charset="0"/>
                <a:cs typeface="Arial" panose="020B0604020202020204" pitchFamily="34" charset="0"/>
              </a:rPr>
              <a:t>39 million gallons of fuel saved through route optimization</a:t>
            </a:r>
            <a:r>
              <a:rPr lang="en-US" sz="1600" dirty="0">
                <a:solidFill>
                  <a:srgbClr val="000099"/>
                </a:solidFill>
                <a:latin typeface="Arial" panose="020B0604020202020204" pitchFamily="34" charset="0"/>
                <a:cs typeface="Arial" panose="020B0604020202020204" pitchFamily="34" charset="0"/>
              </a:rPr>
              <a:t> since 2001</a:t>
            </a:r>
            <a:r>
              <a:rPr lang="en-US" sz="1600" dirty="0" smtClean="0">
                <a:solidFill>
                  <a:srgbClr val="000099"/>
                </a:solidFill>
                <a:latin typeface="Arial" panose="020B0604020202020204" pitchFamily="34" charset="0"/>
                <a:cs typeface="Arial" panose="020B0604020202020204" pitchFamily="34" charset="0"/>
              </a:rPr>
              <a:t>.</a:t>
            </a:r>
          </a:p>
          <a:p>
            <a:pPr marL="285750" indent="-285750">
              <a:lnSpc>
                <a:spcPct val="150000"/>
              </a:lnSpc>
              <a:buFont typeface="Arial" panose="020B0604020202020204" pitchFamily="34" charset="0"/>
              <a:buChar char="•"/>
            </a:pPr>
            <a:r>
              <a:rPr lang="en-US" sz="1600" dirty="0" smtClean="0">
                <a:solidFill>
                  <a:srgbClr val="000099"/>
                </a:solidFill>
                <a:latin typeface="Arial" panose="020B0604020202020204" pitchFamily="34" charset="0"/>
                <a:cs typeface="Arial" panose="020B0604020202020204" pitchFamily="34" charset="0"/>
              </a:rPr>
              <a:t>13,000 tons of carbon emissions avoided in 2012.</a:t>
            </a:r>
            <a:endParaRPr lang="en-US" dirty="0"/>
          </a:p>
        </p:txBody>
      </p:sp>
    </p:spTree>
    <p:extLst>
      <p:ext uri="{BB962C8B-B14F-4D97-AF65-F5344CB8AC3E}">
        <p14:creationId xmlns:p14="http://schemas.microsoft.com/office/powerpoint/2010/main" val="38141502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695303" y="6356350"/>
            <a:ext cx="2847975" cy="365125"/>
          </a:xfrm>
        </p:spPr>
        <p:txBody>
          <a:bodyPr/>
          <a:lstStyle/>
          <a:p>
            <a:pPr algn="r"/>
            <a:r>
              <a:rPr lang="en-US" sz="1000" b="1" dirty="0" smtClean="0">
                <a:solidFill>
                  <a:srgbClr val="0000CC"/>
                </a:solidFill>
              </a:rPr>
              <a:t>Strategic Planning &amp; Performance</a:t>
            </a:r>
            <a:endParaRPr lang="en-US" sz="1000" b="1" dirty="0">
              <a:solidFill>
                <a:srgbClr val="0000CC"/>
              </a:solidFill>
            </a:endParaRPr>
          </a:p>
        </p:txBody>
      </p:sp>
      <p:sp>
        <p:nvSpPr>
          <p:cNvPr id="5" name="Slide Number Placeholder 4"/>
          <p:cNvSpPr>
            <a:spLocks noGrp="1"/>
          </p:cNvSpPr>
          <p:nvPr>
            <p:ph type="sldNum" sz="quarter" idx="12"/>
          </p:nvPr>
        </p:nvSpPr>
        <p:spPr/>
        <p:txBody>
          <a:bodyPr/>
          <a:lstStyle/>
          <a:p>
            <a:fld id="{33A7DA15-4FC7-E041-88C1-61AB3AC8A005}" type="slidenum">
              <a:rPr lang="en-US" smtClean="0"/>
              <a:t>4</a:t>
            </a:fld>
            <a:endParaRPr lang="en-US" dirty="0"/>
          </a:p>
        </p:txBody>
      </p:sp>
      <p:sp>
        <p:nvSpPr>
          <p:cNvPr id="3" name="Rectangle 2"/>
          <p:cNvSpPr/>
          <p:nvPr/>
        </p:nvSpPr>
        <p:spPr>
          <a:xfrm>
            <a:off x="1700816" y="467231"/>
            <a:ext cx="5778248" cy="707886"/>
          </a:xfrm>
          <a:prstGeom prst="rect">
            <a:avLst/>
          </a:prstGeom>
        </p:spPr>
        <p:txBody>
          <a:bodyPr wrap="none">
            <a:spAutoFit/>
          </a:bodyPr>
          <a:lstStyle/>
          <a:p>
            <a:r>
              <a:rPr lang="en-US" sz="4000" dirty="0">
                <a:solidFill>
                  <a:schemeClr val="tx2"/>
                </a:solidFill>
                <a:effectLst>
                  <a:outerShdw blurRad="63500" dist="38100" dir="5400000" algn="t" rotWithShape="0">
                    <a:prstClr val="black">
                      <a:alpha val="25000"/>
                    </a:prstClr>
                  </a:outerShdw>
                </a:effectLst>
                <a:ea typeface="+mj-ea"/>
                <a:cs typeface="+mj-cs"/>
              </a:rPr>
              <a:t>State of Auditing in 2014</a:t>
            </a:r>
          </a:p>
        </p:txBody>
      </p:sp>
      <p:sp>
        <p:nvSpPr>
          <p:cNvPr id="2" name="TextBox 1"/>
          <p:cNvSpPr txBox="1"/>
          <p:nvPr/>
        </p:nvSpPr>
        <p:spPr>
          <a:xfrm>
            <a:off x="664535" y="1679945"/>
            <a:ext cx="7814931" cy="3477875"/>
          </a:xfrm>
          <a:prstGeom prst="rect">
            <a:avLst/>
          </a:prstGeom>
          <a:noFill/>
        </p:spPr>
        <p:txBody>
          <a:bodyPr wrap="square" rtlCol="0">
            <a:spAutoFit/>
          </a:bodyPr>
          <a:lstStyle/>
          <a:p>
            <a:r>
              <a:rPr lang="en-US" sz="3600" dirty="0">
                <a:solidFill>
                  <a:schemeClr val="tx2"/>
                </a:solidFill>
                <a:effectLst>
                  <a:outerShdw blurRad="63500" dist="38100" dir="5400000" algn="t" rotWithShape="0">
                    <a:prstClr val="black">
                      <a:alpha val="25000"/>
                    </a:prstClr>
                  </a:outerShdw>
                </a:effectLst>
                <a:latin typeface="Arial" panose="020B0604020202020204" pitchFamily="34" charset="0"/>
                <a:ea typeface="+mj-ea"/>
                <a:cs typeface="Arial" panose="020B0604020202020204" pitchFamily="34" charset="0"/>
              </a:rPr>
              <a:t>Theme 1:</a:t>
            </a:r>
          </a:p>
          <a:p>
            <a:r>
              <a:rPr lang="en-US" sz="3600" dirty="0">
                <a:solidFill>
                  <a:schemeClr val="tx2"/>
                </a:solidFill>
                <a:effectLst>
                  <a:outerShdw blurRad="63500" dist="38100" dir="5400000" algn="t" rotWithShape="0">
                    <a:prstClr val="black">
                      <a:alpha val="25000"/>
                    </a:prstClr>
                  </a:outerShdw>
                </a:effectLst>
                <a:latin typeface="Arial" panose="020B0604020202020204" pitchFamily="34" charset="0"/>
                <a:ea typeface="+mj-ea"/>
                <a:cs typeface="Arial" panose="020B0604020202020204" pitchFamily="34" charset="0"/>
              </a:rPr>
              <a:t>Business environment is changing</a:t>
            </a:r>
          </a:p>
          <a:p>
            <a:r>
              <a:rPr lang="en-US" sz="4000" dirty="0" smtClean="0">
                <a:solidFill>
                  <a:schemeClr val="tx2"/>
                </a:solidFill>
                <a:effectLst>
                  <a:outerShdw blurRad="63500" dist="38100" dir="5400000" algn="t" rotWithShape="0">
                    <a:prstClr val="black">
                      <a:alpha val="25000"/>
                    </a:prstClr>
                  </a:outerShdw>
                </a:effectLst>
                <a:latin typeface="Arial" panose="020B0604020202020204" pitchFamily="34" charset="0"/>
                <a:ea typeface="+mj-ea"/>
                <a:cs typeface="Arial" panose="020B0604020202020204" pitchFamily="34" charset="0"/>
              </a:rPr>
              <a:t> </a:t>
            </a:r>
          </a:p>
          <a:p>
            <a:r>
              <a:rPr lang="en-US" sz="3600" dirty="0" smtClean="0">
                <a:solidFill>
                  <a:schemeClr val="tx2"/>
                </a:solidFill>
                <a:effectLst>
                  <a:outerShdw blurRad="63500" dist="38100" dir="5400000" algn="t" rotWithShape="0">
                    <a:prstClr val="black">
                      <a:alpha val="25000"/>
                    </a:prstClr>
                  </a:outerShdw>
                </a:effectLst>
                <a:latin typeface="Arial" panose="020B0604020202020204" pitchFamily="34" charset="0"/>
                <a:ea typeface="+mj-ea"/>
                <a:cs typeface="Arial" panose="020B0604020202020204" pitchFamily="34" charset="0"/>
              </a:rPr>
              <a:t>Technology </a:t>
            </a:r>
            <a:r>
              <a:rPr lang="en-US" sz="3600" dirty="0">
                <a:solidFill>
                  <a:schemeClr val="tx2"/>
                </a:solidFill>
                <a:effectLst>
                  <a:outerShdw blurRad="63500" dist="38100" dir="5400000" algn="t" rotWithShape="0">
                    <a:prstClr val="black">
                      <a:alpha val="25000"/>
                    </a:prstClr>
                  </a:outerShdw>
                </a:effectLst>
                <a:latin typeface="Arial" panose="020B0604020202020204" pitchFamily="34" charset="0"/>
                <a:ea typeface="+mj-ea"/>
                <a:cs typeface="Arial" panose="020B0604020202020204" pitchFamily="34" charset="0"/>
              </a:rPr>
              <a:t>is changing business in a major way, and the pace of change is </a:t>
            </a:r>
            <a:r>
              <a:rPr lang="en-US" sz="3600" dirty="0" smtClean="0">
                <a:solidFill>
                  <a:schemeClr val="tx2"/>
                </a:solidFill>
                <a:effectLst>
                  <a:outerShdw blurRad="63500" dist="38100" dir="5400000" algn="t" rotWithShape="0">
                    <a:prstClr val="black">
                      <a:alpha val="25000"/>
                    </a:prstClr>
                  </a:outerShdw>
                </a:effectLst>
                <a:latin typeface="Arial" panose="020B0604020202020204" pitchFamily="34" charset="0"/>
                <a:ea typeface="+mj-ea"/>
                <a:cs typeface="Arial" panose="020B0604020202020204" pitchFamily="34" charset="0"/>
              </a:rPr>
              <a:t>accelerating.</a:t>
            </a:r>
            <a:endParaRPr lang="en-US" sz="3600" dirty="0">
              <a:solidFill>
                <a:schemeClr val="tx2"/>
              </a:solidFill>
              <a:effectLst>
                <a:outerShdw blurRad="63500" dist="38100" dir="5400000" algn="t" rotWithShape="0">
                  <a:prstClr val="black">
                    <a:alpha val="25000"/>
                  </a:prstClr>
                </a:outerShdw>
              </a:effectLst>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7158683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695303" y="6356350"/>
            <a:ext cx="2847975" cy="365125"/>
          </a:xfrm>
        </p:spPr>
        <p:txBody>
          <a:bodyPr/>
          <a:lstStyle/>
          <a:p>
            <a:pPr algn="r"/>
            <a:r>
              <a:rPr lang="en-US" sz="1000" b="1" dirty="0" smtClean="0">
                <a:solidFill>
                  <a:srgbClr val="0000CC"/>
                </a:solidFill>
              </a:rPr>
              <a:t>Strategic Planning &amp; Performance</a:t>
            </a:r>
            <a:endParaRPr lang="en-US" sz="1000" b="1" dirty="0">
              <a:solidFill>
                <a:srgbClr val="0000CC"/>
              </a:solidFill>
            </a:endParaRPr>
          </a:p>
        </p:txBody>
      </p:sp>
      <p:sp>
        <p:nvSpPr>
          <p:cNvPr id="5" name="Slide Number Placeholder 4"/>
          <p:cNvSpPr>
            <a:spLocks noGrp="1"/>
          </p:cNvSpPr>
          <p:nvPr>
            <p:ph type="sldNum" sz="quarter" idx="12"/>
          </p:nvPr>
        </p:nvSpPr>
        <p:spPr/>
        <p:txBody>
          <a:bodyPr/>
          <a:lstStyle/>
          <a:p>
            <a:fld id="{33A7DA15-4FC7-E041-88C1-61AB3AC8A005}" type="slidenum">
              <a:rPr lang="en-US" smtClean="0"/>
              <a:t>40</a:t>
            </a:fld>
            <a:endParaRPr lang="en-US" dirty="0"/>
          </a:p>
        </p:txBody>
      </p:sp>
      <p:sp>
        <p:nvSpPr>
          <p:cNvPr id="3" name="Rectangle 2"/>
          <p:cNvSpPr/>
          <p:nvPr/>
        </p:nvSpPr>
        <p:spPr>
          <a:xfrm>
            <a:off x="1700816" y="467231"/>
            <a:ext cx="5778248" cy="707886"/>
          </a:xfrm>
          <a:prstGeom prst="rect">
            <a:avLst/>
          </a:prstGeom>
        </p:spPr>
        <p:txBody>
          <a:bodyPr wrap="none">
            <a:spAutoFit/>
          </a:bodyPr>
          <a:lstStyle/>
          <a:p>
            <a:r>
              <a:rPr lang="en-US" sz="4000" dirty="0">
                <a:solidFill>
                  <a:schemeClr val="tx2"/>
                </a:solidFill>
                <a:effectLst>
                  <a:outerShdw blurRad="63500" dist="38100" dir="5400000" algn="t" rotWithShape="0">
                    <a:prstClr val="black">
                      <a:alpha val="25000"/>
                    </a:prstClr>
                  </a:outerShdw>
                </a:effectLst>
                <a:ea typeface="+mj-ea"/>
                <a:cs typeface="+mj-cs"/>
              </a:rPr>
              <a:t>State of Auditing in 2014</a:t>
            </a:r>
          </a:p>
        </p:txBody>
      </p:sp>
      <p:sp>
        <p:nvSpPr>
          <p:cNvPr id="2" name="TextBox 1"/>
          <p:cNvSpPr txBox="1"/>
          <p:nvPr/>
        </p:nvSpPr>
        <p:spPr>
          <a:xfrm>
            <a:off x="606054" y="1690578"/>
            <a:ext cx="7814931" cy="1938992"/>
          </a:xfrm>
          <a:prstGeom prst="rect">
            <a:avLst/>
          </a:prstGeom>
          <a:noFill/>
        </p:spPr>
        <p:txBody>
          <a:bodyPr wrap="square" rtlCol="0">
            <a:spAutoFit/>
          </a:bodyPr>
          <a:lstStyle/>
          <a:p>
            <a:pPr algn="ctr"/>
            <a:r>
              <a:rPr lang="en-US" sz="6000" dirty="0">
                <a:solidFill>
                  <a:schemeClr val="tx2"/>
                </a:solidFill>
                <a:effectLst>
                  <a:outerShdw blurRad="63500" dist="38100" dir="5400000" algn="t" rotWithShape="0">
                    <a:prstClr val="black">
                      <a:alpha val="25000"/>
                    </a:prstClr>
                  </a:outerShdw>
                </a:effectLst>
                <a:ea typeface="+mj-ea"/>
                <a:cs typeface="+mj-cs"/>
              </a:rPr>
              <a:t>What about the Postal Service and the OIG?</a:t>
            </a:r>
          </a:p>
        </p:txBody>
      </p:sp>
    </p:spTree>
    <p:extLst>
      <p:ext uri="{BB962C8B-B14F-4D97-AF65-F5344CB8AC3E}">
        <p14:creationId xmlns:p14="http://schemas.microsoft.com/office/powerpoint/2010/main" val="9347802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Postal Service Retail Lobby"/>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85823" y="577473"/>
            <a:ext cx="7419977" cy="5249513"/>
          </a:xfrm>
          <a:prstGeom prst="rect">
            <a:avLst/>
          </a:prstGeom>
          <a:noFill/>
          <a:effectLst>
            <a:outerShdw blurRad="50800" dist="50800" dir="5400000" algn="ctr" rotWithShape="0">
              <a:srgbClr val="000000">
                <a:alpha val="18000"/>
              </a:srgbClr>
            </a:outerShdw>
          </a:effectLst>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a:xfrm>
            <a:off x="5695303" y="6356350"/>
            <a:ext cx="2847975" cy="365125"/>
          </a:xfrm>
        </p:spPr>
        <p:txBody>
          <a:bodyPr/>
          <a:lstStyle/>
          <a:p>
            <a:pPr algn="r"/>
            <a:r>
              <a:rPr lang="en-US" sz="1000" b="1" dirty="0" smtClean="0">
                <a:solidFill>
                  <a:srgbClr val="0000CC"/>
                </a:solidFill>
              </a:rPr>
              <a:t>Strategic Planning &amp; Performance</a:t>
            </a:r>
            <a:endParaRPr lang="en-US" sz="1000" b="1" dirty="0">
              <a:solidFill>
                <a:srgbClr val="0000CC"/>
              </a:solidFill>
            </a:endParaRPr>
          </a:p>
        </p:txBody>
      </p:sp>
      <p:sp>
        <p:nvSpPr>
          <p:cNvPr id="5" name="Slide Number Placeholder 4"/>
          <p:cNvSpPr>
            <a:spLocks noGrp="1"/>
          </p:cNvSpPr>
          <p:nvPr>
            <p:ph type="sldNum" sz="quarter" idx="12"/>
          </p:nvPr>
        </p:nvSpPr>
        <p:spPr/>
        <p:txBody>
          <a:bodyPr/>
          <a:lstStyle/>
          <a:p>
            <a:fld id="{33A7DA15-4FC7-E041-88C1-61AB3AC8A005}" type="slidenum">
              <a:rPr lang="en-US" smtClean="0"/>
              <a:t>41</a:t>
            </a:fld>
            <a:endParaRPr lang="en-US" dirty="0"/>
          </a:p>
        </p:txBody>
      </p:sp>
      <p:sp>
        <p:nvSpPr>
          <p:cNvPr id="2" name="TextBox 1"/>
          <p:cNvSpPr txBox="1"/>
          <p:nvPr/>
        </p:nvSpPr>
        <p:spPr>
          <a:xfrm>
            <a:off x="606053" y="847740"/>
            <a:ext cx="7814931" cy="4708981"/>
          </a:xfrm>
          <a:prstGeom prst="rect">
            <a:avLst/>
          </a:prstGeom>
          <a:noFill/>
        </p:spPr>
        <p:txBody>
          <a:bodyPr wrap="square" rtlCol="0">
            <a:spAutoFit/>
          </a:bodyPr>
          <a:lstStyle/>
          <a:p>
            <a:pPr algn="ctr"/>
            <a:r>
              <a:rPr lang="en-US" sz="5000" dirty="0">
                <a:solidFill>
                  <a:srgbClr val="FFFF00"/>
                </a:solidFill>
                <a:effectLst>
                  <a:outerShdw blurRad="63500" dist="38100" dir="5400000" algn="t" rotWithShape="0">
                    <a:prstClr val="black">
                      <a:alpha val="25000"/>
                    </a:prstClr>
                  </a:outerShdw>
                </a:effectLst>
                <a:latin typeface="Arial" panose="020B0604020202020204" pitchFamily="34" charset="0"/>
                <a:ea typeface="+mj-ea"/>
                <a:cs typeface="Arial" panose="020B0604020202020204" pitchFamily="34" charset="0"/>
              </a:rPr>
              <a:t>The Postal Service is experiencing the same forces as its customers, and responding by transforming itself with technology.</a:t>
            </a:r>
          </a:p>
        </p:txBody>
      </p:sp>
    </p:spTree>
    <p:extLst>
      <p:ext uri="{BB962C8B-B14F-4D97-AF65-F5344CB8AC3E}">
        <p14:creationId xmlns:p14="http://schemas.microsoft.com/office/powerpoint/2010/main" val="35437093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3A7DA15-4FC7-E041-88C1-61AB3AC8A005}" type="slidenum">
              <a:rPr lang="en-US" smtClean="0"/>
              <a:t>42</a:t>
            </a:fld>
            <a:endParaRPr lang="en-US" dirty="0"/>
          </a:p>
        </p:txBody>
      </p:sp>
      <p:sp>
        <p:nvSpPr>
          <p:cNvPr id="6" name="Footer Placeholder 5"/>
          <p:cNvSpPr>
            <a:spLocks noGrp="1"/>
          </p:cNvSpPr>
          <p:nvPr>
            <p:ph type="ftr" sz="quarter" idx="11"/>
          </p:nvPr>
        </p:nvSpPr>
        <p:spPr>
          <a:xfrm>
            <a:off x="6142008" y="6356350"/>
            <a:ext cx="2285249" cy="365125"/>
          </a:xfrm>
        </p:spPr>
        <p:txBody>
          <a:bodyPr/>
          <a:lstStyle/>
          <a:p>
            <a:pPr algn="r"/>
            <a:r>
              <a:rPr lang="en-US" sz="1000" b="1" dirty="0" smtClean="0">
                <a:solidFill>
                  <a:srgbClr val="0000CC"/>
                </a:solidFill>
              </a:rPr>
              <a:t>Strategic Planning &amp; Performance</a:t>
            </a:r>
            <a:endParaRPr lang="en-US" sz="1000" b="1" dirty="0">
              <a:solidFill>
                <a:srgbClr val="0000CC"/>
              </a:solidFill>
            </a:endParaRPr>
          </a:p>
        </p:txBody>
      </p:sp>
      <p:sp>
        <p:nvSpPr>
          <p:cNvPr id="7" name="Title 1"/>
          <p:cNvSpPr>
            <a:spLocks noGrp="1"/>
          </p:cNvSpPr>
          <p:nvPr>
            <p:ph type="title"/>
          </p:nvPr>
        </p:nvSpPr>
        <p:spPr>
          <a:xfrm>
            <a:off x="457200" y="228601"/>
            <a:ext cx="8229600" cy="628018"/>
          </a:xfrm>
        </p:spPr>
        <p:txBody>
          <a:bodyPr/>
          <a:lstStyle/>
          <a:p>
            <a:r>
              <a:rPr lang="en-US" sz="2400" dirty="0" smtClean="0"/>
              <a:t>Postal Service Journey to Enterprise Analytics</a:t>
            </a:r>
            <a:endParaRPr lang="en-US" sz="24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6" y="1080656"/>
            <a:ext cx="7058025" cy="497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984344" y="5868040"/>
            <a:ext cx="885825" cy="369332"/>
          </a:xfrm>
          <a:prstGeom prst="rect">
            <a:avLst/>
          </a:prstGeom>
          <a:solidFill>
            <a:schemeClr val="bg1"/>
          </a:solidFill>
        </p:spPr>
        <p:txBody>
          <a:bodyPr wrap="square" rtlCol="0">
            <a:spAutoFit/>
          </a:bodyPr>
          <a:lstStyle/>
          <a:p>
            <a:r>
              <a:rPr lang="en-US" sz="1000" dirty="0" smtClean="0">
                <a:latin typeface="Arial" panose="020B0604020202020204" pitchFamily="34" charset="0"/>
                <a:cs typeface="Arial" panose="020B0604020202020204" pitchFamily="34" charset="0"/>
              </a:rPr>
              <a:t>USPS 2014</a:t>
            </a:r>
            <a:r>
              <a:rPr lang="en-US" dirty="0" smtClean="0"/>
              <a:t>  </a:t>
            </a:r>
            <a:endParaRPr lang="en-US" dirty="0"/>
          </a:p>
        </p:txBody>
      </p:sp>
    </p:spTree>
    <p:extLst>
      <p:ext uri="{BB962C8B-B14F-4D97-AF65-F5344CB8AC3E}">
        <p14:creationId xmlns:p14="http://schemas.microsoft.com/office/powerpoint/2010/main" val="9105997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3A7DA15-4FC7-E041-88C1-61AB3AC8A005}" type="slidenum">
              <a:rPr lang="en-US" smtClean="0"/>
              <a:t>43</a:t>
            </a:fld>
            <a:endParaRPr lang="en-US" dirty="0"/>
          </a:p>
        </p:txBody>
      </p:sp>
      <p:sp>
        <p:nvSpPr>
          <p:cNvPr id="6" name="Footer Placeholder 5"/>
          <p:cNvSpPr>
            <a:spLocks noGrp="1"/>
          </p:cNvSpPr>
          <p:nvPr>
            <p:ph type="ftr" sz="quarter" idx="11"/>
          </p:nvPr>
        </p:nvSpPr>
        <p:spPr>
          <a:xfrm>
            <a:off x="6142008" y="6356350"/>
            <a:ext cx="2285249" cy="365125"/>
          </a:xfrm>
        </p:spPr>
        <p:txBody>
          <a:bodyPr/>
          <a:lstStyle/>
          <a:p>
            <a:pPr algn="r"/>
            <a:r>
              <a:rPr lang="en-US" sz="1000" b="1" dirty="0" smtClean="0">
                <a:solidFill>
                  <a:srgbClr val="0000CC"/>
                </a:solidFill>
              </a:rPr>
              <a:t>Strategic Planning &amp; Performance</a:t>
            </a:r>
            <a:endParaRPr lang="en-US" sz="1000" b="1" dirty="0">
              <a:solidFill>
                <a:srgbClr val="0000CC"/>
              </a:solidFill>
            </a:endParaRPr>
          </a:p>
        </p:txBody>
      </p:sp>
      <p:sp>
        <p:nvSpPr>
          <p:cNvPr id="5" name="TextBox 4"/>
          <p:cNvSpPr txBox="1"/>
          <p:nvPr/>
        </p:nvSpPr>
        <p:spPr>
          <a:xfrm>
            <a:off x="7171029" y="5683374"/>
            <a:ext cx="885825" cy="369332"/>
          </a:xfrm>
          <a:prstGeom prst="rect">
            <a:avLst/>
          </a:prstGeom>
          <a:solidFill>
            <a:schemeClr val="bg1"/>
          </a:solidFill>
        </p:spPr>
        <p:txBody>
          <a:bodyPr wrap="square" rtlCol="0">
            <a:spAutoFit/>
          </a:bodyPr>
          <a:lstStyle/>
          <a:p>
            <a:r>
              <a:rPr lang="en-US" sz="1000" dirty="0" smtClean="0">
                <a:latin typeface="Arial" panose="020B0604020202020204" pitchFamily="34" charset="0"/>
                <a:cs typeface="Arial" panose="020B0604020202020204" pitchFamily="34" charset="0"/>
              </a:rPr>
              <a:t>USPS 2014</a:t>
            </a:r>
            <a:r>
              <a:rPr lang="en-US" dirty="0" smtClean="0"/>
              <a:t>  </a:t>
            </a:r>
            <a:endParaRPr lang="en-US" dirty="0"/>
          </a:p>
        </p:txBody>
      </p:sp>
      <p:sp>
        <p:nvSpPr>
          <p:cNvPr id="7" name="Title 1"/>
          <p:cNvSpPr>
            <a:spLocks noGrp="1"/>
          </p:cNvSpPr>
          <p:nvPr>
            <p:ph type="title"/>
          </p:nvPr>
        </p:nvSpPr>
        <p:spPr>
          <a:xfrm>
            <a:off x="457200" y="228601"/>
            <a:ext cx="8229600" cy="628018"/>
          </a:xfrm>
        </p:spPr>
        <p:txBody>
          <a:bodyPr/>
          <a:lstStyle/>
          <a:p>
            <a:r>
              <a:rPr lang="en-US" sz="2400" dirty="0" smtClean="0"/>
              <a:t>Postal Service Journey to Enterprise Analytics</a:t>
            </a:r>
            <a:endParaRPr lang="en-US" sz="2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568" y="1070165"/>
            <a:ext cx="8250865" cy="4613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90352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3A7DA15-4FC7-E041-88C1-61AB3AC8A005}" type="slidenum">
              <a:rPr lang="en-US" smtClean="0"/>
              <a:t>44</a:t>
            </a:fld>
            <a:endParaRPr lang="en-US" dirty="0"/>
          </a:p>
        </p:txBody>
      </p:sp>
      <p:sp>
        <p:nvSpPr>
          <p:cNvPr id="6" name="Footer Placeholder 5"/>
          <p:cNvSpPr>
            <a:spLocks noGrp="1"/>
          </p:cNvSpPr>
          <p:nvPr>
            <p:ph type="ftr" sz="quarter" idx="11"/>
          </p:nvPr>
        </p:nvSpPr>
        <p:spPr>
          <a:xfrm>
            <a:off x="6142008" y="6356350"/>
            <a:ext cx="2285249" cy="365125"/>
          </a:xfrm>
        </p:spPr>
        <p:txBody>
          <a:bodyPr/>
          <a:lstStyle/>
          <a:p>
            <a:pPr algn="r"/>
            <a:r>
              <a:rPr lang="en-US" sz="1000" b="1" dirty="0" smtClean="0">
                <a:solidFill>
                  <a:srgbClr val="0000CC"/>
                </a:solidFill>
              </a:rPr>
              <a:t>Strategic Planning &amp; Performance</a:t>
            </a:r>
            <a:endParaRPr lang="en-US" sz="1000" b="1" dirty="0">
              <a:solidFill>
                <a:srgbClr val="0000CC"/>
              </a:solidFill>
            </a:endParaRPr>
          </a:p>
        </p:txBody>
      </p:sp>
      <p:sp>
        <p:nvSpPr>
          <p:cNvPr id="5" name="TextBox 4"/>
          <p:cNvSpPr txBox="1"/>
          <p:nvPr/>
        </p:nvSpPr>
        <p:spPr>
          <a:xfrm>
            <a:off x="7886646" y="5931674"/>
            <a:ext cx="885825" cy="369332"/>
          </a:xfrm>
          <a:prstGeom prst="rect">
            <a:avLst/>
          </a:prstGeom>
          <a:solidFill>
            <a:schemeClr val="bg1"/>
          </a:solidFill>
        </p:spPr>
        <p:txBody>
          <a:bodyPr wrap="square" rtlCol="0">
            <a:spAutoFit/>
          </a:bodyPr>
          <a:lstStyle/>
          <a:p>
            <a:r>
              <a:rPr lang="en-US" sz="1000" dirty="0" smtClean="0">
                <a:latin typeface="Arial" panose="020B0604020202020204" pitchFamily="34" charset="0"/>
                <a:cs typeface="Arial" panose="020B0604020202020204" pitchFamily="34" charset="0"/>
              </a:rPr>
              <a:t>USPS 2014</a:t>
            </a:r>
            <a:r>
              <a:rPr lang="en-US" dirty="0" smtClean="0"/>
              <a:t>  </a:t>
            </a:r>
            <a:endParaRPr lang="en-US" dirty="0"/>
          </a:p>
        </p:txBody>
      </p:sp>
      <p:sp>
        <p:nvSpPr>
          <p:cNvPr id="7" name="Title 1"/>
          <p:cNvSpPr>
            <a:spLocks noGrp="1"/>
          </p:cNvSpPr>
          <p:nvPr>
            <p:ph type="title"/>
          </p:nvPr>
        </p:nvSpPr>
        <p:spPr>
          <a:xfrm>
            <a:off x="457200" y="228601"/>
            <a:ext cx="8229600" cy="628018"/>
          </a:xfrm>
        </p:spPr>
        <p:txBody>
          <a:bodyPr/>
          <a:lstStyle/>
          <a:p>
            <a:r>
              <a:rPr lang="en-US" sz="2400" dirty="0" smtClean="0"/>
              <a:t>Postal Service Journey to Enterprise Analytics</a:t>
            </a:r>
            <a:endParaRPr lang="en-US" sz="2400" dirty="0"/>
          </a:p>
        </p:txBody>
      </p:sp>
      <p:sp>
        <p:nvSpPr>
          <p:cNvPr id="8" name="TextBox 7"/>
          <p:cNvSpPr txBox="1"/>
          <p:nvPr/>
        </p:nvSpPr>
        <p:spPr>
          <a:xfrm>
            <a:off x="5915770" y="1343771"/>
            <a:ext cx="2856701" cy="3600986"/>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The Mail Entry Roadmap describes the Postal Service’s key initiatives to streamline the acceptance, </a:t>
            </a:r>
            <a:r>
              <a:rPr lang="en-US" sz="1200" dirty="0" smtClean="0">
                <a:latin typeface="Arial" panose="020B0604020202020204" pitchFamily="34" charset="0"/>
                <a:cs typeface="Arial" panose="020B0604020202020204" pitchFamily="34" charset="0"/>
              </a:rPr>
              <a:t>induction</a:t>
            </a:r>
            <a:r>
              <a:rPr lang="en-US" sz="1200" dirty="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and verification </a:t>
            </a:r>
            <a:r>
              <a:rPr lang="en-US" sz="1200" dirty="0">
                <a:latin typeface="Arial" panose="020B0604020202020204" pitchFamily="34" charset="0"/>
                <a:cs typeface="Arial" panose="020B0604020202020204" pitchFamily="34" charset="0"/>
              </a:rPr>
              <a:t>of commercial </a:t>
            </a:r>
            <a:r>
              <a:rPr lang="en-US" sz="1200" dirty="0" smtClean="0">
                <a:latin typeface="Arial" panose="020B0604020202020204" pitchFamily="34" charset="0"/>
                <a:cs typeface="Arial" panose="020B0604020202020204" pitchFamily="34" charset="0"/>
              </a:rPr>
              <a:t>mailings. These key initiatives </a:t>
            </a:r>
            <a:r>
              <a:rPr lang="en-US" sz="1200" dirty="0">
                <a:latin typeface="Arial" panose="020B0604020202020204" pitchFamily="34" charset="0"/>
                <a:cs typeface="Arial" panose="020B0604020202020204" pitchFamily="34" charset="0"/>
              </a:rPr>
              <a:t>leverage existing technology to</a:t>
            </a:r>
            <a:r>
              <a:rPr lang="en-US" sz="1200" dirty="0" smtClean="0">
                <a:latin typeface="Arial" panose="020B0604020202020204" pitchFamily="34" charset="0"/>
                <a:cs typeface="Arial" panose="020B0604020202020204" pitchFamily="34" charset="0"/>
              </a:rPr>
              <a:t>:</a:t>
            </a:r>
          </a:p>
          <a:p>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Improve </a:t>
            </a:r>
            <a:r>
              <a:rPr lang="en-US" sz="1200" dirty="0">
                <a:latin typeface="Arial" panose="020B0604020202020204" pitchFamily="34" charset="0"/>
                <a:cs typeface="Arial" panose="020B0604020202020204" pitchFamily="34" charset="0"/>
              </a:rPr>
              <a:t>mail quality by sharing information on mail preparation, identification of trends as well as </a:t>
            </a:r>
            <a:r>
              <a:rPr lang="en-US" sz="1200" dirty="0" smtClean="0">
                <a:latin typeface="Arial" panose="020B0604020202020204" pitchFamily="34" charset="0"/>
                <a:cs typeface="Arial" panose="020B0604020202020204" pitchFamily="34" charset="0"/>
              </a:rPr>
              <a:t>trend-based quality measurements</a:t>
            </a:r>
          </a:p>
          <a:p>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Simplify </a:t>
            </a:r>
            <a:r>
              <a:rPr lang="en-US" sz="1200" dirty="0">
                <a:latin typeface="Arial" panose="020B0604020202020204" pitchFamily="34" charset="0"/>
                <a:cs typeface="Arial" panose="020B0604020202020204" pitchFamily="34" charset="0"/>
              </a:rPr>
              <a:t>the induction of mailings through automated and standardized acceptance, verification, and </a:t>
            </a:r>
            <a:r>
              <a:rPr lang="en-US" sz="1200" dirty="0" smtClean="0">
                <a:latin typeface="Arial" panose="020B0604020202020204" pitchFamily="34" charset="0"/>
                <a:cs typeface="Arial" panose="020B0604020202020204" pitchFamily="34" charset="0"/>
              </a:rPr>
              <a:t>induction processes</a:t>
            </a:r>
          </a:p>
          <a:p>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Provide </a:t>
            </a:r>
            <a:r>
              <a:rPr lang="en-US" sz="1200" dirty="0">
                <a:latin typeface="Arial" panose="020B0604020202020204" pitchFamily="34" charset="0"/>
                <a:cs typeface="Arial" panose="020B0604020202020204" pitchFamily="34" charset="0"/>
              </a:rPr>
              <a:t>end-to-end visibility through scan </a:t>
            </a:r>
            <a:r>
              <a:rPr lang="en-US" sz="1200" dirty="0" smtClean="0">
                <a:latin typeface="Arial" panose="020B0604020202020204" pitchFamily="34" charset="0"/>
                <a:cs typeface="Arial" panose="020B0604020202020204" pitchFamily="34" charset="0"/>
              </a:rPr>
              <a:t>data.</a:t>
            </a:r>
            <a:endParaRPr lang="en-US" sz="1200" dirty="0">
              <a:latin typeface="Arial" panose="020B0604020202020204" pitchFamily="34" charset="0"/>
              <a:cs typeface="Arial" panose="020B0604020202020204" pitchFamily="34" charset="0"/>
            </a:endParaRPr>
          </a:p>
        </p:txBody>
      </p:sp>
      <p:sp>
        <p:nvSpPr>
          <p:cNvPr id="9" name="TextBox 8"/>
          <p:cNvSpPr txBox="1"/>
          <p:nvPr/>
        </p:nvSpPr>
        <p:spPr>
          <a:xfrm>
            <a:off x="3522428" y="936468"/>
            <a:ext cx="1256305" cy="369332"/>
          </a:xfrm>
          <a:prstGeom prst="rect">
            <a:avLst/>
          </a:prstGeom>
          <a:solidFill>
            <a:schemeClr val="bg1"/>
          </a:solidFill>
        </p:spPr>
        <p:txBody>
          <a:bodyPr wrap="square" rtlCol="0">
            <a:spAutoFit/>
          </a:bodyPr>
          <a:lstStyle/>
          <a:p>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150" y="942717"/>
            <a:ext cx="5180275" cy="5090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36113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3A7DA15-4FC7-E041-88C1-61AB3AC8A005}" type="slidenum">
              <a:rPr lang="en-US" smtClean="0"/>
              <a:t>45</a:t>
            </a:fld>
            <a:endParaRPr lang="en-US" dirty="0"/>
          </a:p>
        </p:txBody>
      </p:sp>
      <p:sp>
        <p:nvSpPr>
          <p:cNvPr id="6" name="Footer Placeholder 5"/>
          <p:cNvSpPr>
            <a:spLocks noGrp="1"/>
          </p:cNvSpPr>
          <p:nvPr>
            <p:ph type="ftr" sz="quarter" idx="11"/>
          </p:nvPr>
        </p:nvSpPr>
        <p:spPr>
          <a:xfrm>
            <a:off x="6142008" y="6356350"/>
            <a:ext cx="2285249" cy="365125"/>
          </a:xfrm>
        </p:spPr>
        <p:txBody>
          <a:bodyPr/>
          <a:lstStyle/>
          <a:p>
            <a:pPr algn="r"/>
            <a:r>
              <a:rPr lang="en-US" sz="1000" b="1" dirty="0" smtClean="0">
                <a:solidFill>
                  <a:srgbClr val="0000CC"/>
                </a:solidFill>
              </a:rPr>
              <a:t>Strategic Planning &amp; Performance</a:t>
            </a:r>
            <a:endParaRPr lang="en-US" sz="1000" b="1" dirty="0">
              <a:solidFill>
                <a:srgbClr val="0000CC"/>
              </a:solidFill>
            </a:endParaRPr>
          </a:p>
        </p:txBody>
      </p:sp>
      <p:sp>
        <p:nvSpPr>
          <p:cNvPr id="5" name="TextBox 4"/>
          <p:cNvSpPr txBox="1"/>
          <p:nvPr/>
        </p:nvSpPr>
        <p:spPr>
          <a:xfrm>
            <a:off x="7886646" y="5931674"/>
            <a:ext cx="885825" cy="369332"/>
          </a:xfrm>
          <a:prstGeom prst="rect">
            <a:avLst/>
          </a:prstGeom>
          <a:solidFill>
            <a:schemeClr val="bg1"/>
          </a:solidFill>
        </p:spPr>
        <p:txBody>
          <a:bodyPr wrap="square" rtlCol="0">
            <a:spAutoFit/>
          </a:bodyPr>
          <a:lstStyle/>
          <a:p>
            <a:r>
              <a:rPr lang="en-US" sz="1000" dirty="0" smtClean="0">
                <a:latin typeface="Arial" panose="020B0604020202020204" pitchFamily="34" charset="0"/>
                <a:cs typeface="Arial" panose="020B0604020202020204" pitchFamily="34" charset="0"/>
              </a:rPr>
              <a:t>USPS 2014</a:t>
            </a:r>
            <a:r>
              <a:rPr lang="en-US" dirty="0" smtClean="0"/>
              <a:t>  </a:t>
            </a:r>
            <a:endParaRPr lang="en-US" dirty="0"/>
          </a:p>
        </p:txBody>
      </p:sp>
      <p:sp>
        <p:nvSpPr>
          <p:cNvPr id="7" name="Title 1"/>
          <p:cNvSpPr>
            <a:spLocks noGrp="1"/>
          </p:cNvSpPr>
          <p:nvPr>
            <p:ph type="title"/>
          </p:nvPr>
        </p:nvSpPr>
        <p:spPr>
          <a:xfrm>
            <a:off x="457200" y="228601"/>
            <a:ext cx="8229600" cy="628018"/>
          </a:xfrm>
        </p:spPr>
        <p:txBody>
          <a:bodyPr/>
          <a:lstStyle/>
          <a:p>
            <a:r>
              <a:rPr lang="en-US" sz="2400" dirty="0" smtClean="0"/>
              <a:t>Just when you think you have it all together…</a:t>
            </a:r>
            <a:endParaRPr lang="en-US" sz="2400" dirty="0"/>
          </a:p>
        </p:txBody>
      </p:sp>
      <p:sp>
        <p:nvSpPr>
          <p:cNvPr id="9" name="TextBox 8"/>
          <p:cNvSpPr txBox="1"/>
          <p:nvPr/>
        </p:nvSpPr>
        <p:spPr>
          <a:xfrm>
            <a:off x="3522428" y="936468"/>
            <a:ext cx="1256305" cy="369332"/>
          </a:xfrm>
          <a:prstGeom prst="rect">
            <a:avLst/>
          </a:prstGeom>
          <a:solidFill>
            <a:schemeClr val="bg1"/>
          </a:solidFill>
        </p:spPr>
        <p:txBody>
          <a:bodyPr wrap="square" rtlCol="0">
            <a:spAutoFit/>
          </a:bodyPr>
          <a:lstStyle/>
          <a:p>
            <a:endParaRPr lang="en-US" dirty="0"/>
          </a:p>
        </p:txBody>
      </p:sp>
      <p:sp>
        <p:nvSpPr>
          <p:cNvPr id="2" name="Rectangle 1"/>
          <p:cNvSpPr/>
          <p:nvPr/>
        </p:nvSpPr>
        <p:spPr>
          <a:xfrm>
            <a:off x="699715" y="936468"/>
            <a:ext cx="7331102" cy="4893647"/>
          </a:xfrm>
          <a:prstGeom prst="rect">
            <a:avLst/>
          </a:prstGeom>
        </p:spPr>
        <p:txBody>
          <a:bodyPr wrap="square">
            <a:spAutoFit/>
          </a:bodyPr>
          <a:lstStyle/>
          <a:p>
            <a:r>
              <a:rPr lang="en-US" sz="2400" dirty="0">
                <a:solidFill>
                  <a:srgbClr val="C00000"/>
                </a:solidFill>
                <a:effectLst>
                  <a:outerShdw blurRad="63500" dist="38100" dir="5400000" algn="t" rotWithShape="0">
                    <a:prstClr val="black">
                      <a:alpha val="25000"/>
                    </a:prstClr>
                  </a:outerShdw>
                </a:effectLst>
                <a:ea typeface="+mj-ea"/>
                <a:cs typeface="+mj-cs"/>
              </a:rPr>
              <a:t>U.S. Postal Service Says It Was Victim of Data Breach</a:t>
            </a:r>
          </a:p>
          <a:p>
            <a:endParaRPr lang="en-US" sz="2400" dirty="0">
              <a:solidFill>
                <a:schemeClr val="tx2"/>
              </a:solidFill>
              <a:effectLst>
                <a:outerShdw blurRad="63500" dist="38100" dir="5400000" algn="t" rotWithShape="0">
                  <a:prstClr val="black">
                    <a:alpha val="25000"/>
                  </a:prstClr>
                </a:outerShdw>
              </a:effectLst>
              <a:ea typeface="+mj-ea"/>
              <a:cs typeface="+mj-cs"/>
            </a:endParaRPr>
          </a:p>
          <a:p>
            <a:r>
              <a:rPr lang="en-US" sz="2400" dirty="0" smtClean="0">
                <a:solidFill>
                  <a:schemeClr val="tx2"/>
                </a:solidFill>
                <a:effectLst>
                  <a:outerShdw blurRad="63500" dist="38100" dir="5400000" algn="t" rotWithShape="0">
                    <a:prstClr val="black">
                      <a:alpha val="25000"/>
                    </a:prstClr>
                  </a:outerShdw>
                </a:effectLst>
                <a:ea typeface="+mj-ea"/>
                <a:cs typeface="+mj-cs"/>
              </a:rPr>
              <a:t>Personal </a:t>
            </a:r>
            <a:r>
              <a:rPr lang="en-US" sz="2400" dirty="0">
                <a:solidFill>
                  <a:schemeClr val="tx2"/>
                </a:solidFill>
                <a:effectLst>
                  <a:outerShdw blurRad="63500" dist="38100" dir="5400000" algn="t" rotWithShape="0">
                    <a:prstClr val="black">
                      <a:alpha val="25000"/>
                    </a:prstClr>
                  </a:outerShdw>
                </a:effectLst>
                <a:ea typeface="+mj-ea"/>
                <a:cs typeface="+mj-cs"/>
              </a:rPr>
              <a:t>Information of More Than 800,000 People Could Be </a:t>
            </a:r>
            <a:r>
              <a:rPr lang="en-US" sz="2400" dirty="0" smtClean="0">
                <a:solidFill>
                  <a:schemeClr val="tx2"/>
                </a:solidFill>
                <a:effectLst>
                  <a:outerShdw blurRad="63500" dist="38100" dir="5400000" algn="t" rotWithShape="0">
                    <a:prstClr val="black">
                      <a:alpha val="25000"/>
                    </a:prstClr>
                  </a:outerShdw>
                </a:effectLst>
                <a:ea typeface="+mj-ea"/>
                <a:cs typeface="+mj-cs"/>
              </a:rPr>
              <a:t>Compromised</a:t>
            </a:r>
          </a:p>
          <a:p>
            <a:endParaRPr lang="en-US" sz="2400" dirty="0">
              <a:solidFill>
                <a:schemeClr val="tx2"/>
              </a:solidFill>
              <a:effectLst>
                <a:outerShdw blurRad="63500" dist="38100" dir="5400000" algn="t" rotWithShape="0">
                  <a:prstClr val="black">
                    <a:alpha val="25000"/>
                  </a:prstClr>
                </a:outerShdw>
              </a:effectLst>
              <a:ea typeface="+mj-ea"/>
              <a:cs typeface="+mj-cs"/>
            </a:endParaRPr>
          </a:p>
          <a:p>
            <a:r>
              <a:rPr lang="en-US" sz="2400" dirty="0">
                <a:solidFill>
                  <a:schemeClr val="tx2"/>
                </a:solidFill>
                <a:effectLst>
                  <a:outerShdw blurRad="63500" dist="38100" dir="5400000" algn="t" rotWithShape="0">
                    <a:prstClr val="black">
                      <a:alpha val="25000"/>
                    </a:prstClr>
                  </a:outerShdw>
                </a:effectLst>
                <a:ea typeface="+mj-ea"/>
                <a:cs typeface="+mj-cs"/>
              </a:rPr>
              <a:t>Employees, some retirees and staffers of the Postal Regulatory Commission, the U.S. Postal Inspection Service and the Postal Service </a:t>
            </a:r>
            <a:r>
              <a:rPr lang="en-US" sz="2400" b="1" dirty="0">
                <a:solidFill>
                  <a:srgbClr val="C00000"/>
                </a:solidFill>
                <a:effectLst>
                  <a:outerShdw blurRad="63500" dist="38100" dir="5400000" algn="t" rotWithShape="0">
                    <a:prstClr val="black">
                      <a:alpha val="25000"/>
                    </a:prstClr>
                  </a:outerShdw>
                </a:effectLst>
                <a:ea typeface="+mj-ea"/>
                <a:cs typeface="+mj-cs"/>
              </a:rPr>
              <a:t>Office of Inspector General</a:t>
            </a:r>
            <a:r>
              <a:rPr lang="en-US" sz="2400" dirty="0">
                <a:solidFill>
                  <a:schemeClr val="tx2"/>
                </a:solidFill>
                <a:effectLst>
                  <a:outerShdw blurRad="63500" dist="38100" dir="5400000" algn="t" rotWithShape="0">
                    <a:prstClr val="black">
                      <a:alpha val="25000"/>
                    </a:prstClr>
                  </a:outerShdw>
                </a:effectLst>
                <a:ea typeface="+mj-ea"/>
                <a:cs typeface="+mj-cs"/>
              </a:rPr>
              <a:t> have been affected, the Postal Service said. An unknown number of customers also could have been affected, though not to the same degree, officials said.</a:t>
            </a:r>
          </a:p>
          <a:p>
            <a:endParaRPr lang="en-US" sz="2400" dirty="0">
              <a:solidFill>
                <a:schemeClr val="tx2"/>
              </a:solidFill>
              <a:effectLst>
                <a:outerShdw blurRad="63500" dist="38100" dir="5400000" algn="t" rotWithShape="0">
                  <a:prstClr val="black">
                    <a:alpha val="25000"/>
                  </a:prstClr>
                </a:outerShdw>
              </a:effectLst>
              <a:ea typeface="+mj-ea"/>
              <a:cs typeface="+mj-cs"/>
            </a:endParaRPr>
          </a:p>
        </p:txBody>
      </p:sp>
    </p:spTree>
    <p:extLst>
      <p:ext uri="{BB962C8B-B14F-4D97-AF65-F5344CB8AC3E}">
        <p14:creationId xmlns:p14="http://schemas.microsoft.com/office/powerpoint/2010/main" val="39154780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72879"/>
          </a:xfrm>
        </p:spPr>
        <p:txBody>
          <a:bodyPr/>
          <a:lstStyle/>
          <a:p>
            <a:r>
              <a:rPr lang="en-US" sz="2800" b="1" dirty="0" smtClean="0"/>
              <a:t>Dashboard</a:t>
            </a:r>
            <a:endParaRPr lang="en-US" sz="2800" dirty="0"/>
          </a:p>
        </p:txBody>
      </p:sp>
      <p:sp>
        <p:nvSpPr>
          <p:cNvPr id="4" name="Footer Placeholder 3"/>
          <p:cNvSpPr>
            <a:spLocks noGrp="1"/>
          </p:cNvSpPr>
          <p:nvPr>
            <p:ph type="ftr" sz="quarter" idx="11"/>
          </p:nvPr>
        </p:nvSpPr>
        <p:spPr>
          <a:xfrm>
            <a:off x="5695303" y="6356350"/>
            <a:ext cx="2847975" cy="365125"/>
          </a:xfrm>
        </p:spPr>
        <p:txBody>
          <a:bodyPr/>
          <a:lstStyle/>
          <a:p>
            <a:pPr algn="r"/>
            <a:r>
              <a:rPr lang="en-US" sz="1000" b="1" dirty="0" smtClean="0">
                <a:solidFill>
                  <a:srgbClr val="0000CC"/>
                </a:solidFill>
              </a:rPr>
              <a:t>Strategic Planning &amp; Performance</a:t>
            </a:r>
            <a:endParaRPr lang="en-US" sz="1000" b="1" dirty="0">
              <a:solidFill>
                <a:srgbClr val="0000CC"/>
              </a:solidFill>
            </a:endParaRPr>
          </a:p>
        </p:txBody>
      </p:sp>
      <p:sp>
        <p:nvSpPr>
          <p:cNvPr id="5" name="Slide Number Placeholder 4"/>
          <p:cNvSpPr>
            <a:spLocks noGrp="1"/>
          </p:cNvSpPr>
          <p:nvPr>
            <p:ph type="sldNum" sz="quarter" idx="12"/>
          </p:nvPr>
        </p:nvSpPr>
        <p:spPr/>
        <p:txBody>
          <a:bodyPr/>
          <a:lstStyle/>
          <a:p>
            <a:fld id="{33A7DA15-4FC7-E041-88C1-61AB3AC8A005}" type="slidenum">
              <a:rPr lang="en-US" smtClean="0"/>
              <a:t>46</a:t>
            </a:fld>
            <a:endParaRPr lang="en-US" dirty="0"/>
          </a:p>
        </p:txBody>
      </p:sp>
      <p:pic>
        <p:nvPicPr>
          <p:cNvPr id="1026" name="Picture 2" descr="12 Drivers of BigData Analytic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435397"/>
            <a:ext cx="7951686" cy="2470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37907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lstStyle/>
          <a:p>
            <a:r>
              <a:rPr lang="en-US" sz="2400" dirty="0" smtClean="0"/>
              <a:t>Where Does OIG Need More Real-Time Insight?</a:t>
            </a:r>
            <a:endParaRPr lang="en-US" sz="2400" dirty="0"/>
          </a:p>
        </p:txBody>
      </p:sp>
      <p:sp>
        <p:nvSpPr>
          <p:cNvPr id="4" name="Footer Placeholder 3"/>
          <p:cNvSpPr>
            <a:spLocks noGrp="1"/>
          </p:cNvSpPr>
          <p:nvPr>
            <p:ph type="ftr" sz="quarter" idx="11"/>
          </p:nvPr>
        </p:nvSpPr>
        <p:spPr>
          <a:xfrm>
            <a:off x="5695303" y="6369050"/>
            <a:ext cx="2847975" cy="365125"/>
          </a:xfrm>
        </p:spPr>
        <p:txBody>
          <a:bodyPr/>
          <a:lstStyle/>
          <a:p>
            <a:pPr algn="r"/>
            <a:r>
              <a:rPr lang="en-US" sz="1000" b="1" dirty="0" smtClean="0">
                <a:solidFill>
                  <a:srgbClr val="0000CC"/>
                </a:solidFill>
              </a:rPr>
              <a:t>Strategic Planning &amp; Performance</a:t>
            </a:r>
            <a:endParaRPr lang="en-US" sz="1000" b="1" dirty="0">
              <a:solidFill>
                <a:srgbClr val="0000CC"/>
              </a:solidFill>
            </a:endParaRPr>
          </a:p>
        </p:txBody>
      </p:sp>
      <p:sp>
        <p:nvSpPr>
          <p:cNvPr id="5" name="Slide Number Placeholder 4"/>
          <p:cNvSpPr>
            <a:spLocks noGrp="1"/>
          </p:cNvSpPr>
          <p:nvPr>
            <p:ph type="sldNum" sz="quarter" idx="12"/>
          </p:nvPr>
        </p:nvSpPr>
        <p:spPr/>
        <p:txBody>
          <a:bodyPr/>
          <a:lstStyle/>
          <a:p>
            <a:fld id="{33A7DA15-4FC7-E041-88C1-61AB3AC8A005}" type="slidenum">
              <a:rPr lang="en-US" smtClean="0"/>
              <a:t>47</a:t>
            </a:fld>
            <a:endParaRPr lang="en-US" dirty="0"/>
          </a:p>
        </p:txBody>
      </p:sp>
      <p:graphicFrame>
        <p:nvGraphicFramePr>
          <p:cNvPr id="14" name="Diagram 13"/>
          <p:cNvGraphicFramePr/>
          <p:nvPr>
            <p:extLst>
              <p:ext uri="{D42A27DB-BD31-4B8C-83A1-F6EECF244321}">
                <p14:modId xmlns:p14="http://schemas.microsoft.com/office/powerpoint/2010/main" val="1918562799"/>
              </p:ext>
            </p:extLst>
          </p:nvPr>
        </p:nvGraphicFramePr>
        <p:xfrm>
          <a:off x="4104952" y="855959"/>
          <a:ext cx="4010348" cy="43973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6" name="Content Placeholder 5"/>
          <p:cNvPicPr>
            <a:picLocks noGrp="1" noChangeAspect="1"/>
          </p:cNvPicPr>
          <p:nvPr>
            <p:ph idx="1"/>
          </p:nvPr>
        </p:nvPicPr>
        <p:blipFill>
          <a:blip r:embed="rId8">
            <a:extLst>
              <a:ext uri="{28A0092B-C50C-407E-A947-70E740481C1C}">
                <a14:useLocalDpi xmlns:a14="http://schemas.microsoft.com/office/drawing/2010/main" val="0"/>
              </a:ext>
            </a:extLst>
          </a:blip>
          <a:stretch>
            <a:fillRect/>
          </a:stretch>
        </p:blipFill>
        <p:spPr>
          <a:xfrm>
            <a:off x="839520" y="1304240"/>
            <a:ext cx="3361005" cy="33280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Box 2"/>
          <p:cNvSpPr txBox="1"/>
          <p:nvPr/>
        </p:nvSpPr>
        <p:spPr>
          <a:xfrm>
            <a:off x="1659842" y="914400"/>
            <a:ext cx="1585690" cy="323165"/>
          </a:xfrm>
          <a:prstGeom prst="rect">
            <a:avLst/>
          </a:prstGeom>
          <a:noFill/>
        </p:spPr>
        <p:txBody>
          <a:bodyPr wrap="none" rtlCol="0">
            <a:spAutoFit/>
          </a:bodyPr>
          <a:lstStyle/>
          <a:p>
            <a:pPr algn="ctr"/>
            <a:r>
              <a:rPr lang="en-US" sz="1500" dirty="0" smtClean="0">
                <a:latin typeface="Arial" panose="020B0604020202020204" pitchFamily="34" charset="0"/>
                <a:cs typeface="Arial" panose="020B0604020202020204" pitchFamily="34" charset="0"/>
              </a:rPr>
              <a:t>Nexus of Forces</a:t>
            </a:r>
            <a:endParaRPr lang="en-US" sz="1500" dirty="0">
              <a:latin typeface="Arial" panose="020B0604020202020204" pitchFamily="34" charset="0"/>
              <a:cs typeface="Arial" panose="020B0604020202020204" pitchFamily="34" charset="0"/>
            </a:endParaRPr>
          </a:p>
        </p:txBody>
      </p:sp>
      <p:sp>
        <p:nvSpPr>
          <p:cNvPr id="8" name="TextBox 7"/>
          <p:cNvSpPr txBox="1"/>
          <p:nvPr/>
        </p:nvSpPr>
        <p:spPr>
          <a:xfrm>
            <a:off x="704850" y="4860922"/>
            <a:ext cx="3495675" cy="784830"/>
          </a:xfrm>
          <a:prstGeom prst="rect">
            <a:avLst/>
          </a:prstGeom>
          <a:noFill/>
        </p:spPr>
        <p:txBody>
          <a:bodyPr wrap="square" rtlCol="0">
            <a:spAutoFit/>
          </a:bodyPr>
          <a:lstStyle/>
          <a:p>
            <a:pPr algn="ctr"/>
            <a:r>
              <a:rPr lang="en-US" sz="1500" dirty="0">
                <a:latin typeface="Arial" panose="020B0604020202020204" pitchFamily="34" charset="0"/>
                <a:cs typeface="Arial" panose="020B0604020202020204" pitchFamily="34" charset="0"/>
              </a:rPr>
              <a:t>New business scenarios emerge as new technologies converge and mutually reinforce each other…</a:t>
            </a:r>
          </a:p>
        </p:txBody>
      </p:sp>
    </p:spTree>
    <p:extLst>
      <p:ext uri="{BB962C8B-B14F-4D97-AF65-F5344CB8AC3E}">
        <p14:creationId xmlns:p14="http://schemas.microsoft.com/office/powerpoint/2010/main" val="26532531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229" y="304800"/>
            <a:ext cx="8229600" cy="1143000"/>
          </a:xfrm>
        </p:spPr>
        <p:txBody>
          <a:bodyPr/>
          <a:lstStyle/>
          <a:p>
            <a:r>
              <a:rPr lang="en-US" sz="2400" dirty="0" smtClean="0"/>
              <a:t>OIG Countermeasures </a:t>
            </a:r>
            <a:r>
              <a:rPr lang="en-US" sz="2400" dirty="0"/>
              <a:t>and Performance </a:t>
            </a:r>
            <a:r>
              <a:rPr lang="en-US" sz="2400" dirty="0" smtClean="0"/>
              <a:t>Evaluation </a:t>
            </a:r>
            <a:r>
              <a:rPr lang="en-US" sz="2400" dirty="0"/>
              <a:t>Team </a:t>
            </a:r>
            <a:r>
              <a:rPr lang="en-US" sz="2400" dirty="0" smtClean="0"/>
              <a:t>Collaborative </a:t>
            </a:r>
            <a:r>
              <a:rPr lang="en-US" sz="2400" dirty="0"/>
              <a:t>Approach</a:t>
            </a:r>
          </a:p>
        </p:txBody>
      </p:sp>
      <p:sp>
        <p:nvSpPr>
          <p:cNvPr id="4" name="Slide Number Placeholder 3"/>
          <p:cNvSpPr>
            <a:spLocks noGrp="1"/>
          </p:cNvSpPr>
          <p:nvPr>
            <p:ph type="sldNum" sz="quarter" idx="12"/>
          </p:nvPr>
        </p:nvSpPr>
        <p:spPr/>
        <p:txBody>
          <a:bodyPr/>
          <a:lstStyle/>
          <a:p>
            <a:fld id="{3318A9DE-6432-43E0-8924-EFC6E10889AD}" type="slidenum">
              <a:rPr lang="en-US" smtClean="0"/>
              <a:t>48</a:t>
            </a:fld>
            <a:endParaRPr lang="en-US"/>
          </a:p>
        </p:txBody>
      </p:sp>
      <p:sp>
        <p:nvSpPr>
          <p:cNvPr id="12" name="Rectangle 11"/>
          <p:cNvSpPr/>
          <p:nvPr/>
        </p:nvSpPr>
        <p:spPr>
          <a:xfrm>
            <a:off x="457200" y="1752600"/>
            <a:ext cx="3657600" cy="390876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ctr"/>
            <a:r>
              <a:rPr lang="en-US" sz="2800" b="1" dirty="0">
                <a:solidFill>
                  <a:prstClr val="black"/>
                </a:solidFill>
                <a:latin typeface="Arial" panose="020B0604020202020204" pitchFamily="34" charset="0"/>
                <a:cs typeface="Arial" panose="020B0604020202020204" pitchFamily="34" charset="0"/>
              </a:rPr>
              <a:t>Business Customer</a:t>
            </a:r>
          </a:p>
          <a:p>
            <a:pPr lvl="0"/>
            <a:endParaRPr lang="en-US" sz="1000" dirty="0" smtClean="0">
              <a:solidFill>
                <a:prstClr val="black"/>
              </a:solidFill>
              <a:latin typeface="Arial" panose="020B0604020202020204" pitchFamily="34" charset="0"/>
              <a:cs typeface="Arial" panose="020B0604020202020204" pitchFamily="34" charset="0"/>
            </a:endParaRPr>
          </a:p>
          <a:p>
            <a:pPr marL="342900" lvl="0" indent="-342900">
              <a:buFont typeface="Arial" pitchFamily="34" charset="0"/>
              <a:buChar char="•"/>
            </a:pPr>
            <a:r>
              <a:rPr lang="en-US" sz="2400" dirty="0" smtClean="0">
                <a:solidFill>
                  <a:prstClr val="black"/>
                </a:solidFill>
                <a:latin typeface="Arial" panose="020B0604020202020204" pitchFamily="34" charset="0"/>
                <a:cs typeface="Arial" panose="020B0604020202020204" pitchFamily="34" charset="0"/>
              </a:rPr>
              <a:t>Provides </a:t>
            </a:r>
            <a:r>
              <a:rPr lang="en-US" sz="2400" dirty="0">
                <a:solidFill>
                  <a:prstClr val="black"/>
                </a:solidFill>
                <a:latin typeface="Arial" panose="020B0604020202020204" pitchFamily="34" charset="0"/>
                <a:cs typeface="Arial" panose="020B0604020202020204" pitchFamily="34" charset="0"/>
              </a:rPr>
              <a:t>business question</a:t>
            </a:r>
          </a:p>
          <a:p>
            <a:pPr marL="342900" lvl="0" indent="-342900">
              <a:buFont typeface="Arial" pitchFamily="34" charset="0"/>
              <a:buChar char="•"/>
            </a:pPr>
            <a:r>
              <a:rPr lang="en-US" sz="2400" dirty="0">
                <a:solidFill>
                  <a:prstClr val="black"/>
                </a:solidFill>
                <a:latin typeface="Arial" panose="020B0604020202020204" pitchFamily="34" charset="0"/>
                <a:cs typeface="Arial" panose="020B0604020202020204" pitchFamily="34" charset="0"/>
              </a:rPr>
              <a:t>Joins modeling team</a:t>
            </a:r>
          </a:p>
          <a:p>
            <a:pPr marL="342900" lvl="0" indent="-342900">
              <a:buFont typeface="Arial" pitchFamily="34" charset="0"/>
              <a:buChar char="•"/>
            </a:pPr>
            <a:r>
              <a:rPr lang="en-US" sz="2400" dirty="0">
                <a:solidFill>
                  <a:prstClr val="black"/>
                </a:solidFill>
                <a:latin typeface="Arial" panose="020B0604020202020204" pitchFamily="34" charset="0"/>
                <a:cs typeface="Arial" panose="020B0604020202020204" pitchFamily="34" charset="0"/>
              </a:rPr>
              <a:t>Describes </a:t>
            </a:r>
            <a:r>
              <a:rPr lang="en-US" sz="2400" dirty="0" smtClean="0">
                <a:solidFill>
                  <a:prstClr val="black"/>
                </a:solidFill>
                <a:latin typeface="Arial" panose="020B0604020202020204" pitchFamily="34" charset="0"/>
                <a:cs typeface="Arial" panose="020B0604020202020204" pitchFamily="34" charset="0"/>
              </a:rPr>
              <a:t>success</a:t>
            </a:r>
            <a:endParaRPr lang="en-US" sz="2400" dirty="0">
              <a:solidFill>
                <a:prstClr val="black"/>
              </a:solidFill>
              <a:latin typeface="Arial" panose="020B0604020202020204" pitchFamily="34" charset="0"/>
              <a:cs typeface="Arial" panose="020B0604020202020204" pitchFamily="34" charset="0"/>
            </a:endParaRPr>
          </a:p>
          <a:p>
            <a:pPr marL="342900" lvl="0" indent="-342900">
              <a:buFont typeface="Arial" pitchFamily="34" charset="0"/>
              <a:buChar char="•"/>
            </a:pPr>
            <a:r>
              <a:rPr lang="en-US" sz="2400" dirty="0">
                <a:solidFill>
                  <a:prstClr val="black"/>
                </a:solidFill>
                <a:latin typeface="Arial" panose="020B0604020202020204" pitchFamily="34" charset="0"/>
                <a:cs typeface="Arial" panose="020B0604020202020204" pitchFamily="34" charset="0"/>
              </a:rPr>
              <a:t>Defines value</a:t>
            </a:r>
          </a:p>
          <a:p>
            <a:pPr marL="342900" lvl="0" indent="-342900">
              <a:buFont typeface="Arial" pitchFamily="34" charset="0"/>
              <a:buChar char="•"/>
            </a:pPr>
            <a:r>
              <a:rPr lang="en-US" sz="2400" dirty="0">
                <a:solidFill>
                  <a:prstClr val="black"/>
                </a:solidFill>
                <a:latin typeface="Arial" panose="020B0604020202020204" pitchFamily="34" charset="0"/>
                <a:cs typeface="Arial" panose="020B0604020202020204" pitchFamily="34" charset="0"/>
              </a:rPr>
              <a:t>Owns completed model</a:t>
            </a:r>
          </a:p>
          <a:p>
            <a:pPr marL="342900" lvl="0" indent="-342900">
              <a:buFont typeface="Arial" pitchFamily="34" charset="0"/>
              <a:buChar char="•"/>
            </a:pPr>
            <a:r>
              <a:rPr lang="en-US" sz="2400" dirty="0">
                <a:solidFill>
                  <a:prstClr val="black"/>
                </a:solidFill>
                <a:latin typeface="Arial" panose="020B0604020202020204" pitchFamily="34" charset="0"/>
                <a:cs typeface="Arial" panose="020B0604020202020204" pitchFamily="34" charset="0"/>
              </a:rPr>
              <a:t>Claims model </a:t>
            </a:r>
            <a:r>
              <a:rPr lang="en-US" sz="2400" dirty="0" smtClean="0">
                <a:solidFill>
                  <a:prstClr val="black"/>
                </a:solidFill>
                <a:latin typeface="Arial" panose="020B0604020202020204" pitchFamily="34" charset="0"/>
                <a:cs typeface="Arial" panose="020B0604020202020204" pitchFamily="34" charset="0"/>
              </a:rPr>
              <a:t>result</a:t>
            </a:r>
          </a:p>
          <a:p>
            <a:pPr lvl="0"/>
            <a:endParaRPr lang="en-US" dirty="0"/>
          </a:p>
        </p:txBody>
      </p:sp>
      <p:sp>
        <p:nvSpPr>
          <p:cNvPr id="13" name="Rectangle 12"/>
          <p:cNvSpPr/>
          <p:nvPr/>
        </p:nvSpPr>
        <p:spPr>
          <a:xfrm>
            <a:off x="4321629" y="1752600"/>
            <a:ext cx="4267200" cy="3908762"/>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US" sz="2800" b="1" dirty="0" smtClean="0">
                <a:solidFill>
                  <a:prstClr val="black"/>
                </a:solidFill>
                <a:latin typeface="Arial" panose="020B0604020202020204" pitchFamily="34" charset="0"/>
                <a:cs typeface="Arial" panose="020B0604020202020204" pitchFamily="34" charset="0"/>
              </a:rPr>
              <a:t>CAPE</a:t>
            </a:r>
          </a:p>
          <a:p>
            <a:pPr algn="ctr"/>
            <a:endParaRPr lang="en-US" sz="1000" b="1" dirty="0">
              <a:solidFill>
                <a:prstClr val="black"/>
              </a:solidFill>
              <a:latin typeface="Arial" panose="020B0604020202020204" pitchFamily="34" charset="0"/>
              <a:cs typeface="Arial" panose="020B0604020202020204" pitchFamily="34" charset="0"/>
            </a:endParaRPr>
          </a:p>
          <a:p>
            <a:pPr marL="342900" indent="-342900">
              <a:buFont typeface="Arial" pitchFamily="34" charset="0"/>
              <a:buChar char="•"/>
            </a:pPr>
            <a:r>
              <a:rPr lang="en-US" sz="2400" dirty="0" smtClean="0">
                <a:latin typeface="Arial" panose="020B0604020202020204" pitchFamily="34" charset="0"/>
                <a:cs typeface="Arial" panose="020B0604020202020204" pitchFamily="34" charset="0"/>
              </a:rPr>
              <a:t>Develops model technology</a:t>
            </a:r>
            <a:endParaRPr lang="en-US" sz="2400" dirty="0">
              <a:latin typeface="Arial" panose="020B0604020202020204" pitchFamily="34" charset="0"/>
              <a:cs typeface="Arial" panose="020B0604020202020204" pitchFamily="34" charset="0"/>
            </a:endParaRPr>
          </a:p>
          <a:p>
            <a:pPr marL="342900" indent="-342900">
              <a:buFont typeface="Arial" pitchFamily="34" charset="0"/>
              <a:buChar char="•"/>
            </a:pPr>
            <a:r>
              <a:rPr lang="en-US" sz="2400" dirty="0" smtClean="0">
                <a:latin typeface="Arial" panose="020B0604020202020204" pitchFamily="34" charset="0"/>
                <a:cs typeface="Arial" panose="020B0604020202020204" pitchFamily="34" charset="0"/>
              </a:rPr>
              <a:t>Drives modeling team</a:t>
            </a:r>
            <a:endParaRPr lang="en-US" sz="2400" dirty="0">
              <a:latin typeface="Arial" panose="020B0604020202020204" pitchFamily="34" charset="0"/>
              <a:cs typeface="Arial" panose="020B0604020202020204" pitchFamily="34" charset="0"/>
            </a:endParaRPr>
          </a:p>
          <a:p>
            <a:pPr marL="342900" indent="-342900">
              <a:buFont typeface="Arial" pitchFamily="34" charset="0"/>
              <a:buChar char="•"/>
            </a:pPr>
            <a:r>
              <a:rPr lang="en-US" sz="2400" dirty="0" smtClean="0">
                <a:latin typeface="Arial" panose="020B0604020202020204" pitchFamily="34" charset="0"/>
                <a:cs typeface="Arial" panose="020B0604020202020204" pitchFamily="34" charset="0"/>
              </a:rPr>
              <a:t>Shows what success looks like</a:t>
            </a:r>
            <a:endParaRPr lang="en-US" sz="2400" dirty="0">
              <a:latin typeface="Arial" panose="020B0604020202020204" pitchFamily="34" charset="0"/>
              <a:cs typeface="Arial" panose="020B0604020202020204" pitchFamily="34" charset="0"/>
            </a:endParaRPr>
          </a:p>
          <a:p>
            <a:pPr marL="342900" indent="-342900">
              <a:buFont typeface="Arial" pitchFamily="34" charset="0"/>
              <a:buChar char="•"/>
            </a:pPr>
            <a:r>
              <a:rPr lang="en-US" sz="2400" dirty="0" smtClean="0">
                <a:latin typeface="Arial" panose="020B0604020202020204" pitchFamily="34" charset="0"/>
                <a:cs typeface="Arial" panose="020B0604020202020204" pitchFamily="34" charset="0"/>
              </a:rPr>
              <a:t>Builds valuable model</a:t>
            </a:r>
            <a:endParaRPr lang="en-US" sz="2400" dirty="0">
              <a:latin typeface="Arial" panose="020B0604020202020204" pitchFamily="34" charset="0"/>
              <a:cs typeface="Arial" panose="020B0604020202020204" pitchFamily="34" charset="0"/>
            </a:endParaRPr>
          </a:p>
          <a:p>
            <a:pPr marL="342900" indent="-342900">
              <a:buFont typeface="Arial" pitchFamily="34" charset="0"/>
              <a:buChar char="•"/>
            </a:pPr>
            <a:r>
              <a:rPr lang="en-US" sz="2400" dirty="0" smtClean="0">
                <a:latin typeface="Arial" panose="020B0604020202020204" pitchFamily="34" charset="0"/>
                <a:cs typeface="Arial" panose="020B0604020202020204" pitchFamily="34" charset="0"/>
              </a:rPr>
              <a:t>Delivers model</a:t>
            </a:r>
          </a:p>
          <a:p>
            <a:pPr marL="342900" indent="-342900">
              <a:buFont typeface="Arial" pitchFamily="34" charset="0"/>
              <a:buChar char="•"/>
            </a:pPr>
            <a:r>
              <a:rPr lang="en-US" sz="2400" dirty="0" smtClean="0">
                <a:latin typeface="Arial" panose="020B0604020202020204" pitchFamily="34" charset="0"/>
                <a:cs typeface="Arial" panose="020B0604020202020204" pitchFamily="34" charset="0"/>
              </a:rPr>
              <a:t>Claims model delivery </a:t>
            </a:r>
          </a:p>
          <a:p>
            <a:endParaRPr lang="en-US" dirty="0" smtClean="0"/>
          </a:p>
        </p:txBody>
      </p:sp>
    </p:spTree>
    <p:extLst>
      <p:ext uri="{BB962C8B-B14F-4D97-AF65-F5344CB8AC3E}">
        <p14:creationId xmlns:p14="http://schemas.microsoft.com/office/powerpoint/2010/main" val="8739538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78971" y="228600"/>
            <a:ext cx="8305800" cy="484188"/>
          </a:xfrm>
        </p:spPr>
        <p:txBody>
          <a:bodyPr anchor="t"/>
          <a:lstStyle/>
          <a:p>
            <a:pPr>
              <a:lnSpc>
                <a:spcPct val="100000"/>
              </a:lnSpc>
            </a:pPr>
            <a:r>
              <a:rPr lang="en-US" sz="2800" dirty="0" smtClean="0">
                <a:solidFill>
                  <a:srgbClr val="0000CC"/>
                </a:solidFill>
              </a:rPr>
              <a:t>OIG Analytics: Contract Fraud, Map View</a:t>
            </a:r>
          </a:p>
        </p:txBody>
      </p:sp>
      <p:pic>
        <p:nvPicPr>
          <p:cNvPr id="1638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l="19376" t="9435" r="13361" b="5414"/>
          <a:stretch>
            <a:fillRect/>
          </a:stretch>
        </p:blipFill>
        <p:spPr bwMode="auto">
          <a:xfrm>
            <a:off x="457200" y="1017588"/>
            <a:ext cx="8201025" cy="545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Content Placeholder 4"/>
          <p:cNvSpPr txBox="1">
            <a:spLocks/>
          </p:cNvSpPr>
          <p:nvPr/>
        </p:nvSpPr>
        <p:spPr bwMode="auto">
          <a:xfrm>
            <a:off x="7064375" y="6605588"/>
            <a:ext cx="16764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sz="600">
                <a:solidFill>
                  <a:schemeClr val="bg1"/>
                </a:solidFill>
                <a:ea typeface="ＭＳ Ｐゴシック" pitchFamily="34" charset="-128"/>
              </a:rPr>
              <a:t>Copyright  </a:t>
            </a:r>
            <a:r>
              <a:rPr lang="en-US" sz="600">
                <a:solidFill>
                  <a:schemeClr val="bg1"/>
                </a:solidFill>
              </a:rPr>
              <a:t>© </a:t>
            </a:r>
            <a:r>
              <a:rPr lang="en-US" sz="600">
                <a:solidFill>
                  <a:schemeClr val="bg1"/>
                </a:solidFill>
                <a:ea typeface="ＭＳ Ｐゴシック" pitchFamily="34" charset="-128"/>
              </a:rPr>
              <a:t>Elder Research, Inc. 2012  </a:t>
            </a:r>
          </a:p>
          <a:p>
            <a:pPr algn="ctr" eaLnBrk="1" hangingPunct="1"/>
            <a:r>
              <a:rPr lang="en-US" sz="600">
                <a:solidFill>
                  <a:schemeClr val="bg1"/>
                </a:solidFill>
                <a:ea typeface="ＭＳ Ｐゴシック" pitchFamily="34" charset="-128"/>
              </a:rPr>
              <a:t>All Rights Reserved.</a:t>
            </a:r>
          </a:p>
        </p:txBody>
      </p:sp>
    </p:spTree>
    <p:extLst>
      <p:ext uri="{BB962C8B-B14F-4D97-AF65-F5344CB8AC3E}">
        <p14:creationId xmlns:p14="http://schemas.microsoft.com/office/powerpoint/2010/main" val="6141544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695303" y="6356350"/>
            <a:ext cx="2847975" cy="365125"/>
          </a:xfrm>
        </p:spPr>
        <p:txBody>
          <a:bodyPr/>
          <a:lstStyle/>
          <a:p>
            <a:pPr algn="r"/>
            <a:r>
              <a:rPr lang="en-US" sz="1000" b="1" dirty="0" smtClean="0">
                <a:solidFill>
                  <a:srgbClr val="0000CC"/>
                </a:solidFill>
              </a:rPr>
              <a:t>Strategic Planning &amp; Performance</a:t>
            </a:r>
            <a:endParaRPr lang="en-US" sz="1000" b="1" dirty="0">
              <a:solidFill>
                <a:srgbClr val="0000CC"/>
              </a:solidFill>
            </a:endParaRPr>
          </a:p>
        </p:txBody>
      </p:sp>
      <p:sp>
        <p:nvSpPr>
          <p:cNvPr id="5" name="Slide Number Placeholder 4"/>
          <p:cNvSpPr>
            <a:spLocks noGrp="1"/>
          </p:cNvSpPr>
          <p:nvPr>
            <p:ph type="sldNum" sz="quarter" idx="12"/>
          </p:nvPr>
        </p:nvSpPr>
        <p:spPr/>
        <p:txBody>
          <a:bodyPr/>
          <a:lstStyle/>
          <a:p>
            <a:fld id="{33A7DA15-4FC7-E041-88C1-61AB3AC8A005}" type="slidenum">
              <a:rPr lang="en-US" smtClean="0">
                <a:solidFill>
                  <a:prstClr val="black">
                    <a:lumMod val="65000"/>
                    <a:lumOff val="35000"/>
                  </a:prstClr>
                </a:solidFill>
              </a:rPr>
              <a:pPr/>
              <a:t>5</a:t>
            </a:fld>
            <a:endParaRPr lang="en-US" dirty="0">
              <a:solidFill>
                <a:prstClr val="black">
                  <a:lumMod val="65000"/>
                  <a:lumOff val="35000"/>
                </a:prst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057" y="329608"/>
            <a:ext cx="7533554" cy="5604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24968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l="16837" t="10477" r="17093" b="5238"/>
          <a:stretch>
            <a:fillRect/>
          </a:stretch>
        </p:blipFill>
        <p:spPr bwMode="auto">
          <a:xfrm>
            <a:off x="479426" y="1143000"/>
            <a:ext cx="7683500" cy="551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Down Arrow 10"/>
          <p:cNvSpPr/>
          <p:nvPr/>
        </p:nvSpPr>
        <p:spPr>
          <a:xfrm>
            <a:off x="6332538" y="1458913"/>
            <a:ext cx="171450" cy="209550"/>
          </a:xfrm>
          <a:prstGeom prst="down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ounded Rectangular Callout 7"/>
          <p:cNvSpPr/>
          <p:nvPr/>
        </p:nvSpPr>
        <p:spPr>
          <a:xfrm>
            <a:off x="7380288" y="392113"/>
            <a:ext cx="1565275" cy="890587"/>
          </a:xfrm>
          <a:prstGeom prst="wedgeRoundRectCallout">
            <a:avLst>
              <a:gd name="adj1" fmla="val -105165"/>
              <a:gd name="adj2" fmla="val 101240"/>
              <a:gd name="adj3" fmla="val 16667"/>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solidFill>
                  <a:schemeClr val="bg1"/>
                </a:solidFill>
              </a:rPr>
              <a:t>Link analysis.</a:t>
            </a:r>
          </a:p>
        </p:txBody>
      </p:sp>
      <p:sp>
        <p:nvSpPr>
          <p:cNvPr id="10" name="Rounded Rectangular Callout 9"/>
          <p:cNvSpPr/>
          <p:nvPr/>
        </p:nvSpPr>
        <p:spPr>
          <a:xfrm>
            <a:off x="5168900" y="4425950"/>
            <a:ext cx="1731963" cy="820738"/>
          </a:xfrm>
          <a:prstGeom prst="wedgeRoundRectCallout">
            <a:avLst>
              <a:gd name="adj1" fmla="val -66003"/>
              <a:gd name="adj2" fmla="val -34513"/>
              <a:gd name="adj3" fmla="val 16667"/>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chemeClr val="bg1"/>
                </a:solidFill>
              </a:rPr>
              <a:t>Click on the links to see more information appear in the upper left corner.</a:t>
            </a:r>
          </a:p>
        </p:txBody>
      </p:sp>
      <p:sp>
        <p:nvSpPr>
          <p:cNvPr id="22535" name="Content Placeholder 4"/>
          <p:cNvSpPr txBox="1">
            <a:spLocks/>
          </p:cNvSpPr>
          <p:nvPr/>
        </p:nvSpPr>
        <p:spPr bwMode="auto">
          <a:xfrm>
            <a:off x="6967538" y="6627813"/>
            <a:ext cx="16764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sz="600">
                <a:solidFill>
                  <a:schemeClr val="bg1"/>
                </a:solidFill>
                <a:ea typeface="ＭＳ Ｐゴシック" pitchFamily="34" charset="-128"/>
              </a:rPr>
              <a:t>Copyright  </a:t>
            </a:r>
            <a:r>
              <a:rPr lang="en-US" sz="600">
                <a:solidFill>
                  <a:schemeClr val="bg1"/>
                </a:solidFill>
              </a:rPr>
              <a:t>© </a:t>
            </a:r>
            <a:r>
              <a:rPr lang="en-US" sz="600">
                <a:solidFill>
                  <a:schemeClr val="bg1"/>
                </a:solidFill>
                <a:ea typeface="ＭＳ Ｐゴシック" pitchFamily="34" charset="-128"/>
              </a:rPr>
              <a:t>Elder Research, Inc. 2012  </a:t>
            </a:r>
          </a:p>
          <a:p>
            <a:pPr algn="ctr" eaLnBrk="1" hangingPunct="1"/>
            <a:r>
              <a:rPr lang="en-US" sz="600">
                <a:solidFill>
                  <a:schemeClr val="bg1"/>
                </a:solidFill>
                <a:ea typeface="ＭＳ Ｐゴシック" pitchFamily="34" charset="-128"/>
              </a:rPr>
              <a:t>All Rights Reserved.</a:t>
            </a:r>
          </a:p>
        </p:txBody>
      </p:sp>
      <p:pic>
        <p:nvPicPr>
          <p:cNvPr id="22536"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l="24911" t="25941" r="60446" b="47412"/>
          <a:stretch>
            <a:fillRect/>
          </a:stretch>
        </p:blipFill>
        <p:spPr bwMode="auto">
          <a:xfrm>
            <a:off x="1460500" y="2205038"/>
            <a:ext cx="178593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itle 1"/>
          <p:cNvSpPr>
            <a:spLocks noGrp="1"/>
          </p:cNvSpPr>
          <p:nvPr>
            <p:ph type="title"/>
          </p:nvPr>
        </p:nvSpPr>
        <p:spPr>
          <a:xfrm>
            <a:off x="419100" y="295275"/>
            <a:ext cx="8305800" cy="542131"/>
          </a:xfrm>
          <a:noFill/>
        </p:spPr>
        <p:txBody>
          <a:bodyPr anchor="t"/>
          <a:lstStyle/>
          <a:p>
            <a:pPr algn="l">
              <a:lnSpc>
                <a:spcPct val="100000"/>
              </a:lnSpc>
            </a:pPr>
            <a:r>
              <a:rPr lang="en-US" sz="2800" dirty="0" smtClean="0">
                <a:solidFill>
                  <a:srgbClr val="0000CC"/>
                </a:solidFill>
              </a:rPr>
              <a:t>OIG Analytics: Contract Fraud List View</a:t>
            </a:r>
          </a:p>
        </p:txBody>
      </p:sp>
    </p:spTree>
    <p:extLst>
      <p:ext uri="{BB962C8B-B14F-4D97-AF65-F5344CB8AC3E}">
        <p14:creationId xmlns:p14="http://schemas.microsoft.com/office/powerpoint/2010/main" val="91097570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1"/>
            <a:ext cx="8229600" cy="550628"/>
          </a:xfrm>
        </p:spPr>
        <p:txBody>
          <a:bodyPr/>
          <a:lstStyle/>
          <a:p>
            <a:r>
              <a:rPr lang="en-US" sz="2800" b="1" dirty="0" smtClean="0"/>
              <a:t>Sources</a:t>
            </a:r>
            <a:endParaRPr lang="en-US" sz="2800" dirty="0"/>
          </a:p>
        </p:txBody>
      </p:sp>
      <p:sp>
        <p:nvSpPr>
          <p:cNvPr id="4" name="Footer Placeholder 3"/>
          <p:cNvSpPr>
            <a:spLocks noGrp="1"/>
          </p:cNvSpPr>
          <p:nvPr>
            <p:ph type="ftr" sz="quarter" idx="11"/>
          </p:nvPr>
        </p:nvSpPr>
        <p:spPr>
          <a:xfrm>
            <a:off x="5695303" y="6356350"/>
            <a:ext cx="2847975" cy="365125"/>
          </a:xfrm>
        </p:spPr>
        <p:txBody>
          <a:bodyPr/>
          <a:lstStyle/>
          <a:p>
            <a:pPr algn="r"/>
            <a:r>
              <a:rPr lang="en-US" sz="1000" b="1" dirty="0" smtClean="0">
                <a:solidFill>
                  <a:srgbClr val="0000CC"/>
                </a:solidFill>
              </a:rPr>
              <a:t>Strategic Planning &amp; Performance</a:t>
            </a:r>
            <a:endParaRPr lang="en-US" sz="1000" b="1" dirty="0">
              <a:solidFill>
                <a:srgbClr val="0000CC"/>
              </a:solidFill>
            </a:endParaRPr>
          </a:p>
        </p:txBody>
      </p:sp>
      <p:sp>
        <p:nvSpPr>
          <p:cNvPr id="5" name="Slide Number Placeholder 4"/>
          <p:cNvSpPr>
            <a:spLocks noGrp="1"/>
          </p:cNvSpPr>
          <p:nvPr>
            <p:ph type="sldNum" sz="quarter" idx="12"/>
          </p:nvPr>
        </p:nvSpPr>
        <p:spPr/>
        <p:txBody>
          <a:bodyPr/>
          <a:lstStyle/>
          <a:p>
            <a:fld id="{33A7DA15-4FC7-E041-88C1-61AB3AC8A005}" type="slidenum">
              <a:rPr lang="en-US" smtClean="0"/>
              <a:t>51</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902545713"/>
              </p:ext>
            </p:extLst>
          </p:nvPr>
        </p:nvGraphicFramePr>
        <p:xfrm>
          <a:off x="313678" y="914403"/>
          <a:ext cx="8394117" cy="4592867"/>
        </p:xfrm>
        <a:graphic>
          <a:graphicData uri="http://schemas.openxmlformats.org/drawingml/2006/table">
            <a:tbl>
              <a:tblPr firstRow="1" firstCol="1" bandRow="1">
                <a:tableStyleId>{BDBED569-4797-4DF1-A0F4-6AAB3CD982D8}</a:tableStyleId>
              </a:tblPr>
              <a:tblGrid>
                <a:gridCol w="783602"/>
                <a:gridCol w="4043010"/>
                <a:gridCol w="946395"/>
                <a:gridCol w="946395"/>
                <a:gridCol w="851755"/>
                <a:gridCol w="822960"/>
              </a:tblGrid>
              <a:tr h="278985">
                <a:tc>
                  <a:txBody>
                    <a:bodyPr/>
                    <a:lstStyle/>
                    <a:p>
                      <a:pPr marL="0" marR="0">
                        <a:lnSpc>
                          <a:spcPct val="115000"/>
                        </a:lnSpc>
                        <a:spcBef>
                          <a:spcPts val="0"/>
                        </a:spcBef>
                        <a:spcAft>
                          <a:spcPts val="0"/>
                        </a:spcAft>
                      </a:pPr>
                      <a:r>
                        <a:rPr lang="en-US" sz="1100" dirty="0" smtClean="0">
                          <a:effectLst/>
                          <a:latin typeface="Arial" panose="020B0604020202020204" pitchFamily="34" charset="0"/>
                          <a:cs typeface="Arial" panose="020B0604020202020204" pitchFamily="34" charset="0"/>
                        </a:rPr>
                        <a:t>Author</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0723" marR="60723" marT="0" marB="0" anchor="ctr">
                    <a:solidFill>
                      <a:srgbClr val="FFE79B"/>
                    </a:solidFill>
                  </a:tcPr>
                </a:tc>
                <a:tc>
                  <a:txBody>
                    <a:bodyPr/>
                    <a:lstStyle/>
                    <a:p>
                      <a:pPr marL="0" marR="0" algn="ctr">
                        <a:lnSpc>
                          <a:spcPct val="115000"/>
                        </a:lnSpc>
                        <a:spcBef>
                          <a:spcPts val="0"/>
                        </a:spcBef>
                        <a:spcAft>
                          <a:spcPts val="0"/>
                        </a:spcAft>
                      </a:pPr>
                      <a:r>
                        <a:rPr lang="en-US" sz="1600" b="1" dirty="0" smtClean="0">
                          <a:effectLst/>
                          <a:latin typeface="Arial" panose="020B0604020202020204" pitchFamily="34" charset="0"/>
                          <a:cs typeface="Arial" panose="020B0604020202020204" pitchFamily="34" charset="0"/>
                        </a:rPr>
                        <a:t>Survey Title</a:t>
                      </a:r>
                      <a:endParaRPr lang="en-US" sz="1600" b="1" dirty="0">
                        <a:solidFill>
                          <a:schemeClr val="tx1"/>
                        </a:solidFill>
                        <a:effectLst/>
                        <a:latin typeface="Arial" panose="020B0604020202020204" pitchFamily="34" charset="0"/>
                        <a:ea typeface="Calibri"/>
                        <a:cs typeface="Arial" panose="020B0604020202020204" pitchFamily="34" charset="0"/>
                      </a:endParaRPr>
                    </a:p>
                  </a:txBody>
                  <a:tcPr marL="60723" marR="60723" marT="0" marB="0" anchor="ctr">
                    <a:solidFill>
                      <a:srgbClr val="FFE79B"/>
                    </a:solidFill>
                  </a:tcPr>
                </a:tc>
                <a:tc>
                  <a:txBody>
                    <a:bodyPr/>
                    <a:lstStyle/>
                    <a:p>
                      <a:pPr marL="0" marR="0" algn="ctr">
                        <a:lnSpc>
                          <a:spcPct val="115000"/>
                        </a:lnSpc>
                        <a:spcBef>
                          <a:spcPts val="0"/>
                        </a:spcBef>
                        <a:spcAft>
                          <a:spcPts val="0"/>
                        </a:spcAft>
                      </a:pPr>
                      <a:r>
                        <a:rPr lang="en-US" sz="1100" b="1" dirty="0" smtClean="0">
                          <a:effectLst/>
                          <a:latin typeface="Arial" panose="020B0604020202020204" pitchFamily="34" charset="0"/>
                          <a:cs typeface="Arial" panose="020B0604020202020204" pitchFamily="34" charset="0"/>
                        </a:rPr>
                        <a:t>Participants</a:t>
                      </a:r>
                      <a:endParaRPr lang="en-US" sz="1100" b="1" dirty="0">
                        <a:solidFill>
                          <a:schemeClr val="tx1"/>
                        </a:solidFill>
                        <a:effectLst/>
                        <a:latin typeface="Arial" panose="020B0604020202020204" pitchFamily="34" charset="0"/>
                        <a:ea typeface="Calibri"/>
                        <a:cs typeface="Arial" panose="020B0604020202020204" pitchFamily="34" charset="0"/>
                      </a:endParaRPr>
                    </a:p>
                  </a:txBody>
                  <a:tcPr marL="60723" marR="60723" marT="0" marB="0" anchor="ctr">
                    <a:solidFill>
                      <a:srgbClr val="FFE79B"/>
                    </a:solidFill>
                  </a:tcPr>
                </a:tc>
                <a:tc>
                  <a:txBody>
                    <a:bodyPr/>
                    <a:lstStyle/>
                    <a:p>
                      <a:pPr marL="0" marR="0" algn="ctr">
                        <a:lnSpc>
                          <a:spcPct val="115000"/>
                        </a:lnSpc>
                        <a:spcBef>
                          <a:spcPts val="0"/>
                        </a:spcBef>
                        <a:spcAft>
                          <a:spcPts val="0"/>
                        </a:spcAft>
                      </a:pPr>
                      <a:r>
                        <a:rPr lang="en-US" sz="1100" b="1" dirty="0" smtClean="0">
                          <a:effectLst/>
                          <a:latin typeface="Arial" panose="020B0604020202020204" pitchFamily="34" charset="0"/>
                          <a:cs typeface="Arial" panose="020B0604020202020204" pitchFamily="34" charset="0"/>
                        </a:rPr>
                        <a:t>Interviews</a:t>
                      </a:r>
                      <a:endParaRPr lang="en-US" sz="1100" b="1" dirty="0">
                        <a:solidFill>
                          <a:schemeClr val="tx1"/>
                        </a:solidFill>
                        <a:effectLst/>
                        <a:latin typeface="Arial" panose="020B0604020202020204" pitchFamily="34" charset="0"/>
                        <a:ea typeface="Calibri"/>
                        <a:cs typeface="Arial" panose="020B0604020202020204" pitchFamily="34" charset="0"/>
                      </a:endParaRPr>
                    </a:p>
                  </a:txBody>
                  <a:tcPr marL="60723" marR="60723" marT="0" marB="0" anchor="ctr">
                    <a:solidFill>
                      <a:srgbClr val="FFE79B"/>
                    </a:solidFill>
                  </a:tcPr>
                </a:tc>
                <a:tc>
                  <a:txBody>
                    <a:bodyPr/>
                    <a:lstStyle/>
                    <a:p>
                      <a:pPr marL="0" marR="0" algn="ctr">
                        <a:lnSpc>
                          <a:spcPct val="115000"/>
                        </a:lnSpc>
                        <a:spcBef>
                          <a:spcPts val="0"/>
                        </a:spcBef>
                        <a:spcAft>
                          <a:spcPts val="0"/>
                        </a:spcAft>
                      </a:pPr>
                      <a:r>
                        <a:rPr lang="en-US" sz="1100" b="1" dirty="0" smtClean="0">
                          <a:effectLst/>
                          <a:latin typeface="Arial" panose="020B0604020202020204" pitchFamily="34" charset="0"/>
                          <a:cs typeface="Arial" panose="020B0604020202020204" pitchFamily="34" charset="0"/>
                        </a:rPr>
                        <a:t>Industries</a:t>
                      </a:r>
                      <a:endParaRPr lang="en-US" sz="1100" b="1" dirty="0">
                        <a:solidFill>
                          <a:schemeClr val="tx1"/>
                        </a:solidFill>
                        <a:effectLst/>
                        <a:latin typeface="Arial" panose="020B0604020202020204" pitchFamily="34" charset="0"/>
                        <a:ea typeface="Calibri"/>
                        <a:cs typeface="Arial" panose="020B0604020202020204" pitchFamily="34" charset="0"/>
                      </a:endParaRPr>
                    </a:p>
                  </a:txBody>
                  <a:tcPr marL="60723" marR="60723" marT="0" marB="0" anchor="ctr">
                    <a:solidFill>
                      <a:srgbClr val="FFE79B"/>
                    </a:solidFill>
                  </a:tcPr>
                </a:tc>
                <a:tc>
                  <a:txBody>
                    <a:bodyPr/>
                    <a:lstStyle/>
                    <a:p>
                      <a:pPr marL="0" marR="0" algn="ctr">
                        <a:lnSpc>
                          <a:spcPct val="115000"/>
                        </a:lnSpc>
                        <a:spcBef>
                          <a:spcPts val="0"/>
                        </a:spcBef>
                        <a:spcAft>
                          <a:spcPts val="0"/>
                        </a:spcAft>
                      </a:pPr>
                      <a:r>
                        <a:rPr lang="en-US" sz="1100" b="1" dirty="0" smtClean="0">
                          <a:effectLst/>
                          <a:latin typeface="Arial" panose="020B0604020202020204" pitchFamily="34" charset="0"/>
                          <a:cs typeface="Arial" panose="020B0604020202020204" pitchFamily="34" charset="0"/>
                        </a:rPr>
                        <a:t>Countries</a:t>
                      </a:r>
                      <a:endParaRPr lang="en-US" sz="1100" b="1" dirty="0">
                        <a:solidFill>
                          <a:schemeClr val="tx1"/>
                        </a:solidFill>
                        <a:effectLst/>
                        <a:latin typeface="Arial" panose="020B0604020202020204" pitchFamily="34" charset="0"/>
                        <a:ea typeface="Calibri"/>
                        <a:cs typeface="Arial" panose="020B0604020202020204" pitchFamily="34" charset="0"/>
                      </a:endParaRPr>
                    </a:p>
                  </a:txBody>
                  <a:tcPr marL="60723" marR="60723" marT="0" marB="0" anchor="ctr">
                    <a:solidFill>
                      <a:srgbClr val="FFE79B"/>
                    </a:solidFill>
                  </a:tcPr>
                </a:tc>
              </a:tr>
              <a:tr h="211709">
                <a:tc>
                  <a:txBody>
                    <a:bodyPr/>
                    <a:lstStyle/>
                    <a:p>
                      <a:pPr marL="0" marR="0">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KPMG</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0723" marR="60723" marT="0" marB="0" anchor="ctr"/>
                </a:tc>
                <a:tc>
                  <a:txBody>
                    <a:bodyPr/>
                    <a:lstStyle/>
                    <a:p>
                      <a:pPr marL="0" marR="0">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2014 Global Audit Committee Survey</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0723" marR="60723" marT="0" marB="0" anchor="ctr"/>
                </a:tc>
                <a:tc>
                  <a:txBody>
                    <a:bodyPr/>
                    <a:lstStyle/>
                    <a:p>
                      <a:pPr marL="0" marR="0" algn="ct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1500</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0723" marR="60723" marT="0" marB="0" anchor="ctr"/>
                </a:tc>
                <a:tc>
                  <a:txBody>
                    <a:bodyPr/>
                    <a:lstStyle/>
                    <a:p>
                      <a:pPr marL="0" marR="0" algn="ct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0723" marR="60723" marT="0" marB="0" anchor="ctr"/>
                </a:tc>
                <a:tc>
                  <a:txBody>
                    <a:bodyPr/>
                    <a:lstStyle/>
                    <a:p>
                      <a:pPr marL="0" marR="0" algn="ct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0723" marR="60723" marT="0" marB="0" anchor="ctr"/>
                </a:tc>
                <a:tc>
                  <a:txBody>
                    <a:bodyPr/>
                    <a:lstStyle/>
                    <a:p>
                      <a:pPr marL="0" marR="0" algn="ct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34</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0723" marR="60723" marT="0" marB="0" anchor="ctr"/>
                </a:tc>
              </a:tr>
              <a:tr h="211709">
                <a:tc rowSpan="6">
                  <a:txBody>
                    <a:bodyPr/>
                    <a:lstStyle/>
                    <a:p>
                      <a:pPr marL="0" marR="0">
                        <a:lnSpc>
                          <a:spcPct val="115000"/>
                        </a:lnSpc>
                        <a:spcBef>
                          <a:spcPts val="0"/>
                        </a:spcBef>
                        <a:spcAft>
                          <a:spcPts val="0"/>
                        </a:spcAft>
                      </a:pPr>
                      <a:r>
                        <a:rPr lang="en-US" sz="1100" dirty="0" smtClean="0">
                          <a:effectLst/>
                          <a:latin typeface="Arial" panose="020B0604020202020204" pitchFamily="34" charset="0"/>
                          <a:cs typeface="Arial" panose="020B0604020202020204" pitchFamily="34" charset="0"/>
                        </a:rPr>
                        <a:t>PwC</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0723" marR="60723" marT="0" marB="0" anchor="ctr"/>
                </a:tc>
                <a:tc>
                  <a:txBody>
                    <a:bodyPr/>
                    <a:lstStyle/>
                    <a:p>
                      <a:pPr marL="0" marR="0">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2014 17th Annual Global CEO Survey</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0723" marR="60723" marT="0" marB="0" anchor="ctr"/>
                </a:tc>
                <a:tc>
                  <a:txBody>
                    <a:bodyPr/>
                    <a:lstStyle/>
                    <a:p>
                      <a:pPr marL="0" marR="0" algn="ct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1344</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0723" marR="60723" marT="0" marB="0" anchor="ctr"/>
                </a:tc>
                <a:tc>
                  <a:txBody>
                    <a:bodyPr/>
                    <a:lstStyle/>
                    <a:p>
                      <a:pPr marL="0" marR="0" algn="ct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1344</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0723" marR="60723" marT="0" marB="0" anchor="ctr"/>
                </a:tc>
                <a:tc>
                  <a:txBody>
                    <a:bodyPr/>
                    <a:lstStyle/>
                    <a:p>
                      <a:pPr marL="0" marR="0" algn="ctr">
                        <a:lnSpc>
                          <a:spcPct val="115000"/>
                        </a:lnSpc>
                        <a:spcBef>
                          <a:spcPts val="0"/>
                        </a:spcBef>
                        <a:spcAft>
                          <a:spcPts val="0"/>
                        </a:spcAft>
                      </a:pPr>
                      <a:r>
                        <a:rPr lang="en-US" sz="1100">
                          <a:effectLst/>
                          <a:latin typeface="Arial" panose="020B0604020202020204" pitchFamily="34" charset="0"/>
                          <a:cs typeface="Arial" panose="020B0604020202020204" pitchFamily="34" charset="0"/>
                        </a:rPr>
                        <a:t> </a:t>
                      </a:r>
                      <a:endParaRPr lang="en-US" sz="1100">
                        <a:solidFill>
                          <a:schemeClr val="tx1"/>
                        </a:solidFill>
                        <a:effectLst/>
                        <a:latin typeface="Arial" panose="020B0604020202020204" pitchFamily="34" charset="0"/>
                        <a:ea typeface="Calibri"/>
                        <a:cs typeface="Arial" panose="020B0604020202020204" pitchFamily="34" charset="0"/>
                      </a:endParaRPr>
                    </a:p>
                  </a:txBody>
                  <a:tcPr marL="60723" marR="60723" marT="0" marB="0" anchor="ctr"/>
                </a:tc>
                <a:tc>
                  <a:txBody>
                    <a:bodyPr/>
                    <a:lstStyle/>
                    <a:p>
                      <a:pPr marL="0" marR="0" algn="ct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68</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0723" marR="60723" marT="0" marB="0" anchor="ctr"/>
                </a:tc>
              </a:tr>
              <a:tr h="211709">
                <a:tc vMerge="1">
                  <a:txBody>
                    <a:bodyPr/>
                    <a:lstStyle/>
                    <a:p>
                      <a:pPr marL="0" marR="0">
                        <a:lnSpc>
                          <a:spcPct val="115000"/>
                        </a:lnSpc>
                        <a:spcBef>
                          <a:spcPts val="0"/>
                        </a:spcBef>
                        <a:spcAft>
                          <a:spcPts val="0"/>
                        </a:spcAft>
                      </a:pP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0723" marR="60723" marT="0" marB="0" anchor="ctr"/>
                </a:tc>
                <a:tc>
                  <a:txBody>
                    <a:bodyPr/>
                    <a:lstStyle/>
                    <a:p>
                      <a:pPr marL="0" marR="0">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2014 state of the internal audit profession study</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0723" marR="60723" marT="0" marB="0" anchor="ctr"/>
                </a:tc>
                <a:tc>
                  <a:txBody>
                    <a:bodyPr/>
                    <a:lstStyle/>
                    <a:p>
                      <a:pPr marL="0" marR="0" algn="ctr">
                        <a:lnSpc>
                          <a:spcPct val="115000"/>
                        </a:lnSpc>
                        <a:spcBef>
                          <a:spcPts val="0"/>
                        </a:spcBef>
                        <a:spcAft>
                          <a:spcPts val="0"/>
                        </a:spcAft>
                      </a:pPr>
                      <a:r>
                        <a:rPr lang="en-US" sz="1100">
                          <a:effectLst/>
                          <a:latin typeface="Arial" panose="020B0604020202020204" pitchFamily="34" charset="0"/>
                          <a:cs typeface="Arial" panose="020B0604020202020204" pitchFamily="34" charset="0"/>
                        </a:rPr>
                        <a:t>1920</a:t>
                      </a:r>
                      <a:endParaRPr lang="en-US" sz="1100">
                        <a:solidFill>
                          <a:schemeClr val="tx1"/>
                        </a:solidFill>
                        <a:effectLst/>
                        <a:latin typeface="Arial" panose="020B0604020202020204" pitchFamily="34" charset="0"/>
                        <a:ea typeface="Calibri"/>
                        <a:cs typeface="Arial" panose="020B0604020202020204" pitchFamily="34" charset="0"/>
                      </a:endParaRPr>
                    </a:p>
                  </a:txBody>
                  <a:tcPr marL="60723" marR="60723" marT="0" marB="0" anchor="ctr"/>
                </a:tc>
                <a:tc>
                  <a:txBody>
                    <a:bodyPr/>
                    <a:lstStyle/>
                    <a:p>
                      <a:pPr marL="0" marR="0" algn="ct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125</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0723" marR="60723" marT="0" marB="0" anchor="ctr"/>
                </a:tc>
                <a:tc>
                  <a:txBody>
                    <a:bodyPr/>
                    <a:lstStyle/>
                    <a:p>
                      <a:pPr marL="0" marR="0" algn="ct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24</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0723" marR="60723" marT="0" marB="0" anchor="ctr"/>
                </a:tc>
                <a:tc>
                  <a:txBody>
                    <a:bodyPr/>
                    <a:lstStyle/>
                    <a:p>
                      <a:pPr marL="0" marR="0" algn="ct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37</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0723" marR="60723" marT="0" marB="0" anchor="ctr"/>
                </a:tc>
              </a:tr>
              <a:tr h="432572">
                <a:tc vMerge="1">
                  <a:txBody>
                    <a:bodyPr/>
                    <a:lstStyle/>
                    <a:p>
                      <a:pPr marL="0" marR="0">
                        <a:lnSpc>
                          <a:spcPct val="115000"/>
                        </a:lnSpc>
                        <a:spcBef>
                          <a:spcPts val="0"/>
                        </a:spcBef>
                        <a:spcAft>
                          <a:spcPts val="0"/>
                        </a:spcAft>
                      </a:pP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0723" marR="60723" marT="0" marB="0" anchor="ctr"/>
                </a:tc>
                <a:tc>
                  <a:txBody>
                    <a:bodyPr/>
                    <a:lstStyle/>
                    <a:p>
                      <a:pPr marL="0" marR="0">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2014 the five behaviors that accelerate value from digital investments; 6</a:t>
                      </a:r>
                      <a:r>
                        <a:rPr lang="en-US" sz="1100" baseline="30000" dirty="0">
                          <a:effectLst/>
                          <a:latin typeface="Arial" panose="020B0604020202020204" pitchFamily="34" charset="0"/>
                          <a:cs typeface="Arial" panose="020B0604020202020204" pitchFamily="34" charset="0"/>
                        </a:rPr>
                        <a:t>th</a:t>
                      </a:r>
                      <a:r>
                        <a:rPr lang="en-US" sz="1100" dirty="0">
                          <a:effectLst/>
                          <a:latin typeface="Arial" panose="020B0604020202020204" pitchFamily="34" charset="0"/>
                          <a:cs typeface="Arial" panose="020B0604020202020204" pitchFamily="34" charset="0"/>
                        </a:rPr>
                        <a:t> annual digital IQ survey</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0723" marR="60723" marT="0" marB="0" anchor="ctr"/>
                </a:tc>
                <a:tc>
                  <a:txBody>
                    <a:bodyPr/>
                    <a:lstStyle/>
                    <a:p>
                      <a:pPr marL="0" marR="0" algn="ct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1494</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0723" marR="60723" marT="0" marB="0" anchor="ctr"/>
                </a:tc>
                <a:tc>
                  <a:txBody>
                    <a:bodyPr/>
                    <a:lstStyle/>
                    <a:p>
                      <a:pPr marL="0" marR="0" algn="ct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n/a</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0723" marR="60723" marT="0" marB="0" anchor="ctr"/>
                </a:tc>
                <a:tc>
                  <a:txBody>
                    <a:bodyPr/>
                    <a:lstStyle/>
                    <a:p>
                      <a:pPr marL="0" marR="0" algn="ct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11</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0723" marR="60723" marT="0" marB="0" anchor="ctr"/>
                </a:tc>
                <a:tc>
                  <a:txBody>
                    <a:bodyPr/>
                    <a:lstStyle/>
                    <a:p>
                      <a:pPr marL="0" marR="0" algn="ct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36</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0723" marR="60723" marT="0" marB="0" anchor="ctr"/>
                </a:tc>
              </a:tr>
              <a:tr h="432572">
                <a:tc vMerge="1">
                  <a:txBody>
                    <a:bodyPr/>
                    <a:lstStyle/>
                    <a:p>
                      <a:pPr marL="0" marR="0">
                        <a:lnSpc>
                          <a:spcPct val="115000"/>
                        </a:lnSpc>
                        <a:spcBef>
                          <a:spcPts val="0"/>
                        </a:spcBef>
                        <a:spcAft>
                          <a:spcPts val="0"/>
                        </a:spcAft>
                      </a:pP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0723" marR="60723" marT="0" marB="0" anchor="ctr"/>
                </a:tc>
                <a:tc>
                  <a:txBody>
                    <a:bodyPr/>
                    <a:lstStyle/>
                    <a:p>
                      <a:pPr marL="0" marR="0">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2014 risk in review: re-evaluating how your company addresses risk</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0723" marR="60723" marT="0" marB="0" anchor="ctr"/>
                </a:tc>
                <a:tc>
                  <a:txBody>
                    <a:bodyPr/>
                    <a:lstStyle/>
                    <a:p>
                      <a:pPr marL="0" marR="0" algn="ctr">
                        <a:lnSpc>
                          <a:spcPct val="115000"/>
                        </a:lnSpc>
                        <a:spcBef>
                          <a:spcPts val="0"/>
                        </a:spcBef>
                        <a:spcAft>
                          <a:spcPts val="0"/>
                        </a:spcAft>
                      </a:pPr>
                      <a:r>
                        <a:rPr lang="en-US" sz="1100">
                          <a:effectLst/>
                          <a:latin typeface="Arial" panose="020B0604020202020204" pitchFamily="34" charset="0"/>
                          <a:cs typeface="Arial" panose="020B0604020202020204" pitchFamily="34" charset="0"/>
                        </a:rPr>
                        <a:t>1940</a:t>
                      </a:r>
                      <a:endParaRPr lang="en-US" sz="1100">
                        <a:solidFill>
                          <a:schemeClr val="tx1"/>
                        </a:solidFill>
                        <a:effectLst/>
                        <a:latin typeface="Arial" panose="020B0604020202020204" pitchFamily="34" charset="0"/>
                        <a:ea typeface="Calibri"/>
                        <a:cs typeface="Arial" panose="020B0604020202020204" pitchFamily="34" charset="0"/>
                      </a:endParaRPr>
                    </a:p>
                  </a:txBody>
                  <a:tcPr marL="60723" marR="60723" marT="0" marB="0" anchor="ctr"/>
                </a:tc>
                <a:tc>
                  <a:txBody>
                    <a:bodyPr/>
                    <a:lstStyle/>
                    <a:p>
                      <a:pPr marL="0" marR="0" algn="ctr">
                        <a:lnSpc>
                          <a:spcPct val="115000"/>
                        </a:lnSpc>
                        <a:spcBef>
                          <a:spcPts val="0"/>
                        </a:spcBef>
                        <a:spcAft>
                          <a:spcPts val="0"/>
                        </a:spcAft>
                      </a:pPr>
                      <a:r>
                        <a:rPr lang="en-US" sz="1100">
                          <a:effectLst/>
                          <a:latin typeface="Arial" panose="020B0604020202020204" pitchFamily="34" charset="0"/>
                          <a:cs typeface="Arial" panose="020B0604020202020204" pitchFamily="34" charset="0"/>
                        </a:rPr>
                        <a:t> </a:t>
                      </a:r>
                      <a:endParaRPr lang="en-US" sz="1100">
                        <a:solidFill>
                          <a:schemeClr val="tx1"/>
                        </a:solidFill>
                        <a:effectLst/>
                        <a:latin typeface="Arial" panose="020B0604020202020204" pitchFamily="34" charset="0"/>
                        <a:ea typeface="Calibri"/>
                        <a:cs typeface="Arial" panose="020B0604020202020204" pitchFamily="34" charset="0"/>
                      </a:endParaRPr>
                    </a:p>
                  </a:txBody>
                  <a:tcPr marL="60723" marR="60723" marT="0" marB="0" anchor="ctr"/>
                </a:tc>
                <a:tc>
                  <a:txBody>
                    <a:bodyPr/>
                    <a:lstStyle/>
                    <a:p>
                      <a:pPr marL="0" marR="0" algn="ctr">
                        <a:lnSpc>
                          <a:spcPct val="115000"/>
                        </a:lnSpc>
                        <a:spcBef>
                          <a:spcPts val="0"/>
                        </a:spcBef>
                        <a:spcAft>
                          <a:spcPts val="0"/>
                        </a:spcAft>
                      </a:pPr>
                      <a:r>
                        <a:rPr lang="en-US" sz="1100">
                          <a:effectLst/>
                          <a:latin typeface="Arial" panose="020B0604020202020204" pitchFamily="34" charset="0"/>
                          <a:cs typeface="Arial" panose="020B0604020202020204" pitchFamily="34" charset="0"/>
                        </a:rPr>
                        <a:t> </a:t>
                      </a:r>
                      <a:endParaRPr lang="en-US" sz="1100">
                        <a:solidFill>
                          <a:schemeClr val="tx1"/>
                        </a:solidFill>
                        <a:effectLst/>
                        <a:latin typeface="Arial" panose="020B0604020202020204" pitchFamily="34" charset="0"/>
                        <a:ea typeface="Calibri"/>
                        <a:cs typeface="Arial" panose="020B0604020202020204" pitchFamily="34" charset="0"/>
                      </a:endParaRPr>
                    </a:p>
                  </a:txBody>
                  <a:tcPr marL="60723" marR="60723" marT="0" marB="0" anchor="ctr"/>
                </a:tc>
                <a:tc>
                  <a:txBody>
                    <a:bodyPr/>
                    <a:lstStyle/>
                    <a:p>
                      <a:pPr marL="0" marR="0" algn="ctr">
                        <a:lnSpc>
                          <a:spcPct val="115000"/>
                        </a:lnSpc>
                        <a:spcBef>
                          <a:spcPts val="0"/>
                        </a:spcBef>
                        <a:spcAft>
                          <a:spcPts val="0"/>
                        </a:spcAft>
                      </a:pPr>
                      <a:r>
                        <a:rPr lang="en-US" sz="1100">
                          <a:effectLst/>
                          <a:latin typeface="Arial" panose="020B0604020202020204" pitchFamily="34" charset="0"/>
                          <a:cs typeface="Arial" panose="020B0604020202020204" pitchFamily="34" charset="0"/>
                        </a:rPr>
                        <a:t>37</a:t>
                      </a:r>
                      <a:endParaRPr lang="en-US" sz="1100">
                        <a:solidFill>
                          <a:schemeClr val="tx1"/>
                        </a:solidFill>
                        <a:effectLst/>
                        <a:latin typeface="Arial" panose="020B0604020202020204" pitchFamily="34" charset="0"/>
                        <a:ea typeface="Calibri"/>
                        <a:cs typeface="Arial" panose="020B0604020202020204" pitchFamily="34" charset="0"/>
                      </a:endParaRPr>
                    </a:p>
                  </a:txBody>
                  <a:tcPr marL="60723" marR="60723" marT="0" marB="0" anchor="ctr"/>
                </a:tc>
              </a:tr>
              <a:tr h="211709">
                <a:tc vMerge="1">
                  <a:txBody>
                    <a:bodyPr/>
                    <a:lstStyle/>
                    <a:p>
                      <a:pPr marL="0" marR="0">
                        <a:lnSpc>
                          <a:spcPct val="115000"/>
                        </a:lnSpc>
                        <a:spcBef>
                          <a:spcPts val="0"/>
                        </a:spcBef>
                        <a:spcAft>
                          <a:spcPts val="0"/>
                        </a:spcAft>
                      </a:pP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0723" marR="60723" marT="0" marB="0" anchor="ctr"/>
                </a:tc>
                <a:tc>
                  <a:txBody>
                    <a:bodyPr/>
                    <a:lstStyle/>
                    <a:p>
                      <a:pPr marL="0" marR="0">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2013 state of the internal audit profession study</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0723" marR="60723" marT="0" marB="0" anchor="ctr"/>
                </a:tc>
                <a:tc>
                  <a:txBody>
                    <a:bodyPr/>
                    <a:lstStyle/>
                    <a:p>
                      <a:pPr marL="0" marR="0" algn="ct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1730</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0723" marR="60723" marT="0" marB="0" anchor="ctr"/>
                </a:tc>
                <a:tc>
                  <a:txBody>
                    <a:bodyPr/>
                    <a:lstStyle/>
                    <a:p>
                      <a:pPr marL="0" marR="0" algn="ct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140</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0723" marR="60723" marT="0" marB="0" anchor="ctr"/>
                </a:tc>
                <a:tc>
                  <a:txBody>
                    <a:bodyPr/>
                    <a:lstStyle/>
                    <a:p>
                      <a:pPr marL="0" marR="0" algn="ct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18</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0723" marR="60723" marT="0" marB="0" anchor="ctr"/>
                </a:tc>
                <a:tc>
                  <a:txBody>
                    <a:bodyPr/>
                    <a:lstStyle/>
                    <a:p>
                      <a:pPr marL="0" marR="0" algn="ct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60</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0723" marR="60723" marT="0" marB="0" anchor="ctr"/>
                </a:tc>
              </a:tr>
              <a:tr h="432572">
                <a:tc vMerge="1">
                  <a:txBody>
                    <a:bodyPr/>
                    <a:lstStyle/>
                    <a:p>
                      <a:pPr marL="0" marR="0">
                        <a:lnSpc>
                          <a:spcPct val="115000"/>
                        </a:lnSpc>
                        <a:spcBef>
                          <a:spcPts val="0"/>
                        </a:spcBef>
                        <a:spcAft>
                          <a:spcPts val="0"/>
                        </a:spcAft>
                      </a:pP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0723" marR="60723" marT="0" marB="0" anchor="ctr"/>
                </a:tc>
                <a:tc>
                  <a:txBody>
                    <a:bodyPr/>
                    <a:lstStyle/>
                    <a:p>
                      <a:pPr marL="0" marR="0">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2013 global innovation survey: Breakthrough Innovation and Growth</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0723" marR="60723" marT="0" marB="0" anchor="ctr"/>
                </a:tc>
                <a:tc>
                  <a:txBody>
                    <a:bodyPr/>
                    <a:lstStyle/>
                    <a:p>
                      <a:pPr marL="0" marR="0" algn="ct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1757</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0723" marR="60723" marT="0" marB="0" anchor="ctr"/>
                </a:tc>
                <a:tc>
                  <a:txBody>
                    <a:bodyPr/>
                    <a:lstStyle/>
                    <a:p>
                      <a:pPr marL="0" marR="0" algn="ctr">
                        <a:lnSpc>
                          <a:spcPct val="115000"/>
                        </a:lnSpc>
                        <a:spcBef>
                          <a:spcPts val="0"/>
                        </a:spcBef>
                        <a:spcAft>
                          <a:spcPts val="0"/>
                        </a:spcAft>
                      </a:pPr>
                      <a:r>
                        <a:rPr lang="en-US" sz="1100">
                          <a:effectLst/>
                          <a:latin typeface="Arial" panose="020B0604020202020204" pitchFamily="34" charset="0"/>
                          <a:cs typeface="Arial" panose="020B0604020202020204" pitchFamily="34" charset="0"/>
                        </a:rPr>
                        <a:t>1757</a:t>
                      </a:r>
                      <a:endParaRPr lang="en-US" sz="1100">
                        <a:solidFill>
                          <a:schemeClr val="tx1"/>
                        </a:solidFill>
                        <a:effectLst/>
                        <a:latin typeface="Arial" panose="020B0604020202020204" pitchFamily="34" charset="0"/>
                        <a:ea typeface="Calibri"/>
                        <a:cs typeface="Arial" panose="020B0604020202020204" pitchFamily="34" charset="0"/>
                      </a:endParaRPr>
                    </a:p>
                  </a:txBody>
                  <a:tcPr marL="60723" marR="60723" marT="0" marB="0" anchor="ctr"/>
                </a:tc>
                <a:tc>
                  <a:txBody>
                    <a:bodyPr/>
                    <a:lstStyle/>
                    <a:p>
                      <a:pPr marL="0" marR="0" algn="ctr">
                        <a:lnSpc>
                          <a:spcPct val="115000"/>
                        </a:lnSpc>
                        <a:spcBef>
                          <a:spcPts val="0"/>
                        </a:spcBef>
                        <a:spcAft>
                          <a:spcPts val="0"/>
                        </a:spcAft>
                      </a:pPr>
                      <a:r>
                        <a:rPr lang="en-US" sz="1100">
                          <a:effectLst/>
                          <a:latin typeface="Arial" panose="020B0604020202020204" pitchFamily="34" charset="0"/>
                          <a:cs typeface="Arial" panose="020B0604020202020204" pitchFamily="34" charset="0"/>
                        </a:rPr>
                        <a:t>30</a:t>
                      </a:r>
                      <a:endParaRPr lang="en-US" sz="1100">
                        <a:solidFill>
                          <a:schemeClr val="tx1"/>
                        </a:solidFill>
                        <a:effectLst/>
                        <a:latin typeface="Arial" panose="020B0604020202020204" pitchFamily="34" charset="0"/>
                        <a:ea typeface="Calibri"/>
                        <a:cs typeface="Arial" panose="020B0604020202020204" pitchFamily="34" charset="0"/>
                      </a:endParaRPr>
                    </a:p>
                  </a:txBody>
                  <a:tcPr marL="60723" marR="60723" marT="0" marB="0" anchor="ctr"/>
                </a:tc>
                <a:tc>
                  <a:txBody>
                    <a:bodyPr/>
                    <a:lstStyle/>
                    <a:p>
                      <a:pPr marL="0" marR="0" algn="ctr">
                        <a:lnSpc>
                          <a:spcPct val="115000"/>
                        </a:lnSpc>
                        <a:spcBef>
                          <a:spcPts val="0"/>
                        </a:spcBef>
                        <a:spcAft>
                          <a:spcPts val="0"/>
                        </a:spcAft>
                      </a:pPr>
                      <a:r>
                        <a:rPr lang="en-US" sz="1100">
                          <a:effectLst/>
                          <a:latin typeface="Arial" panose="020B0604020202020204" pitchFamily="34" charset="0"/>
                          <a:cs typeface="Arial" panose="020B0604020202020204" pitchFamily="34" charset="0"/>
                        </a:rPr>
                        <a:t>25</a:t>
                      </a:r>
                      <a:endParaRPr lang="en-US" sz="1100">
                        <a:solidFill>
                          <a:schemeClr val="tx1"/>
                        </a:solidFill>
                        <a:effectLst/>
                        <a:latin typeface="Arial" panose="020B0604020202020204" pitchFamily="34" charset="0"/>
                        <a:ea typeface="Calibri"/>
                        <a:cs typeface="Arial" panose="020B0604020202020204" pitchFamily="34" charset="0"/>
                      </a:endParaRPr>
                    </a:p>
                  </a:txBody>
                  <a:tcPr marL="60723" marR="60723" marT="0" marB="0" anchor="ctr"/>
                </a:tc>
              </a:tr>
              <a:tr h="432572">
                <a:tc rowSpan="2">
                  <a:txBody>
                    <a:bodyPr/>
                    <a:lstStyle/>
                    <a:p>
                      <a:pPr marL="0" marR="0">
                        <a:lnSpc>
                          <a:spcPct val="115000"/>
                        </a:lnSpc>
                        <a:spcBef>
                          <a:spcPts val="0"/>
                        </a:spcBef>
                        <a:spcAft>
                          <a:spcPts val="0"/>
                        </a:spcAft>
                      </a:pPr>
                      <a:r>
                        <a:rPr lang="en-US" sz="1100" b="1" kern="1200" dirty="0" err="1" smtClean="0">
                          <a:solidFill>
                            <a:schemeClr val="tx1"/>
                          </a:solidFill>
                          <a:effectLst/>
                          <a:latin typeface="Arial" panose="020B0604020202020204" pitchFamily="34" charset="0"/>
                          <a:ea typeface="+mn-ea"/>
                          <a:cs typeface="Arial" panose="020B0604020202020204" pitchFamily="34" charset="0"/>
                        </a:rPr>
                        <a:t>Protiviti</a:t>
                      </a:r>
                      <a:endParaRPr lang="en-US" sz="1100" b="1" kern="1200" dirty="0">
                        <a:solidFill>
                          <a:schemeClr val="tx1"/>
                        </a:solidFill>
                        <a:effectLst/>
                        <a:latin typeface="Arial" panose="020B0604020202020204" pitchFamily="34" charset="0"/>
                        <a:ea typeface="+mn-ea"/>
                        <a:cs typeface="Arial" panose="020B0604020202020204" pitchFamily="34" charset="0"/>
                      </a:endParaRPr>
                    </a:p>
                  </a:txBody>
                  <a:tcPr marL="60723" marR="60723" marT="0" marB="0" anchor="ctr">
                    <a:solidFill>
                      <a:srgbClr val="63891F">
                        <a:alpha val="20000"/>
                      </a:srgbClr>
                    </a:solidFill>
                  </a:tcPr>
                </a:tc>
                <a:tc>
                  <a:txBody>
                    <a:bodyPr/>
                    <a:lstStyle/>
                    <a:p>
                      <a:pPr marL="0" marR="0">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2014 Internal Audit Capabilities and Needs Survey: Assessing Top Priorities for Internal Audit Functions</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0723" marR="60723" marT="0" marB="0" anchor="ctr"/>
                </a:tc>
                <a:tc>
                  <a:txBody>
                    <a:bodyPr/>
                    <a:lstStyle/>
                    <a:p>
                      <a:pPr marL="0" marR="0" algn="ct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600</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0723" marR="60723" marT="0" marB="0" anchor="ctr"/>
                </a:tc>
                <a:tc>
                  <a:txBody>
                    <a:bodyPr/>
                    <a:lstStyle/>
                    <a:p>
                      <a:pPr marL="0" marR="0" algn="ct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0723" marR="60723" marT="0" marB="0" anchor="ctr"/>
                </a:tc>
                <a:tc>
                  <a:txBody>
                    <a:bodyPr/>
                    <a:lstStyle/>
                    <a:p>
                      <a:pPr marL="0" marR="0" algn="ct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19</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0723" marR="60723" marT="0" marB="0" anchor="ctr"/>
                </a:tc>
                <a:tc>
                  <a:txBody>
                    <a:bodyPr/>
                    <a:lstStyle/>
                    <a:p>
                      <a:pPr marL="0" marR="0" algn="ct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7 continents</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0723" marR="60723" marT="0" marB="0" anchor="ctr"/>
                </a:tc>
              </a:tr>
              <a:tr h="658474">
                <a:tc vMerge="1">
                  <a:txBody>
                    <a:bodyPr/>
                    <a:lstStyle/>
                    <a:p>
                      <a:pPr marL="0" marR="0">
                        <a:lnSpc>
                          <a:spcPct val="115000"/>
                        </a:lnSpc>
                        <a:spcBef>
                          <a:spcPts val="0"/>
                        </a:spcBef>
                        <a:spcAft>
                          <a:spcPts val="0"/>
                        </a:spcAft>
                      </a:pP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0723" marR="60723" marT="0" marB="0" anchor="ctr"/>
                </a:tc>
                <a:tc>
                  <a:txBody>
                    <a:bodyPr/>
                    <a:lstStyle/>
                    <a:p>
                      <a:pPr marL="0" marR="0">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2014 IT Priorities Survey, Today’s IT Organization – Delivering Security, Value and Performance Amid Major Transformation, March 2014</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0723" marR="60723" marT="0" marB="0" anchor="ctr"/>
                </a:tc>
                <a:tc>
                  <a:txBody>
                    <a:bodyPr/>
                    <a:lstStyle/>
                    <a:p>
                      <a:pPr marL="0" marR="0" algn="ct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1100</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0723" marR="60723" marT="0" marB="0" anchor="ctr"/>
                </a:tc>
                <a:tc>
                  <a:txBody>
                    <a:bodyPr/>
                    <a:lstStyle/>
                    <a:p>
                      <a:pPr marL="0" marR="0" algn="ct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0723" marR="60723" marT="0" marB="0" anchor="ctr"/>
                </a:tc>
                <a:tc>
                  <a:txBody>
                    <a:bodyPr/>
                    <a:lstStyle/>
                    <a:p>
                      <a:pPr marL="0" marR="0" algn="ctr">
                        <a:lnSpc>
                          <a:spcPct val="115000"/>
                        </a:lnSpc>
                        <a:spcBef>
                          <a:spcPts val="0"/>
                        </a:spcBef>
                        <a:spcAft>
                          <a:spcPts val="0"/>
                        </a:spcAft>
                      </a:pPr>
                      <a:r>
                        <a:rPr lang="en-US" sz="1100">
                          <a:effectLst/>
                          <a:latin typeface="Arial" panose="020B0604020202020204" pitchFamily="34" charset="0"/>
                          <a:cs typeface="Arial" panose="020B0604020202020204" pitchFamily="34" charset="0"/>
                        </a:rPr>
                        <a:t>16</a:t>
                      </a:r>
                      <a:endParaRPr lang="en-US" sz="1100">
                        <a:solidFill>
                          <a:schemeClr val="tx1"/>
                        </a:solidFill>
                        <a:effectLst/>
                        <a:latin typeface="Arial" panose="020B0604020202020204" pitchFamily="34" charset="0"/>
                        <a:ea typeface="Calibri"/>
                        <a:cs typeface="Arial" panose="020B0604020202020204" pitchFamily="34" charset="0"/>
                      </a:endParaRPr>
                    </a:p>
                  </a:txBody>
                  <a:tcPr marL="60723" marR="60723" marT="0" marB="0" anchor="ctr"/>
                </a:tc>
                <a:tc>
                  <a:txBody>
                    <a:bodyPr/>
                    <a:lstStyle/>
                    <a:p>
                      <a:pPr marL="0" marR="0" algn="ctr">
                        <a:lnSpc>
                          <a:spcPct val="115000"/>
                        </a:lnSpc>
                        <a:spcBef>
                          <a:spcPts val="0"/>
                        </a:spcBef>
                        <a:spcAft>
                          <a:spcPts val="0"/>
                        </a:spcAft>
                      </a:pPr>
                      <a:r>
                        <a:rPr lang="en-US" sz="1100">
                          <a:effectLst/>
                          <a:latin typeface="Arial" panose="020B0604020202020204" pitchFamily="34" charset="0"/>
                          <a:cs typeface="Arial" panose="020B0604020202020204" pitchFamily="34" charset="0"/>
                        </a:rPr>
                        <a:t> </a:t>
                      </a:r>
                      <a:endParaRPr lang="en-US" sz="1100">
                        <a:solidFill>
                          <a:schemeClr val="tx1"/>
                        </a:solidFill>
                        <a:effectLst/>
                        <a:latin typeface="Arial" panose="020B0604020202020204" pitchFamily="34" charset="0"/>
                        <a:ea typeface="Calibri"/>
                        <a:cs typeface="Arial" panose="020B0604020202020204" pitchFamily="34" charset="0"/>
                      </a:endParaRPr>
                    </a:p>
                  </a:txBody>
                  <a:tcPr marL="60723" marR="60723" marT="0" marB="0" anchor="ctr"/>
                </a:tc>
              </a:tr>
              <a:tr h="211709">
                <a:tc>
                  <a:txBody>
                    <a:bodyPr/>
                    <a:lstStyle/>
                    <a:p>
                      <a:pPr marL="0" marR="0">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IIA</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0723" marR="60723" marT="0" marB="0" anchor="ctr"/>
                </a:tc>
                <a:tc>
                  <a:txBody>
                    <a:bodyPr/>
                    <a:lstStyle/>
                    <a:p>
                      <a:pPr marL="0" marR="0">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2014 North American Pulse of the Profession Survey</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0723" marR="60723" marT="0" marB="0" anchor="ctr"/>
                </a:tc>
                <a:tc>
                  <a:txBody>
                    <a:bodyPr/>
                    <a:lstStyle/>
                    <a:p>
                      <a:pPr marL="0" marR="0" algn="ct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367</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0723" marR="60723" marT="0" marB="0" anchor="ctr"/>
                </a:tc>
                <a:tc>
                  <a:txBody>
                    <a:bodyPr/>
                    <a:lstStyle/>
                    <a:p>
                      <a:pPr marL="0" marR="0" algn="ct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24</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0723" marR="60723" marT="0" marB="0" anchor="ctr"/>
                </a:tc>
                <a:tc>
                  <a:txBody>
                    <a:bodyPr/>
                    <a:lstStyle/>
                    <a:p>
                      <a:pPr marL="0" marR="0" algn="ct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26</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0723" marR="60723" marT="0" marB="0" anchor="ctr"/>
                </a:tc>
                <a:tc>
                  <a:txBody>
                    <a:bodyPr/>
                    <a:lstStyle/>
                    <a:p>
                      <a:pPr marL="0" marR="0" algn="ct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3</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0723" marR="60723" marT="0" marB="0" anchor="ctr"/>
                </a:tc>
              </a:tr>
              <a:tr h="432572">
                <a:tc>
                  <a:txBody>
                    <a:bodyPr/>
                    <a:lstStyle/>
                    <a:p>
                      <a:pPr marL="0" marR="0">
                        <a:lnSpc>
                          <a:spcPct val="115000"/>
                        </a:lnSpc>
                        <a:spcBef>
                          <a:spcPts val="0"/>
                        </a:spcBef>
                        <a:spcAft>
                          <a:spcPts val="0"/>
                        </a:spcAft>
                      </a:pPr>
                      <a:r>
                        <a:rPr lang="en-US" sz="1100">
                          <a:effectLst/>
                          <a:latin typeface="Arial" panose="020B0604020202020204" pitchFamily="34" charset="0"/>
                          <a:cs typeface="Arial" panose="020B0604020202020204" pitchFamily="34" charset="0"/>
                        </a:rPr>
                        <a:t>Grant Thornton</a:t>
                      </a:r>
                      <a:endParaRPr lang="en-US" sz="1100">
                        <a:solidFill>
                          <a:schemeClr val="tx1"/>
                        </a:solidFill>
                        <a:effectLst/>
                        <a:latin typeface="Arial" panose="020B0604020202020204" pitchFamily="34" charset="0"/>
                        <a:ea typeface="Calibri"/>
                        <a:cs typeface="Arial" panose="020B0604020202020204" pitchFamily="34" charset="0"/>
                      </a:endParaRPr>
                    </a:p>
                  </a:txBody>
                  <a:tcPr marL="60723" marR="60723" marT="0" marB="0" anchor="ctr"/>
                </a:tc>
                <a:tc>
                  <a:txBody>
                    <a:bodyPr/>
                    <a:lstStyle/>
                    <a:p>
                      <a:pPr marL="0" marR="0">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2014 Chief Audit Executives Survey, Adding internal audit value: strategically leveraging compliance activities</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0723" marR="60723" marT="0" marB="0" anchor="ctr"/>
                </a:tc>
                <a:tc>
                  <a:txBody>
                    <a:bodyPr/>
                    <a:lstStyle/>
                    <a:p>
                      <a:pPr marL="0" marR="0" algn="ct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433</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0723" marR="60723" marT="0" marB="0" anchor="ctr"/>
                </a:tc>
                <a:tc>
                  <a:txBody>
                    <a:bodyPr/>
                    <a:lstStyle/>
                    <a:p>
                      <a:pPr marL="0" marR="0" algn="ct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0723" marR="60723" marT="0" marB="0" anchor="ctr"/>
                </a:tc>
                <a:tc>
                  <a:txBody>
                    <a:bodyPr/>
                    <a:lstStyle/>
                    <a:p>
                      <a:pPr marL="0" marR="0" algn="ct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11</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0723" marR="60723" marT="0" marB="0" anchor="ctr"/>
                </a:tc>
                <a:tc>
                  <a:txBody>
                    <a:bodyPr/>
                    <a:lstStyle/>
                    <a:p>
                      <a:pPr marL="0" marR="0" algn="ct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0723" marR="60723" marT="0" marB="0" anchor="ctr"/>
                </a:tc>
              </a:tr>
              <a:tr h="432572">
                <a:tc>
                  <a:txBody>
                    <a:bodyPr/>
                    <a:lstStyle/>
                    <a:p>
                      <a:pPr marL="0" marR="0">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AGA</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0723" marR="60723" marT="0" marB="0" anchor="ctr"/>
                </a:tc>
                <a:tc>
                  <a:txBody>
                    <a:bodyPr/>
                    <a:lstStyle/>
                    <a:p>
                      <a:pPr marL="0" marR="0">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AGA's Inspector General Survey: Effective Oversight in a Changing Environment Sept 2013</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0723" marR="60723" marT="0" marB="0" anchor="ctr"/>
                </a:tc>
                <a:tc>
                  <a:txBody>
                    <a:bodyPr/>
                    <a:lstStyle/>
                    <a:p>
                      <a:pPr marL="0" marR="0" algn="ct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0723" marR="60723" marT="0" marB="0" anchor="ctr"/>
                </a:tc>
                <a:tc>
                  <a:txBody>
                    <a:bodyPr/>
                    <a:lstStyle/>
                    <a:p>
                      <a:pPr marL="0" marR="0" algn="ct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0723" marR="60723" marT="0" marB="0" anchor="ctr"/>
                </a:tc>
                <a:tc>
                  <a:txBody>
                    <a:bodyPr/>
                    <a:lstStyle/>
                    <a:p>
                      <a:pPr marL="0" marR="0" algn="ct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0723" marR="60723" marT="0" marB="0" anchor="ctr"/>
                </a:tc>
                <a:tc>
                  <a:txBody>
                    <a:bodyPr/>
                    <a:lstStyle/>
                    <a:p>
                      <a:pPr marL="0" marR="0" algn="ct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0723" marR="60723" marT="0" marB="0" anchor="ctr"/>
                </a:tc>
              </a:tr>
            </a:tbl>
          </a:graphicData>
        </a:graphic>
      </p:graphicFrame>
    </p:spTree>
    <p:extLst>
      <p:ext uri="{BB962C8B-B14F-4D97-AF65-F5344CB8AC3E}">
        <p14:creationId xmlns:p14="http://schemas.microsoft.com/office/powerpoint/2010/main" val="284006882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72879"/>
          </a:xfrm>
        </p:spPr>
        <p:txBody>
          <a:bodyPr/>
          <a:lstStyle/>
          <a:p>
            <a:r>
              <a:rPr lang="en-US" sz="2800" b="1" dirty="0" smtClean="0"/>
              <a:t>Sources</a:t>
            </a:r>
            <a:endParaRPr lang="en-US" sz="2800" dirty="0"/>
          </a:p>
        </p:txBody>
      </p:sp>
      <p:sp>
        <p:nvSpPr>
          <p:cNvPr id="4" name="Footer Placeholder 3"/>
          <p:cNvSpPr>
            <a:spLocks noGrp="1"/>
          </p:cNvSpPr>
          <p:nvPr>
            <p:ph type="ftr" sz="quarter" idx="11"/>
          </p:nvPr>
        </p:nvSpPr>
        <p:spPr>
          <a:xfrm>
            <a:off x="5695303" y="6356350"/>
            <a:ext cx="2847975" cy="365125"/>
          </a:xfrm>
        </p:spPr>
        <p:txBody>
          <a:bodyPr/>
          <a:lstStyle/>
          <a:p>
            <a:pPr algn="r"/>
            <a:r>
              <a:rPr lang="en-US" sz="1000" b="1" dirty="0" smtClean="0">
                <a:solidFill>
                  <a:srgbClr val="0000CC"/>
                </a:solidFill>
              </a:rPr>
              <a:t>Strategic Planning &amp; Performance</a:t>
            </a:r>
            <a:endParaRPr lang="en-US" sz="1000" b="1" dirty="0">
              <a:solidFill>
                <a:srgbClr val="0000CC"/>
              </a:solidFill>
            </a:endParaRPr>
          </a:p>
        </p:txBody>
      </p:sp>
      <p:sp>
        <p:nvSpPr>
          <p:cNvPr id="5" name="Slide Number Placeholder 4"/>
          <p:cNvSpPr>
            <a:spLocks noGrp="1"/>
          </p:cNvSpPr>
          <p:nvPr>
            <p:ph type="sldNum" sz="quarter" idx="12"/>
          </p:nvPr>
        </p:nvSpPr>
        <p:spPr/>
        <p:txBody>
          <a:bodyPr/>
          <a:lstStyle/>
          <a:p>
            <a:fld id="{33A7DA15-4FC7-E041-88C1-61AB3AC8A005}" type="slidenum">
              <a:rPr lang="en-US" smtClean="0"/>
              <a:t>52</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962865501"/>
              </p:ext>
            </p:extLst>
          </p:nvPr>
        </p:nvGraphicFramePr>
        <p:xfrm>
          <a:off x="457200" y="1001869"/>
          <a:ext cx="8229600" cy="4932787"/>
        </p:xfrm>
        <a:graphic>
          <a:graphicData uri="http://schemas.openxmlformats.org/drawingml/2006/table">
            <a:tbl>
              <a:tblPr firstRow="1" firstCol="1" bandRow="1">
                <a:tableStyleId>{BDBED569-4797-4DF1-A0F4-6AAB3CD982D8}</a:tableStyleId>
              </a:tblPr>
              <a:tblGrid>
                <a:gridCol w="1180769"/>
                <a:gridCol w="7048831"/>
              </a:tblGrid>
              <a:tr h="246056">
                <a:tc>
                  <a:txBody>
                    <a:bodyPr/>
                    <a:lstStyle/>
                    <a:p>
                      <a:pPr marL="0" marR="0">
                        <a:lnSpc>
                          <a:spcPct val="115000"/>
                        </a:lnSpc>
                        <a:spcBef>
                          <a:spcPts val="0"/>
                        </a:spcBef>
                        <a:spcAft>
                          <a:spcPts val="0"/>
                        </a:spcAft>
                      </a:pPr>
                      <a:r>
                        <a:rPr lang="en-US" sz="800" dirty="0">
                          <a:effectLst/>
                        </a:rPr>
                        <a:t> </a:t>
                      </a:r>
                      <a:endParaRPr lang="en-US" sz="1000" dirty="0">
                        <a:effectLst/>
                        <a:latin typeface="Calibri"/>
                        <a:ea typeface="Calibri"/>
                        <a:cs typeface="Times New Roman"/>
                      </a:endParaRPr>
                    </a:p>
                  </a:txBody>
                  <a:tcPr marL="60586" marR="60586" marT="0" marB="0" anchor="ctr">
                    <a:solidFill>
                      <a:srgbClr val="FFE79B"/>
                    </a:solidFill>
                  </a:tcPr>
                </a:tc>
                <a:tc>
                  <a:txBody>
                    <a:bodyPr/>
                    <a:lstStyle/>
                    <a:p>
                      <a:pPr marL="0" marR="0" algn="ctr">
                        <a:lnSpc>
                          <a:spcPct val="115000"/>
                        </a:lnSpc>
                        <a:spcBef>
                          <a:spcPts val="0"/>
                        </a:spcBef>
                        <a:spcAft>
                          <a:spcPts val="0"/>
                        </a:spcAft>
                      </a:pPr>
                      <a:r>
                        <a:rPr lang="en-US" sz="1400" dirty="0">
                          <a:effectLst/>
                          <a:latin typeface="Arial" panose="020B0604020202020204" pitchFamily="34" charset="0"/>
                          <a:cs typeface="Arial" panose="020B0604020202020204" pitchFamily="34" charset="0"/>
                        </a:rPr>
                        <a:t>Other Documents</a:t>
                      </a:r>
                      <a:endParaRPr lang="en-US" sz="1400" dirty="0">
                        <a:effectLst/>
                        <a:latin typeface="Arial" panose="020B0604020202020204" pitchFamily="34" charset="0"/>
                        <a:ea typeface="Calibri"/>
                        <a:cs typeface="Arial" panose="020B0604020202020204" pitchFamily="34" charset="0"/>
                      </a:endParaRPr>
                    </a:p>
                  </a:txBody>
                  <a:tcPr marL="60586" marR="60586" marT="0" marB="0" anchor="ctr">
                    <a:solidFill>
                      <a:srgbClr val="FFE79B"/>
                    </a:solidFill>
                  </a:tcPr>
                </a:tc>
              </a:tr>
              <a:tr h="218716">
                <a:tc>
                  <a:txBody>
                    <a:bodyPr/>
                    <a:lstStyle/>
                    <a:p>
                      <a:pPr marL="0" marR="0">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Author</a:t>
                      </a:r>
                      <a:endParaRPr lang="en-US" sz="1100" dirty="0">
                        <a:effectLst/>
                        <a:latin typeface="Arial" panose="020B0604020202020204" pitchFamily="34" charset="0"/>
                        <a:ea typeface="Calibri"/>
                        <a:cs typeface="Arial" panose="020B0604020202020204" pitchFamily="34" charset="0"/>
                      </a:endParaRPr>
                    </a:p>
                  </a:txBody>
                  <a:tcPr marL="60586" marR="60586" marT="0" marB="0" anchor="ctr"/>
                </a:tc>
                <a:tc>
                  <a:txBody>
                    <a:bodyPr/>
                    <a:lstStyle/>
                    <a:p>
                      <a:pPr marL="0" marR="0" algn="ctr">
                        <a:lnSpc>
                          <a:spcPct val="115000"/>
                        </a:lnSpc>
                        <a:spcBef>
                          <a:spcPts val="0"/>
                        </a:spcBef>
                        <a:spcAft>
                          <a:spcPts val="0"/>
                        </a:spcAft>
                      </a:pPr>
                      <a:r>
                        <a:rPr lang="en-US" sz="1100">
                          <a:effectLst/>
                          <a:latin typeface="Arial" panose="020B0604020202020204" pitchFamily="34" charset="0"/>
                          <a:cs typeface="Arial" panose="020B0604020202020204" pitchFamily="34" charset="0"/>
                        </a:rPr>
                        <a:t>Title</a:t>
                      </a:r>
                      <a:endParaRPr lang="en-US" sz="1100">
                        <a:effectLst/>
                        <a:latin typeface="Arial" panose="020B0604020202020204" pitchFamily="34" charset="0"/>
                        <a:ea typeface="Calibri"/>
                        <a:cs typeface="Arial" panose="020B0604020202020204" pitchFamily="34" charset="0"/>
                      </a:endParaRPr>
                    </a:p>
                  </a:txBody>
                  <a:tcPr marL="60586" marR="60586" marT="0" marB="0" anchor="ctr"/>
                </a:tc>
              </a:tr>
              <a:tr h="274320">
                <a:tc>
                  <a:txBody>
                    <a:bodyPr/>
                    <a:lstStyle/>
                    <a:p>
                      <a:pPr marL="0" marR="0">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KPMG</a:t>
                      </a:r>
                      <a:endParaRPr lang="en-US" sz="1100" dirty="0">
                        <a:effectLst/>
                        <a:latin typeface="Arial" panose="020B0604020202020204" pitchFamily="34" charset="0"/>
                        <a:ea typeface="Calibri"/>
                        <a:cs typeface="Arial" panose="020B0604020202020204" pitchFamily="34" charset="0"/>
                      </a:endParaRPr>
                    </a:p>
                  </a:txBody>
                  <a:tcPr marL="60586" marR="60586" marT="0" marB="0" anchor="ctr"/>
                </a:tc>
                <a:tc>
                  <a:txBody>
                    <a:bodyPr/>
                    <a:lstStyle/>
                    <a:p>
                      <a:pPr marL="0" marR="0">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Transforming Internal Audit: A Maturity Model from Data Analytics to Continuous Assurance, 2013</a:t>
                      </a:r>
                      <a:endParaRPr lang="en-US" sz="1100" dirty="0">
                        <a:effectLst/>
                        <a:latin typeface="Arial" panose="020B0604020202020204" pitchFamily="34" charset="0"/>
                        <a:ea typeface="Calibri"/>
                        <a:cs typeface="Arial" panose="020B0604020202020204" pitchFamily="34" charset="0"/>
                      </a:endParaRPr>
                    </a:p>
                  </a:txBody>
                  <a:tcPr marL="60586" marR="60586" marT="0" marB="0" anchor="ctr"/>
                </a:tc>
              </a:tr>
              <a:tr h="274320">
                <a:tc rowSpan="2">
                  <a:txBody>
                    <a:bodyPr/>
                    <a:lstStyle/>
                    <a:p>
                      <a:pPr marL="0" marR="0">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KPMG</a:t>
                      </a:r>
                      <a:endParaRPr lang="en-US" sz="1100" dirty="0">
                        <a:effectLst/>
                        <a:latin typeface="Arial" panose="020B0604020202020204" pitchFamily="34" charset="0"/>
                        <a:ea typeface="Calibri"/>
                        <a:cs typeface="Arial" panose="020B0604020202020204" pitchFamily="34" charset="0"/>
                      </a:endParaRPr>
                    </a:p>
                  </a:txBody>
                  <a:tcPr marL="60586" marR="60586" marT="0" marB="0" anchor="ctr">
                    <a:solidFill>
                      <a:schemeClr val="accent5">
                        <a:lumMod val="20000"/>
                        <a:lumOff val="80000"/>
                      </a:schemeClr>
                    </a:solidFill>
                  </a:tcPr>
                </a:tc>
                <a:tc>
                  <a:txBody>
                    <a:bodyPr/>
                    <a:lstStyle/>
                    <a:p>
                      <a:pPr marL="0" marR="0">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On the 2014 Agenda: Insights from the 10th Annual Audit Committee Issues Conference</a:t>
                      </a:r>
                      <a:endParaRPr lang="en-US" sz="1100" dirty="0">
                        <a:effectLst/>
                        <a:latin typeface="Arial" panose="020B0604020202020204" pitchFamily="34" charset="0"/>
                        <a:ea typeface="Calibri"/>
                        <a:cs typeface="Arial" panose="020B0604020202020204" pitchFamily="34" charset="0"/>
                      </a:endParaRPr>
                    </a:p>
                  </a:txBody>
                  <a:tcPr marL="60586" marR="60586" marT="0" marB="0" anchor="ctr">
                    <a:solidFill>
                      <a:schemeClr val="accent5">
                        <a:lumMod val="20000"/>
                        <a:lumOff val="80000"/>
                      </a:schemeClr>
                    </a:solidFill>
                  </a:tcPr>
                </a:tc>
              </a:tr>
              <a:tr h="274320">
                <a:tc vMerge="1">
                  <a:txBody>
                    <a:bodyPr/>
                    <a:lstStyle/>
                    <a:p>
                      <a:endParaRPr lang="en-US"/>
                    </a:p>
                  </a:txBody>
                  <a:tcPr/>
                </a:tc>
                <a:tc>
                  <a:txBody>
                    <a:bodyPr/>
                    <a:lstStyle/>
                    <a:p>
                      <a:pPr marL="0" marR="0">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Audit Committee Priorities for 2014</a:t>
                      </a:r>
                      <a:endParaRPr lang="en-US" sz="1100" dirty="0">
                        <a:effectLst/>
                        <a:latin typeface="Arial" panose="020B0604020202020204" pitchFamily="34" charset="0"/>
                        <a:ea typeface="Calibri"/>
                        <a:cs typeface="Arial" panose="020B0604020202020204" pitchFamily="34" charset="0"/>
                      </a:endParaRPr>
                    </a:p>
                  </a:txBody>
                  <a:tcPr marL="60586" marR="60586" marT="0" marB="0" anchor="ctr">
                    <a:solidFill>
                      <a:schemeClr val="accent5">
                        <a:lumMod val="20000"/>
                        <a:lumOff val="80000"/>
                      </a:schemeClr>
                    </a:solidFill>
                  </a:tcPr>
                </a:tc>
              </a:tr>
              <a:tr h="274320">
                <a:tc rowSpan="4">
                  <a:txBody>
                    <a:bodyPr/>
                    <a:lstStyle/>
                    <a:p>
                      <a:pPr marL="0" marR="0">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KPMG</a:t>
                      </a:r>
                      <a:endParaRPr lang="en-US" sz="1100" dirty="0">
                        <a:effectLst/>
                        <a:latin typeface="Arial" panose="020B0604020202020204" pitchFamily="34" charset="0"/>
                        <a:ea typeface="Calibri"/>
                        <a:cs typeface="Arial" panose="020B0604020202020204" pitchFamily="34" charset="0"/>
                      </a:endParaRPr>
                    </a:p>
                  </a:txBody>
                  <a:tcPr marL="60586" marR="60586" marT="0" marB="0" anchor="ctr">
                    <a:noFill/>
                  </a:tcPr>
                </a:tc>
                <a:tc>
                  <a:txBody>
                    <a:bodyPr/>
                    <a:lstStyle/>
                    <a:p>
                      <a:pPr marL="0" marR="0">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Business Intelligence of the Future</a:t>
                      </a:r>
                      <a:endParaRPr lang="en-US" sz="1100" dirty="0">
                        <a:effectLst/>
                        <a:latin typeface="Arial" panose="020B0604020202020204" pitchFamily="34" charset="0"/>
                        <a:ea typeface="Calibri"/>
                        <a:cs typeface="Arial" panose="020B0604020202020204" pitchFamily="34" charset="0"/>
                      </a:endParaRPr>
                    </a:p>
                  </a:txBody>
                  <a:tcPr marL="60586" marR="60586" marT="0" marB="0" anchor="ctr">
                    <a:noFill/>
                  </a:tcPr>
                </a:tc>
              </a:tr>
              <a:tr h="274320">
                <a:tc vMerge="1">
                  <a:txBody>
                    <a:bodyPr/>
                    <a:lstStyle/>
                    <a:p>
                      <a:endParaRPr lang="en-US"/>
                    </a:p>
                  </a:txBody>
                  <a:tcPr/>
                </a:tc>
                <a:tc>
                  <a:txBody>
                    <a:bodyPr/>
                    <a:lstStyle/>
                    <a:p>
                      <a:pPr marL="0" marR="0">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Next Generation IT Operating Models</a:t>
                      </a:r>
                      <a:endParaRPr lang="en-US" sz="1100" dirty="0">
                        <a:effectLst/>
                        <a:latin typeface="Arial" panose="020B0604020202020204" pitchFamily="34" charset="0"/>
                        <a:ea typeface="Calibri"/>
                        <a:cs typeface="Arial" panose="020B0604020202020204" pitchFamily="34" charset="0"/>
                      </a:endParaRPr>
                    </a:p>
                  </a:txBody>
                  <a:tcPr marL="60586" marR="60586" marT="0" marB="0" anchor="ctr"/>
                </a:tc>
              </a:tr>
              <a:tr h="274320">
                <a:tc vMerge="1">
                  <a:txBody>
                    <a:bodyPr/>
                    <a:lstStyle/>
                    <a:p>
                      <a:endParaRPr lang="en-US"/>
                    </a:p>
                  </a:txBody>
                  <a:tcPr/>
                </a:tc>
                <a:tc>
                  <a:txBody>
                    <a:bodyPr/>
                    <a:lstStyle/>
                    <a:p>
                      <a:pPr marL="0" marR="0">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The Transformation of IT Risk Management </a:t>
                      </a:r>
                      <a:endParaRPr lang="en-US" sz="1100" dirty="0">
                        <a:effectLst/>
                        <a:latin typeface="Arial" panose="020B0604020202020204" pitchFamily="34" charset="0"/>
                        <a:ea typeface="Calibri"/>
                        <a:cs typeface="Arial" panose="020B0604020202020204" pitchFamily="34" charset="0"/>
                      </a:endParaRPr>
                    </a:p>
                  </a:txBody>
                  <a:tcPr marL="60586" marR="60586" marT="0" marB="0" anchor="ctr">
                    <a:noFill/>
                  </a:tcPr>
                </a:tc>
              </a:tr>
              <a:tr h="182880">
                <a:tc vMerge="1">
                  <a:txBody>
                    <a:bodyPr/>
                    <a:lstStyle/>
                    <a:p>
                      <a:endParaRPr lang="en-US"/>
                    </a:p>
                  </a:txBody>
                  <a:tcPr/>
                </a:tc>
                <a:tc>
                  <a:txBody>
                    <a:bodyPr/>
                    <a:lstStyle/>
                    <a:p>
                      <a:pPr marL="0" marR="0">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Evolution of IT: How Do You Define Innovation?</a:t>
                      </a:r>
                      <a:endParaRPr lang="en-US" sz="1100" dirty="0">
                        <a:effectLst/>
                        <a:latin typeface="Arial" panose="020B0604020202020204" pitchFamily="34" charset="0"/>
                        <a:ea typeface="Calibri"/>
                        <a:cs typeface="Arial" panose="020B0604020202020204" pitchFamily="34" charset="0"/>
                      </a:endParaRPr>
                    </a:p>
                  </a:txBody>
                  <a:tcPr marL="60586" marR="60586" marT="0" marB="0" anchor="ctr"/>
                </a:tc>
              </a:tr>
              <a:tr h="274320">
                <a:tc rowSpan="2">
                  <a:txBody>
                    <a:bodyPr/>
                    <a:lstStyle/>
                    <a:p>
                      <a:pPr marL="0" marR="0">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PwC</a:t>
                      </a:r>
                      <a:endParaRPr lang="en-US" sz="1100" dirty="0">
                        <a:effectLst/>
                        <a:latin typeface="Arial" panose="020B0604020202020204" pitchFamily="34" charset="0"/>
                        <a:ea typeface="Calibri"/>
                        <a:cs typeface="Arial" panose="020B0604020202020204" pitchFamily="34" charset="0"/>
                      </a:endParaRPr>
                    </a:p>
                  </a:txBody>
                  <a:tcPr marL="60586" marR="60586" marT="0" marB="0" anchor="ctr">
                    <a:solidFill>
                      <a:schemeClr val="accent5">
                        <a:lumMod val="20000"/>
                        <a:lumOff val="80000"/>
                      </a:schemeClr>
                    </a:solidFill>
                  </a:tcPr>
                </a:tc>
                <a:tc>
                  <a:txBody>
                    <a:bodyPr/>
                    <a:lstStyle/>
                    <a:p>
                      <a:pPr marL="0" marR="0">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The Data Conundrum: Finding Your Path with Data Analytics, Dec 2013</a:t>
                      </a:r>
                      <a:endParaRPr lang="en-US" sz="1100" dirty="0">
                        <a:effectLst/>
                        <a:latin typeface="Arial" panose="020B0604020202020204" pitchFamily="34" charset="0"/>
                        <a:ea typeface="Calibri"/>
                        <a:cs typeface="Arial" panose="020B0604020202020204" pitchFamily="34" charset="0"/>
                      </a:endParaRPr>
                    </a:p>
                  </a:txBody>
                  <a:tcPr marL="60586" marR="60586" marT="0" marB="0" anchor="ctr">
                    <a:solidFill>
                      <a:schemeClr val="accent5">
                        <a:lumMod val="20000"/>
                        <a:lumOff val="80000"/>
                      </a:schemeClr>
                    </a:solidFill>
                  </a:tcPr>
                </a:tc>
              </a:tr>
              <a:tr h="274320">
                <a:tc vMerge="1">
                  <a:txBody>
                    <a:bodyPr/>
                    <a:lstStyle/>
                    <a:p>
                      <a:endParaRPr lang="en-US"/>
                    </a:p>
                  </a:txBody>
                  <a:tcPr/>
                </a:tc>
                <a:tc>
                  <a:txBody>
                    <a:bodyPr/>
                    <a:lstStyle/>
                    <a:p>
                      <a:pPr marL="0" marR="0">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Reinventing Information Technology in the Digital Enterprise</a:t>
                      </a:r>
                      <a:endParaRPr lang="en-US" sz="1100" dirty="0">
                        <a:effectLst/>
                        <a:latin typeface="Arial" panose="020B0604020202020204" pitchFamily="34" charset="0"/>
                        <a:ea typeface="Calibri"/>
                        <a:cs typeface="Arial" panose="020B0604020202020204" pitchFamily="34" charset="0"/>
                      </a:endParaRPr>
                    </a:p>
                  </a:txBody>
                  <a:tcPr marL="60586" marR="60586" marT="0" marB="0" anchor="ctr">
                    <a:solidFill>
                      <a:schemeClr val="accent5">
                        <a:lumMod val="20000"/>
                        <a:lumOff val="80000"/>
                      </a:schemeClr>
                    </a:solidFill>
                  </a:tcPr>
                </a:tc>
              </a:tr>
              <a:tr h="274320">
                <a:tc rowSpan="2">
                  <a:txBody>
                    <a:bodyPr/>
                    <a:lstStyle/>
                    <a:p>
                      <a:pPr marL="0" marR="0">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Gartner</a:t>
                      </a:r>
                      <a:endParaRPr lang="en-US" sz="1100" dirty="0">
                        <a:effectLst/>
                        <a:latin typeface="Arial" panose="020B0604020202020204" pitchFamily="34" charset="0"/>
                        <a:ea typeface="Calibri"/>
                        <a:cs typeface="Arial" panose="020B0604020202020204" pitchFamily="34" charset="0"/>
                      </a:endParaRPr>
                    </a:p>
                  </a:txBody>
                  <a:tcPr marL="60586" marR="60586" marT="0" marB="0" anchor="ctr">
                    <a:noFill/>
                  </a:tcPr>
                </a:tc>
                <a:tc>
                  <a:txBody>
                    <a:bodyPr/>
                    <a:lstStyle/>
                    <a:p>
                      <a:pPr marL="0" marR="0">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The Nexus of Forces, Gartner Point of View, June 2013</a:t>
                      </a:r>
                      <a:endParaRPr lang="en-US" sz="1100" dirty="0">
                        <a:effectLst/>
                        <a:latin typeface="Arial" panose="020B0604020202020204" pitchFamily="34" charset="0"/>
                        <a:ea typeface="Calibri"/>
                        <a:cs typeface="Arial" panose="020B0604020202020204" pitchFamily="34" charset="0"/>
                      </a:endParaRPr>
                    </a:p>
                  </a:txBody>
                  <a:tcPr marL="60586" marR="60586" marT="0" marB="0" anchor="ctr">
                    <a:noFill/>
                  </a:tcPr>
                </a:tc>
              </a:tr>
              <a:tr h="274320">
                <a:tc vMerge="1">
                  <a:txBody>
                    <a:bodyPr/>
                    <a:lstStyle/>
                    <a:p>
                      <a:endParaRPr lang="en-US"/>
                    </a:p>
                  </a:txBody>
                  <a:tcPr/>
                </a:tc>
                <a:tc>
                  <a:txBody>
                    <a:bodyPr/>
                    <a:lstStyle/>
                    <a:p>
                      <a:pPr marL="0" marR="0">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Predicts 2014: Nexus of Forces Drives Evolution of Integration Strategy, Nov 2013</a:t>
                      </a:r>
                      <a:endParaRPr lang="en-US" sz="1100" dirty="0">
                        <a:effectLst/>
                        <a:latin typeface="Arial" panose="020B0604020202020204" pitchFamily="34" charset="0"/>
                        <a:ea typeface="Calibri"/>
                        <a:cs typeface="Arial" panose="020B0604020202020204" pitchFamily="34" charset="0"/>
                      </a:endParaRPr>
                    </a:p>
                  </a:txBody>
                  <a:tcPr marL="60586" marR="60586" marT="0" marB="0" anchor="ctr"/>
                </a:tc>
              </a:tr>
              <a:tr h="274320">
                <a:tc>
                  <a:txBody>
                    <a:bodyPr/>
                    <a:lstStyle/>
                    <a:p>
                      <a:pPr marL="0" marR="0">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Deloitte</a:t>
                      </a:r>
                      <a:endParaRPr lang="en-US" sz="1100" dirty="0">
                        <a:effectLst/>
                        <a:latin typeface="Arial" panose="020B0604020202020204" pitchFamily="34" charset="0"/>
                        <a:ea typeface="Calibri"/>
                        <a:cs typeface="Arial" panose="020B0604020202020204" pitchFamily="34" charset="0"/>
                      </a:endParaRPr>
                    </a:p>
                  </a:txBody>
                  <a:tcPr marL="60586" marR="60586" marT="0" marB="0" anchor="ctr">
                    <a:solidFill>
                      <a:schemeClr val="accent5">
                        <a:lumMod val="20000"/>
                        <a:lumOff val="80000"/>
                      </a:schemeClr>
                    </a:solidFill>
                  </a:tcPr>
                </a:tc>
                <a:tc>
                  <a:txBody>
                    <a:bodyPr/>
                    <a:lstStyle/>
                    <a:p>
                      <a:pPr marL="0" marR="0">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Analytics Trends in 2014</a:t>
                      </a:r>
                      <a:endParaRPr lang="en-US" sz="1100" dirty="0">
                        <a:effectLst/>
                        <a:latin typeface="Arial" panose="020B0604020202020204" pitchFamily="34" charset="0"/>
                        <a:ea typeface="Calibri"/>
                        <a:cs typeface="Arial" panose="020B0604020202020204" pitchFamily="34" charset="0"/>
                      </a:endParaRPr>
                    </a:p>
                  </a:txBody>
                  <a:tcPr marL="60586" marR="60586" marT="0" marB="0" anchor="ctr">
                    <a:solidFill>
                      <a:schemeClr val="accent5">
                        <a:lumMod val="20000"/>
                        <a:lumOff val="80000"/>
                      </a:schemeClr>
                    </a:solidFill>
                  </a:tcPr>
                </a:tc>
              </a:tr>
              <a:tr h="274320">
                <a:tc rowSpan="2">
                  <a:txBody>
                    <a:bodyPr/>
                    <a:lstStyle/>
                    <a:p>
                      <a:pPr marL="0" marR="0">
                        <a:lnSpc>
                          <a:spcPct val="115000"/>
                        </a:lnSpc>
                        <a:spcBef>
                          <a:spcPts val="0"/>
                        </a:spcBef>
                        <a:spcAft>
                          <a:spcPts val="0"/>
                        </a:spcAft>
                      </a:pPr>
                      <a:r>
                        <a:rPr lang="en-US" sz="1100">
                          <a:effectLst/>
                          <a:latin typeface="Arial" panose="020B0604020202020204" pitchFamily="34" charset="0"/>
                          <a:cs typeface="Arial" panose="020B0604020202020204" pitchFamily="34" charset="0"/>
                        </a:rPr>
                        <a:t>COSO</a:t>
                      </a:r>
                      <a:endParaRPr lang="en-US" sz="1100">
                        <a:effectLst/>
                        <a:latin typeface="Arial" panose="020B0604020202020204" pitchFamily="34" charset="0"/>
                        <a:ea typeface="Calibri"/>
                        <a:cs typeface="Arial" panose="020B0604020202020204" pitchFamily="34" charset="0"/>
                      </a:endParaRPr>
                    </a:p>
                  </a:txBody>
                  <a:tcPr marL="60586" marR="60586" marT="0" marB="0" anchor="ctr"/>
                </a:tc>
                <a:tc>
                  <a:txBody>
                    <a:bodyPr/>
                    <a:lstStyle/>
                    <a:p>
                      <a:pPr marL="0" marR="0">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Improving Organizational Performance and Governance: How the COSO Framework Can Help, Feb 2014</a:t>
                      </a:r>
                      <a:endParaRPr lang="en-US" sz="1100" dirty="0">
                        <a:effectLst/>
                        <a:latin typeface="Arial" panose="020B0604020202020204" pitchFamily="34" charset="0"/>
                        <a:ea typeface="Calibri"/>
                        <a:cs typeface="Arial" panose="020B0604020202020204" pitchFamily="34" charset="0"/>
                      </a:endParaRPr>
                    </a:p>
                  </a:txBody>
                  <a:tcPr marL="60586" marR="60586" marT="0" marB="0" anchor="ctr"/>
                </a:tc>
              </a:tr>
              <a:tr h="274320">
                <a:tc vMerge="1">
                  <a:txBody>
                    <a:bodyPr/>
                    <a:lstStyle/>
                    <a:p>
                      <a:endParaRPr lang="en-US"/>
                    </a:p>
                  </a:txBody>
                  <a:tcPr/>
                </a:tc>
                <a:tc>
                  <a:txBody>
                    <a:bodyPr/>
                    <a:lstStyle/>
                    <a:p>
                      <a:pPr marL="0" marR="0">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Enterprise Risk Management: Understanding and Communicating Risk Appetite, Jan 2012</a:t>
                      </a:r>
                      <a:endParaRPr lang="en-US" sz="1100" dirty="0">
                        <a:effectLst/>
                        <a:latin typeface="Arial" panose="020B0604020202020204" pitchFamily="34" charset="0"/>
                        <a:ea typeface="Calibri"/>
                        <a:cs typeface="Arial" panose="020B0604020202020204" pitchFamily="34" charset="0"/>
                      </a:endParaRPr>
                    </a:p>
                  </a:txBody>
                  <a:tcPr marL="60586" marR="60586" marT="0" marB="0" anchor="ctr">
                    <a:noFill/>
                  </a:tcPr>
                </a:tc>
              </a:tr>
              <a:tr h="434749">
                <a:tc>
                  <a:txBody>
                    <a:bodyPr/>
                    <a:lstStyle/>
                    <a:p>
                      <a:pPr marL="0" marR="0">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CEB</a:t>
                      </a:r>
                      <a:endParaRPr lang="en-US" sz="1100" dirty="0">
                        <a:effectLst/>
                        <a:latin typeface="Arial" panose="020B0604020202020204" pitchFamily="34" charset="0"/>
                        <a:ea typeface="Calibri"/>
                        <a:cs typeface="Arial" panose="020B0604020202020204" pitchFamily="34" charset="0"/>
                      </a:endParaRPr>
                    </a:p>
                  </a:txBody>
                  <a:tcPr marL="60586" marR="60586" marT="0" marB="0" anchor="ctr">
                    <a:solidFill>
                      <a:schemeClr val="accent5">
                        <a:lumMod val="20000"/>
                        <a:lumOff val="80000"/>
                      </a:schemeClr>
                    </a:solidFill>
                  </a:tcPr>
                </a:tc>
                <a:tc>
                  <a:txBody>
                    <a:bodyPr/>
                    <a:lstStyle/>
                    <a:p>
                      <a:pPr marL="0" marR="0">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High-Potential Employee (HIPO) Development: “Best of CEB on Talent” Series Guidebook, Corporate Executive Board, 2013</a:t>
                      </a:r>
                      <a:endParaRPr lang="en-US" sz="1100" dirty="0">
                        <a:effectLst/>
                        <a:latin typeface="Arial" panose="020B0604020202020204" pitchFamily="34" charset="0"/>
                        <a:ea typeface="Calibri"/>
                        <a:cs typeface="Arial" panose="020B0604020202020204" pitchFamily="34" charset="0"/>
                      </a:endParaRPr>
                    </a:p>
                  </a:txBody>
                  <a:tcPr marL="60586" marR="60586" marT="0" marB="0" anchor="ctr">
                    <a:solidFill>
                      <a:schemeClr val="accent5">
                        <a:lumMod val="20000"/>
                        <a:lumOff val="80000"/>
                      </a:schemeClr>
                    </a:solidFill>
                  </a:tcPr>
                </a:tc>
              </a:tr>
              <a:tr h="274320">
                <a:tc>
                  <a:txBody>
                    <a:bodyPr/>
                    <a:lstStyle/>
                    <a:p>
                      <a:pPr marL="0" marR="0">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CEB</a:t>
                      </a:r>
                      <a:endParaRPr lang="en-US" sz="1100" dirty="0">
                        <a:effectLst/>
                        <a:latin typeface="Arial" panose="020B0604020202020204" pitchFamily="34" charset="0"/>
                        <a:ea typeface="Calibri"/>
                        <a:cs typeface="Arial" panose="020B0604020202020204" pitchFamily="34" charset="0"/>
                      </a:endParaRPr>
                    </a:p>
                  </a:txBody>
                  <a:tcPr marL="60586" marR="60586" marT="0" marB="0" anchor="ctr">
                    <a:noFill/>
                  </a:tcPr>
                </a:tc>
                <a:tc>
                  <a:txBody>
                    <a:bodyPr/>
                    <a:lstStyle/>
                    <a:p>
                      <a:pPr marL="0" marR="0">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Next-Generation Auditing: Building the Audit Plan from Strategic Objectives, 2010</a:t>
                      </a:r>
                      <a:endParaRPr lang="en-US" sz="1100" dirty="0">
                        <a:effectLst/>
                        <a:latin typeface="Arial" panose="020B0604020202020204" pitchFamily="34" charset="0"/>
                        <a:ea typeface="Calibri"/>
                        <a:cs typeface="Arial" panose="020B0604020202020204" pitchFamily="34" charset="0"/>
                      </a:endParaRPr>
                    </a:p>
                  </a:txBody>
                  <a:tcPr marL="60586" marR="60586" marT="0" marB="0" anchor="ctr">
                    <a:noFill/>
                  </a:tcPr>
                </a:tc>
              </a:tr>
            </a:tbl>
          </a:graphicData>
        </a:graphic>
      </p:graphicFrame>
    </p:spTree>
    <p:extLst>
      <p:ext uri="{BB962C8B-B14F-4D97-AF65-F5344CB8AC3E}">
        <p14:creationId xmlns:p14="http://schemas.microsoft.com/office/powerpoint/2010/main" val="128600945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695303" y="6356350"/>
            <a:ext cx="2847975" cy="365125"/>
          </a:xfrm>
        </p:spPr>
        <p:txBody>
          <a:bodyPr/>
          <a:lstStyle/>
          <a:p>
            <a:pPr algn="r"/>
            <a:r>
              <a:rPr lang="en-US" sz="1000" b="1" dirty="0" smtClean="0">
                <a:solidFill>
                  <a:srgbClr val="0000CC"/>
                </a:solidFill>
              </a:rPr>
              <a:t>Strategic Planning &amp; Performance</a:t>
            </a:r>
            <a:endParaRPr lang="en-US" sz="1000" b="1" dirty="0">
              <a:solidFill>
                <a:srgbClr val="0000CC"/>
              </a:solidFill>
            </a:endParaRPr>
          </a:p>
        </p:txBody>
      </p:sp>
      <p:sp>
        <p:nvSpPr>
          <p:cNvPr id="5" name="Slide Number Placeholder 4"/>
          <p:cNvSpPr>
            <a:spLocks noGrp="1"/>
          </p:cNvSpPr>
          <p:nvPr>
            <p:ph type="sldNum" sz="quarter" idx="12"/>
          </p:nvPr>
        </p:nvSpPr>
        <p:spPr/>
        <p:txBody>
          <a:bodyPr/>
          <a:lstStyle/>
          <a:p>
            <a:fld id="{33A7DA15-4FC7-E041-88C1-61AB3AC8A005}" type="slidenum">
              <a:rPr lang="en-US" smtClean="0"/>
              <a:t>53</a:t>
            </a:fld>
            <a:endParaRPr lang="en-US" dirty="0"/>
          </a:p>
        </p:txBody>
      </p:sp>
      <p:sp>
        <p:nvSpPr>
          <p:cNvPr id="3" name="Rectangle 2"/>
          <p:cNvSpPr/>
          <p:nvPr/>
        </p:nvSpPr>
        <p:spPr>
          <a:xfrm>
            <a:off x="1907649" y="1424161"/>
            <a:ext cx="5328703" cy="1938992"/>
          </a:xfrm>
          <a:prstGeom prst="rect">
            <a:avLst/>
          </a:prstGeom>
        </p:spPr>
        <p:txBody>
          <a:bodyPr wrap="none">
            <a:spAutoFit/>
          </a:bodyPr>
          <a:lstStyle/>
          <a:p>
            <a:pPr algn="ctr"/>
            <a:r>
              <a:rPr lang="en-US" sz="4000" dirty="0" smtClean="0">
                <a:solidFill>
                  <a:schemeClr val="tx2"/>
                </a:solidFill>
                <a:effectLst>
                  <a:outerShdw blurRad="63500" dist="38100" dir="5400000" algn="t" rotWithShape="0">
                    <a:prstClr val="black">
                      <a:alpha val="25000"/>
                    </a:prstClr>
                  </a:outerShdw>
                </a:effectLst>
                <a:ea typeface="+mj-ea"/>
                <a:cs typeface="+mj-cs"/>
              </a:rPr>
              <a:t>Questions?</a:t>
            </a:r>
          </a:p>
          <a:p>
            <a:endParaRPr lang="en-US" sz="4000" dirty="0">
              <a:solidFill>
                <a:schemeClr val="tx2"/>
              </a:solidFill>
              <a:effectLst>
                <a:outerShdw blurRad="63500" dist="38100" dir="5400000" algn="t" rotWithShape="0">
                  <a:prstClr val="black">
                    <a:alpha val="25000"/>
                  </a:prstClr>
                </a:outerShdw>
              </a:effectLst>
              <a:ea typeface="+mj-ea"/>
              <a:cs typeface="+mj-cs"/>
            </a:endParaRPr>
          </a:p>
          <a:p>
            <a:r>
              <a:rPr lang="en-US" sz="4000" dirty="0" smtClean="0">
                <a:solidFill>
                  <a:schemeClr val="tx2"/>
                </a:solidFill>
                <a:effectLst>
                  <a:outerShdw blurRad="63500" dist="38100" dir="5400000" algn="t" rotWithShape="0">
                    <a:prstClr val="black">
                      <a:alpha val="25000"/>
                    </a:prstClr>
                  </a:outerShdw>
                </a:effectLst>
                <a:ea typeface="+mj-ea"/>
                <a:cs typeface="+mj-cs"/>
              </a:rPr>
              <a:t>rmitchell@uspsoig.gov</a:t>
            </a:r>
            <a:endParaRPr lang="en-US" sz="4000" dirty="0">
              <a:solidFill>
                <a:schemeClr val="tx2"/>
              </a:solidFill>
              <a:effectLst>
                <a:outerShdw blurRad="63500" dist="38100" dir="5400000" algn="t" rotWithShape="0">
                  <a:prstClr val="black">
                    <a:alpha val="25000"/>
                  </a:prstClr>
                </a:outerShdw>
              </a:effectLst>
              <a:ea typeface="+mj-ea"/>
              <a:cs typeface="+mj-cs"/>
            </a:endParaRPr>
          </a:p>
        </p:txBody>
      </p:sp>
      <p:sp>
        <p:nvSpPr>
          <p:cNvPr id="2" name="TextBox 1"/>
          <p:cNvSpPr txBox="1"/>
          <p:nvPr/>
        </p:nvSpPr>
        <p:spPr>
          <a:xfrm>
            <a:off x="5411971" y="5607427"/>
            <a:ext cx="3299749" cy="646331"/>
          </a:xfrm>
          <a:prstGeom prst="rect">
            <a:avLst/>
          </a:prstGeom>
          <a:noFill/>
        </p:spPr>
        <p:txBody>
          <a:bodyPr wrap="none" rtlCol="0">
            <a:spAutoFit/>
          </a:bodyPr>
          <a:lstStyle/>
          <a:p>
            <a:r>
              <a:rPr lang="en-US" sz="1200" dirty="0" smtClean="0">
                <a:latin typeface="Arial" panose="020B0604020202020204" pitchFamily="34" charset="0"/>
                <a:cs typeface="Arial" panose="020B0604020202020204" pitchFamily="34" charset="0"/>
              </a:rPr>
              <a:t>Robert Mitchell, MBA, CPA</a:t>
            </a:r>
          </a:p>
          <a:p>
            <a:r>
              <a:rPr lang="en-US" sz="1200" dirty="0" smtClean="0">
                <a:latin typeface="Arial" panose="020B0604020202020204" pitchFamily="34" charset="0"/>
                <a:cs typeface="Arial" panose="020B0604020202020204" pitchFamily="34" charset="0"/>
              </a:rPr>
              <a:t>Director, Strategic Planning and Performance</a:t>
            </a:r>
          </a:p>
          <a:p>
            <a:r>
              <a:rPr lang="en-US" sz="1200" dirty="0" smtClean="0">
                <a:latin typeface="Arial" panose="020B0604020202020204" pitchFamily="34" charset="0"/>
                <a:cs typeface="Arial" panose="020B0604020202020204" pitchFamily="34" charset="0"/>
              </a:rPr>
              <a:t>US Postal Service Office of Inspector General</a:t>
            </a:r>
          </a:p>
        </p:txBody>
      </p:sp>
    </p:spTree>
    <p:extLst>
      <p:ext uri="{BB962C8B-B14F-4D97-AF65-F5344CB8AC3E}">
        <p14:creationId xmlns:p14="http://schemas.microsoft.com/office/powerpoint/2010/main" val="19507539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695303" y="6356350"/>
            <a:ext cx="2847975" cy="365125"/>
          </a:xfrm>
        </p:spPr>
        <p:txBody>
          <a:bodyPr/>
          <a:lstStyle/>
          <a:p>
            <a:pPr algn="r"/>
            <a:r>
              <a:rPr lang="en-US" sz="1000" b="1" dirty="0" smtClean="0">
                <a:solidFill>
                  <a:srgbClr val="0000CC"/>
                </a:solidFill>
              </a:rPr>
              <a:t>Strategic Planning &amp; Performance</a:t>
            </a:r>
            <a:endParaRPr lang="en-US" sz="1000" b="1" dirty="0">
              <a:solidFill>
                <a:srgbClr val="0000CC"/>
              </a:solidFill>
            </a:endParaRPr>
          </a:p>
        </p:txBody>
      </p:sp>
      <p:sp>
        <p:nvSpPr>
          <p:cNvPr id="5" name="Slide Number Placeholder 4"/>
          <p:cNvSpPr>
            <a:spLocks noGrp="1"/>
          </p:cNvSpPr>
          <p:nvPr>
            <p:ph type="sldNum" sz="quarter" idx="12"/>
          </p:nvPr>
        </p:nvSpPr>
        <p:spPr/>
        <p:txBody>
          <a:bodyPr/>
          <a:lstStyle/>
          <a:p>
            <a:fld id="{33A7DA15-4FC7-E041-88C1-61AB3AC8A005}" type="slidenum">
              <a:rPr lang="en-US" smtClean="0">
                <a:solidFill>
                  <a:prstClr val="black">
                    <a:lumMod val="65000"/>
                    <a:lumOff val="35000"/>
                  </a:prstClr>
                </a:solidFill>
              </a:rPr>
              <a:pPr/>
              <a:t>6</a:t>
            </a:fld>
            <a:endParaRPr lang="en-US" dirty="0">
              <a:solidFill>
                <a:prstClr val="black">
                  <a:lumMod val="65000"/>
                  <a:lumOff val="35000"/>
                </a:prstClr>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056" y="399259"/>
            <a:ext cx="7568388" cy="5615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49962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695303" y="6356350"/>
            <a:ext cx="2847975" cy="365125"/>
          </a:xfrm>
        </p:spPr>
        <p:txBody>
          <a:bodyPr/>
          <a:lstStyle/>
          <a:p>
            <a:pPr algn="r"/>
            <a:r>
              <a:rPr lang="en-US" sz="1000" b="1" dirty="0" smtClean="0">
                <a:solidFill>
                  <a:srgbClr val="0000CC"/>
                </a:solidFill>
              </a:rPr>
              <a:t>Strategic Planning &amp; Performance</a:t>
            </a:r>
            <a:endParaRPr lang="en-US" sz="1000" b="1" dirty="0">
              <a:solidFill>
                <a:srgbClr val="0000CC"/>
              </a:solidFill>
            </a:endParaRPr>
          </a:p>
        </p:txBody>
      </p:sp>
      <p:sp>
        <p:nvSpPr>
          <p:cNvPr id="5" name="Slide Number Placeholder 4"/>
          <p:cNvSpPr>
            <a:spLocks noGrp="1"/>
          </p:cNvSpPr>
          <p:nvPr>
            <p:ph type="sldNum" sz="quarter" idx="12"/>
          </p:nvPr>
        </p:nvSpPr>
        <p:spPr/>
        <p:txBody>
          <a:bodyPr/>
          <a:lstStyle/>
          <a:p>
            <a:fld id="{33A7DA15-4FC7-E041-88C1-61AB3AC8A005}" type="slidenum">
              <a:rPr lang="en-US" smtClean="0">
                <a:solidFill>
                  <a:prstClr val="black">
                    <a:lumMod val="65000"/>
                    <a:lumOff val="35000"/>
                  </a:prstClr>
                </a:solidFill>
              </a:rPr>
              <a:pPr/>
              <a:t>7</a:t>
            </a:fld>
            <a:endParaRPr lang="en-US" dirty="0">
              <a:solidFill>
                <a:prstClr val="black">
                  <a:lumMod val="65000"/>
                  <a:lumOff val="35000"/>
                </a:prstClr>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177" y="460633"/>
            <a:ext cx="7497615" cy="5588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23993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695303" y="6356350"/>
            <a:ext cx="2847975" cy="365125"/>
          </a:xfrm>
        </p:spPr>
        <p:txBody>
          <a:bodyPr/>
          <a:lstStyle/>
          <a:p>
            <a:pPr algn="r"/>
            <a:r>
              <a:rPr lang="en-US" sz="1000" b="1" dirty="0" smtClean="0">
                <a:solidFill>
                  <a:srgbClr val="0000CC"/>
                </a:solidFill>
              </a:rPr>
              <a:t>Strategic Planning &amp; Performance</a:t>
            </a:r>
            <a:endParaRPr lang="en-US" sz="1000" b="1" dirty="0">
              <a:solidFill>
                <a:srgbClr val="0000CC"/>
              </a:solidFill>
            </a:endParaRPr>
          </a:p>
        </p:txBody>
      </p:sp>
      <p:sp>
        <p:nvSpPr>
          <p:cNvPr id="5" name="Slide Number Placeholder 4"/>
          <p:cNvSpPr>
            <a:spLocks noGrp="1"/>
          </p:cNvSpPr>
          <p:nvPr>
            <p:ph type="sldNum" sz="quarter" idx="12"/>
          </p:nvPr>
        </p:nvSpPr>
        <p:spPr/>
        <p:txBody>
          <a:bodyPr/>
          <a:lstStyle/>
          <a:p>
            <a:fld id="{33A7DA15-4FC7-E041-88C1-61AB3AC8A005}" type="slidenum">
              <a:rPr lang="en-US" smtClean="0">
                <a:solidFill>
                  <a:prstClr val="black">
                    <a:lumMod val="65000"/>
                    <a:lumOff val="35000"/>
                  </a:prstClr>
                </a:solidFill>
              </a:rPr>
              <a:pPr/>
              <a:t>8</a:t>
            </a:fld>
            <a:endParaRPr lang="en-US" dirty="0">
              <a:solidFill>
                <a:prstClr val="black">
                  <a:lumMod val="65000"/>
                  <a:lumOff val="35000"/>
                </a:prst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279" y="489354"/>
            <a:ext cx="7477458" cy="5596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93661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49595"/>
          </a:xfrm>
        </p:spPr>
        <p:txBody>
          <a:bodyPr/>
          <a:lstStyle/>
          <a:p>
            <a:r>
              <a:rPr lang="en-US" sz="2800" dirty="0" smtClean="0"/>
              <a:t>Connected Devices</a:t>
            </a:r>
            <a:endParaRPr lang="en-US" sz="2800" dirty="0"/>
          </a:p>
        </p:txBody>
      </p:sp>
      <p:sp>
        <p:nvSpPr>
          <p:cNvPr id="4" name="Footer Placeholder 3"/>
          <p:cNvSpPr>
            <a:spLocks noGrp="1"/>
          </p:cNvSpPr>
          <p:nvPr>
            <p:ph type="ftr" sz="quarter" idx="11"/>
          </p:nvPr>
        </p:nvSpPr>
        <p:spPr>
          <a:xfrm>
            <a:off x="5592672" y="6356350"/>
            <a:ext cx="2847975" cy="365125"/>
          </a:xfrm>
        </p:spPr>
        <p:txBody>
          <a:bodyPr/>
          <a:lstStyle/>
          <a:p>
            <a:pPr algn="r"/>
            <a:r>
              <a:rPr lang="en-US" sz="1000" b="1" dirty="0" smtClean="0">
                <a:solidFill>
                  <a:srgbClr val="0000CC"/>
                </a:solidFill>
                <a:cs typeface="Arial" panose="020B0604020202020204" pitchFamily="34" charset="0"/>
              </a:rPr>
              <a:t>Strategic Planning &amp; Performance</a:t>
            </a:r>
            <a:endParaRPr lang="en-US" sz="1000" b="1" dirty="0">
              <a:solidFill>
                <a:srgbClr val="0000CC"/>
              </a:solidFill>
              <a:cs typeface="Arial" panose="020B0604020202020204" pitchFamily="34" charset="0"/>
            </a:endParaRPr>
          </a:p>
        </p:txBody>
      </p:sp>
      <p:sp>
        <p:nvSpPr>
          <p:cNvPr id="5" name="Slide Number Placeholder 4"/>
          <p:cNvSpPr>
            <a:spLocks noGrp="1"/>
          </p:cNvSpPr>
          <p:nvPr>
            <p:ph type="sldNum" sz="quarter" idx="12"/>
          </p:nvPr>
        </p:nvSpPr>
        <p:spPr/>
        <p:txBody>
          <a:bodyPr/>
          <a:lstStyle/>
          <a:p>
            <a:fld id="{33A7DA15-4FC7-E041-88C1-61AB3AC8A005}" type="slidenum">
              <a:rPr lang="en-US" smtClean="0"/>
              <a:t>9</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224" y="1121310"/>
            <a:ext cx="8029575" cy="4790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06245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PE Strategy (13)">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New Strategic Planning Process V4</Template>
  <TotalTime>45423</TotalTime>
  <Words>6753</Words>
  <Application>Microsoft Office PowerPoint</Application>
  <PresentationFormat>On-screen Show (4:3)</PresentationFormat>
  <Paragraphs>863</Paragraphs>
  <Slides>53</Slides>
  <Notes>53</Notes>
  <HiddenSlides>0</HiddenSlides>
  <MMClips>0</MMClips>
  <ScaleCrop>false</ScaleCrop>
  <HeadingPairs>
    <vt:vector size="4" baseType="variant">
      <vt:variant>
        <vt:lpstr>Theme</vt:lpstr>
      </vt:variant>
      <vt:variant>
        <vt:i4>2</vt:i4>
      </vt:variant>
      <vt:variant>
        <vt:lpstr>Slide Titles</vt:lpstr>
      </vt:variant>
      <vt:variant>
        <vt:i4>53</vt:i4>
      </vt:variant>
    </vt:vector>
  </HeadingPairs>
  <TitlesOfParts>
    <vt:vector size="55" baseType="lpstr">
      <vt:lpstr>CAPE Strategy (13)</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Connected Devices</vt:lpstr>
      <vt:lpstr>The Nexus of Forces: People…</vt:lpstr>
      <vt:lpstr>Which of the following global trends do you believe will transform your business the most over the next five years? </vt:lpstr>
      <vt:lpstr>To what extent do you feel that your organization is at risk from each of the following factors over the next 18 months?</vt:lpstr>
      <vt:lpstr>Measuring an organization’s total impact helps to show the best route forward</vt:lpstr>
      <vt:lpstr>Change is driving CEOs to…</vt:lpstr>
      <vt:lpstr>PowerPoint Presentation</vt:lpstr>
      <vt:lpstr>Board members, senior management and chief audit executives (CAEs) perceive Audit differently</vt:lpstr>
      <vt:lpstr>Board members, senior management and CAEs agree on expectations, but differ on how well Audit meets them</vt:lpstr>
      <vt:lpstr>The top internal audit functions perform at a high level on eight foundational capabilities</vt:lpstr>
      <vt:lpstr>Board members and management disagree on how well audit performs on 8 key attributes</vt:lpstr>
      <vt:lpstr>Audit is struggling to deliver value</vt:lpstr>
      <vt:lpstr>PowerPoint Presentation</vt:lpstr>
      <vt:lpstr>Priorities for corporate boards</vt:lpstr>
      <vt:lpstr>Priorities for corporate boards</vt:lpstr>
      <vt:lpstr>Priorities for audit committees</vt:lpstr>
      <vt:lpstr>Because risks are changing …</vt:lpstr>
      <vt:lpstr>Expectations of Audit Are changing</vt:lpstr>
      <vt:lpstr>Chief Audit Executives are coming to their positions from outside the internal audit profession</vt:lpstr>
      <vt:lpstr>CAEs are hiring different skill sets</vt:lpstr>
      <vt:lpstr>Where Internal Audit Will Get the Talent it Needs</vt:lpstr>
      <vt:lpstr>What Makes a High-Potential Employee?</vt:lpstr>
      <vt:lpstr>PowerPoint Presentation</vt:lpstr>
      <vt:lpstr>PowerPoint Presentation</vt:lpstr>
      <vt:lpstr>Audit can evolve from assurance provider to trusted advisor</vt:lpstr>
      <vt:lpstr>PowerPoint Presentation</vt:lpstr>
      <vt:lpstr>PowerPoint Presentation</vt:lpstr>
      <vt:lpstr>Characteristics of analytics today</vt:lpstr>
      <vt:lpstr>The state of analytics in auditing</vt:lpstr>
      <vt:lpstr>Four types of analytics</vt:lpstr>
      <vt:lpstr>PowerPoint Presentation</vt:lpstr>
      <vt:lpstr>PowerPoint Presentation</vt:lpstr>
      <vt:lpstr>PowerPoint Presentation</vt:lpstr>
      <vt:lpstr>Postal Service Journey to Enterprise Analytics</vt:lpstr>
      <vt:lpstr>Postal Service Journey to Enterprise Analytics</vt:lpstr>
      <vt:lpstr>Postal Service Journey to Enterprise Analytics</vt:lpstr>
      <vt:lpstr>Just when you think you have it all together…</vt:lpstr>
      <vt:lpstr>Dashboard</vt:lpstr>
      <vt:lpstr>Where Does OIG Need More Real-Time Insight?</vt:lpstr>
      <vt:lpstr>OIG Countermeasures and Performance Evaluation Team Collaborative Approach</vt:lpstr>
      <vt:lpstr>OIG Analytics: Contract Fraud, Map View</vt:lpstr>
      <vt:lpstr>OIG Analytics: Contract Fraud List View</vt:lpstr>
      <vt:lpstr>Sources</vt:lpstr>
      <vt:lpstr>Sources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McClellan</dc:creator>
  <cp:lastModifiedBy>Gregg</cp:lastModifiedBy>
  <cp:revision>670</cp:revision>
  <cp:lastPrinted>2014-11-12T22:09:08Z</cp:lastPrinted>
  <dcterms:created xsi:type="dcterms:W3CDTF">2013-06-20T12:39:36Z</dcterms:created>
  <dcterms:modified xsi:type="dcterms:W3CDTF">2014-11-13T02:29:00Z</dcterms:modified>
</cp:coreProperties>
</file>