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5"/>
  </p:notesMasterIdLst>
  <p:sldIdLst>
    <p:sldId id="257" r:id="rId5"/>
    <p:sldId id="258" r:id="rId6"/>
    <p:sldId id="260" r:id="rId7"/>
    <p:sldId id="261" r:id="rId8"/>
    <p:sldId id="262" r:id="rId9"/>
    <p:sldId id="263" r:id="rId10"/>
    <p:sldId id="264" r:id="rId11"/>
    <p:sldId id="265" r:id="rId12"/>
    <p:sldId id="267" r:id="rId13"/>
    <p:sldId id="268" r:id="rId14"/>
    <p:sldId id="269" r:id="rId15"/>
    <p:sldId id="270" r:id="rId16"/>
    <p:sldId id="335" r:id="rId17"/>
    <p:sldId id="273" r:id="rId18"/>
    <p:sldId id="274" r:id="rId19"/>
    <p:sldId id="276" r:id="rId20"/>
    <p:sldId id="278" r:id="rId21"/>
    <p:sldId id="279" r:id="rId22"/>
    <p:sldId id="293" r:id="rId23"/>
    <p:sldId id="294" r:id="rId24"/>
    <p:sldId id="295" r:id="rId25"/>
    <p:sldId id="296" r:id="rId26"/>
    <p:sldId id="297" r:id="rId27"/>
    <p:sldId id="298" r:id="rId28"/>
    <p:sldId id="299" r:id="rId29"/>
    <p:sldId id="300" r:id="rId30"/>
    <p:sldId id="301" r:id="rId31"/>
    <p:sldId id="302" r:id="rId32"/>
    <p:sldId id="303" r:id="rId33"/>
    <p:sldId id="304" r:id="rId34"/>
    <p:sldId id="305" r:id="rId35"/>
    <p:sldId id="306" r:id="rId36"/>
    <p:sldId id="307" r:id="rId37"/>
    <p:sldId id="308" r:id="rId38"/>
    <p:sldId id="309" r:id="rId39"/>
    <p:sldId id="310" r:id="rId40"/>
    <p:sldId id="311" r:id="rId41"/>
    <p:sldId id="312" r:id="rId42"/>
    <p:sldId id="313" r:id="rId43"/>
    <p:sldId id="314" r:id="rId44"/>
    <p:sldId id="315" r:id="rId45"/>
    <p:sldId id="316" r:id="rId46"/>
    <p:sldId id="317" r:id="rId47"/>
    <p:sldId id="318" r:id="rId48"/>
    <p:sldId id="319" r:id="rId49"/>
    <p:sldId id="320" r:id="rId50"/>
    <p:sldId id="321" r:id="rId51"/>
    <p:sldId id="322" r:id="rId52"/>
    <p:sldId id="323" r:id="rId53"/>
    <p:sldId id="324" r:id="rId54"/>
    <p:sldId id="325" r:id="rId55"/>
    <p:sldId id="326" r:id="rId56"/>
    <p:sldId id="327" r:id="rId57"/>
    <p:sldId id="328" r:id="rId58"/>
    <p:sldId id="329" r:id="rId59"/>
    <p:sldId id="330" r:id="rId60"/>
    <p:sldId id="331" r:id="rId61"/>
    <p:sldId id="332" r:id="rId62"/>
    <p:sldId id="333" r:id="rId63"/>
    <p:sldId id="334"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DB1"/>
    <a:srgbClr val="0066FF"/>
    <a:srgbClr val="00000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98" autoAdjust="0"/>
    <p:restoredTop sz="86437" autoAdjust="0"/>
  </p:normalViewPr>
  <p:slideViewPr>
    <p:cSldViewPr snapToGrid="0">
      <p:cViewPr varScale="1">
        <p:scale>
          <a:sx n="65" d="100"/>
          <a:sy n="65" d="100"/>
        </p:scale>
        <p:origin x="-896" y="-104"/>
      </p:cViewPr>
      <p:guideLst>
        <p:guide orient="horz" pos="2160"/>
        <p:guide pos="2880"/>
      </p:guideLst>
    </p:cSldViewPr>
  </p:slideViewPr>
  <p:outlineViewPr>
    <p:cViewPr>
      <p:scale>
        <a:sx n="33" d="100"/>
        <a:sy n="33" d="100"/>
      </p:scale>
      <p:origin x="0" y="29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chemeClr val="tx1"/>
              </a:solidFill>
            </a:ln>
          </c:spPr>
          <c:dPt>
            <c:idx val="1"/>
            <c:bubble3D val="0"/>
            <c:spPr>
              <a:solidFill>
                <a:schemeClr val="tx2">
                  <a:lumMod val="20000"/>
                  <a:lumOff val="80000"/>
                </a:schemeClr>
              </a:solidFill>
              <a:ln>
                <a:solidFill>
                  <a:schemeClr val="tx1"/>
                </a:solidFill>
              </a:ln>
            </c:spPr>
          </c:dPt>
          <c:dPt>
            <c:idx val="2"/>
            <c:bubble3D val="0"/>
            <c:spPr>
              <a:solidFill>
                <a:schemeClr val="tx2">
                  <a:lumMod val="40000"/>
                  <a:lumOff val="60000"/>
                </a:schemeClr>
              </a:solidFill>
              <a:ln>
                <a:solidFill>
                  <a:schemeClr val="tx1"/>
                </a:solidFill>
              </a:ln>
            </c:spPr>
          </c:dPt>
          <c:cat>
            <c:strRef>
              <c:f>Sheet1!$A$2:$A$4</c:f>
              <c:strCache>
                <c:ptCount val="3"/>
                <c:pt idx="0">
                  <c:v>National Security</c:v>
                </c:pt>
                <c:pt idx="1">
                  <c:v>NASA</c:v>
                </c:pt>
                <c:pt idx="2">
                  <c:v>Commercial</c:v>
                </c:pt>
              </c:strCache>
            </c:strRef>
          </c:cat>
          <c:val>
            <c:numRef>
              <c:f>Sheet1!$B$2:$B$4</c:f>
              <c:numCache>
                <c:formatCode>0%</c:formatCode>
                <c:ptCount val="3"/>
                <c:pt idx="0">
                  <c:v>0.56</c:v>
                </c:pt>
                <c:pt idx="1">
                  <c:v>0.18</c:v>
                </c:pt>
                <c:pt idx="2">
                  <c:v>0.26</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solidFill>
                <a:schemeClr val="tx1"/>
              </a:solidFill>
            </a:ln>
          </c:spPr>
          <c:dPt>
            <c:idx val="0"/>
            <c:bubble3D val="0"/>
            <c:spPr>
              <a:solidFill>
                <a:schemeClr val="tx2">
                  <a:lumMod val="20000"/>
                  <a:lumOff val="80000"/>
                </a:schemeClr>
              </a:solidFill>
              <a:ln>
                <a:solidFill>
                  <a:schemeClr val="tx1"/>
                </a:solidFill>
              </a:ln>
            </c:spPr>
          </c:dPt>
          <c:dPt>
            <c:idx val="1"/>
            <c:bubble3D val="0"/>
            <c:spPr>
              <a:solidFill>
                <a:schemeClr val="accent1">
                  <a:lumMod val="60000"/>
                  <a:lumOff val="40000"/>
                </a:schemeClr>
              </a:solidFill>
              <a:ln>
                <a:solidFill>
                  <a:schemeClr val="tx1"/>
                </a:solidFill>
              </a:ln>
            </c:spPr>
          </c:dPt>
          <c:dPt>
            <c:idx val="2"/>
            <c:bubble3D val="0"/>
            <c:spPr>
              <a:solidFill>
                <a:schemeClr val="tx2">
                  <a:lumMod val="60000"/>
                  <a:lumOff val="40000"/>
                </a:schemeClr>
              </a:solidFill>
              <a:ln>
                <a:solidFill>
                  <a:schemeClr val="tx1"/>
                </a:solidFill>
              </a:ln>
            </c:spPr>
          </c:dPt>
          <c:dLbls>
            <c:dLbl>
              <c:idx val="0"/>
              <c:layout>
                <c:manualLayout>
                  <c:x val="0.156911804236272"/>
                  <c:y val="-0.168588235294118"/>
                </c:manualLayout>
              </c:layout>
              <c:showLegendKey val="0"/>
              <c:showVal val="1"/>
              <c:showCatName val="0"/>
              <c:showSerName val="0"/>
              <c:showPercent val="0"/>
              <c:showBubbleSize val="0"/>
            </c:dLbl>
            <c:dLbl>
              <c:idx val="1"/>
              <c:layout>
                <c:manualLayout>
                  <c:x val="0.00723542932046284"/>
                  <c:y val="0.293871618720481"/>
                </c:manualLayout>
              </c:layout>
              <c:showLegendKey val="0"/>
              <c:showVal val="1"/>
              <c:showCatName val="0"/>
              <c:showSerName val="0"/>
              <c:showPercent val="0"/>
              <c:showBubbleSize val="0"/>
            </c:dLbl>
            <c:dLbl>
              <c:idx val="2"/>
              <c:layout>
                <c:manualLayout>
                  <c:x val="-0.156092397000239"/>
                  <c:y val="-0.152851867754401"/>
                </c:manualLayout>
              </c:layout>
              <c:showLegendKey val="0"/>
              <c:showVal val="1"/>
              <c:showCatName val="0"/>
              <c:showSerName val="0"/>
              <c:showPercent val="0"/>
              <c:showBubbleSize val="0"/>
            </c:dLbl>
            <c:txPr>
              <a:bodyPr/>
              <a:lstStyle/>
              <a:p>
                <a:pPr>
                  <a:defRPr sz="1400" b="1">
                    <a:latin typeface="Times New Roman" panose="02020603050405020304" pitchFamily="18" charset="0"/>
                    <a:cs typeface="Times New Roman" panose="02020603050405020304" pitchFamily="18" charset="0"/>
                  </a:defRPr>
                </a:pPr>
                <a:endParaRPr lang="en-US"/>
              </a:p>
            </c:txPr>
            <c:showLegendKey val="0"/>
            <c:showVal val="1"/>
            <c:showCatName val="0"/>
            <c:showSerName val="0"/>
            <c:showPercent val="0"/>
            <c:showBubbleSize val="0"/>
            <c:showLeaderLines val="1"/>
          </c:dLbls>
          <c:cat>
            <c:strRef>
              <c:f>Sheet1!$A$2:$A$4</c:f>
              <c:strCache>
                <c:ptCount val="3"/>
                <c:pt idx="0">
                  <c:v>Flight</c:v>
                </c:pt>
                <c:pt idx="1">
                  <c:v>Defense </c:v>
                </c:pt>
                <c:pt idx="2">
                  <c:v>Space </c:v>
                </c:pt>
              </c:strCache>
            </c:strRef>
          </c:cat>
          <c:val>
            <c:numRef>
              <c:f>Sheet1!$B$2:$B$4</c:f>
              <c:numCache>
                <c:formatCode>0%</c:formatCode>
                <c:ptCount val="3"/>
                <c:pt idx="0">
                  <c:v>0.31</c:v>
                </c:pt>
                <c:pt idx="1">
                  <c:v>0.42</c:v>
                </c:pt>
                <c:pt idx="2">
                  <c:v>0.27</c:v>
                </c:pt>
              </c:numCache>
            </c:numRef>
          </c:val>
        </c:ser>
        <c:dLbls>
          <c:showLegendKey val="0"/>
          <c:showVal val="0"/>
          <c:showCatName val="0"/>
          <c:showSerName val="0"/>
          <c:showPercent val="0"/>
          <c:showBubbleSize val="0"/>
          <c:showLeaderLines val="1"/>
        </c:dLbls>
        <c:firstSliceAng val="173"/>
      </c:pieChart>
    </c:plotArea>
    <c:plotVisOnly val="1"/>
    <c:dispBlanksAs val="zero"/>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293D91-1F99-45B7-AD9A-87E94D1871EC}" type="datetimeFigureOut">
              <a:rPr lang="en-US" smtClean="0"/>
              <a:pPr/>
              <a:t>20 Mar 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B43EBD-1969-4815-903E-191355A07203}" type="slidenum">
              <a:rPr lang="en-US" smtClean="0"/>
              <a:pPr/>
              <a:t>‹#›</a:t>
            </a:fld>
            <a:endParaRPr lang="en-US"/>
          </a:p>
        </p:txBody>
      </p:sp>
    </p:spTree>
    <p:extLst>
      <p:ext uri="{BB962C8B-B14F-4D97-AF65-F5344CB8AC3E}">
        <p14:creationId xmlns:p14="http://schemas.microsoft.com/office/powerpoint/2010/main" val="2955150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2104C6-1363-4124-B45F-6931557D6B55}"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2104C6-1363-4124-B45F-6931557D6B55}" type="slidenum">
              <a:rPr lang="en-US" smtClean="0"/>
              <a:pPr/>
              <a:t>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2104C6-1363-4124-B45F-6931557D6B55}" type="slidenum">
              <a:rPr lang="en-US" smtClean="0"/>
              <a:pPr/>
              <a:t>17</a:t>
            </a:fld>
            <a:endParaRPr lang="en-US" dirty="0"/>
          </a:p>
        </p:txBody>
      </p:sp>
    </p:spTree>
    <p:extLst>
      <p:ext uri="{BB962C8B-B14F-4D97-AF65-F5344CB8AC3E}">
        <p14:creationId xmlns:p14="http://schemas.microsoft.com/office/powerpoint/2010/main" val="3301352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2104C6-1363-4124-B45F-6931557D6B55}" type="slidenum">
              <a:rPr lang="en-US" smtClean="0"/>
              <a:pPr/>
              <a:t>18</a:t>
            </a:fld>
            <a:endParaRPr lang="en-US" dirty="0"/>
          </a:p>
        </p:txBody>
      </p:sp>
    </p:spTree>
    <p:extLst>
      <p:ext uri="{BB962C8B-B14F-4D97-AF65-F5344CB8AC3E}">
        <p14:creationId xmlns:p14="http://schemas.microsoft.com/office/powerpoint/2010/main" val="3301352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9439AA-7DCF-4E8C-BC2B-4AB3B3020BE3}" type="slidenum">
              <a:rPr lang="en-US"/>
              <a:pPr/>
              <a:t>28</a:t>
            </a:fld>
            <a:endParaRPr lang="en-US"/>
          </a:p>
        </p:txBody>
      </p:sp>
      <p:sp>
        <p:nvSpPr>
          <p:cNvPr id="1027074" name="Rectangle 2"/>
          <p:cNvSpPr>
            <a:spLocks noGrp="1" noRot="1" noChangeAspect="1" noChangeArrowheads="1" noTextEdit="1"/>
          </p:cNvSpPr>
          <p:nvPr>
            <p:ph type="sldImg"/>
          </p:nvPr>
        </p:nvSpPr>
        <p:spPr>
          <a:ln/>
        </p:spPr>
      </p:sp>
      <p:sp>
        <p:nvSpPr>
          <p:cNvPr id="1027075" name="Rectangle 3"/>
          <p:cNvSpPr>
            <a:spLocks noGrp="1" noChangeArrowheads="1"/>
          </p:cNvSpPr>
          <p:nvPr>
            <p:ph type="body" idx="1"/>
          </p:nvPr>
        </p:nvSpPr>
        <p:spPr/>
        <p:txBody>
          <a:bodyPr/>
          <a:lstStyle/>
          <a:p>
            <a:pPr lvl="1"/>
            <a:r>
              <a:rPr lang="en-US" sz="1100" b="1" dirty="0"/>
              <a:t>Requires FRB approval for failure analysis plans and results, hardware dispositions </a:t>
            </a:r>
            <a:r>
              <a:rPr lang="en-US" sz="1100" b="1" u="sng" dirty="0"/>
              <a:t>and corrective actions</a:t>
            </a:r>
          </a:p>
          <a:p>
            <a:pPr lvl="1"/>
            <a:r>
              <a:rPr lang="en-US" sz="1100" b="1" dirty="0"/>
              <a:t>Process includes defined criteria for elevation of approval authority – to Orbital Chief Engineer if required</a:t>
            </a:r>
          </a:p>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xfrm>
            <a:off x="1151355" y="686823"/>
            <a:ext cx="4556857" cy="3429393"/>
          </a:xfrm>
          <a:ln/>
        </p:spPr>
      </p:sp>
      <p:sp>
        <p:nvSpPr>
          <p:cNvPr id="19459" name="Rectangle 3"/>
          <p:cNvSpPr>
            <a:spLocks noGrp="1" noChangeArrowheads="1"/>
          </p:cNvSpPr>
          <p:nvPr>
            <p:ph type="body" idx="1"/>
          </p:nvPr>
        </p:nvSpPr>
        <p:spPr>
          <a:noFill/>
          <a:ln/>
        </p:spPr>
        <p:txBody>
          <a:bodyPr lIns="89286" tIns="44642" rIns="89286" bIns="44642"/>
          <a:lstStyle/>
          <a:p>
            <a:pPr eaLnBrk="1" hangingPunct="1"/>
            <a:endParaRPr lang="en-US" smtClean="0">
              <a:ea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xfrm>
            <a:off x="1151355" y="686823"/>
            <a:ext cx="4558424" cy="3429393"/>
          </a:xfrm>
          <a:ln/>
        </p:spPr>
      </p:sp>
      <p:sp>
        <p:nvSpPr>
          <p:cNvPr id="19459" name="Rectangle 3"/>
          <p:cNvSpPr>
            <a:spLocks noGrp="1" noChangeArrowheads="1"/>
          </p:cNvSpPr>
          <p:nvPr>
            <p:ph type="body" idx="1"/>
          </p:nvPr>
        </p:nvSpPr>
        <p:spPr>
          <a:noFill/>
          <a:ln/>
        </p:spPr>
        <p:txBody>
          <a:bodyPr lIns="89116" tIns="44558" rIns="89116" bIns="44558"/>
          <a:lstStyle/>
          <a:p>
            <a:pPr eaLnBrk="1" hangingPunct="1"/>
            <a:endParaRPr lang="en-US" smtClean="0">
              <a:ea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361C8-9BFC-4EFA-B72C-6F447FC5E6A6}" type="slidenum">
              <a:rPr lang="en-US">
                <a:solidFill>
                  <a:prstClr val="black"/>
                </a:solidFill>
              </a:rPr>
              <a:pPr/>
              <a:t>55</a:t>
            </a:fld>
            <a:endParaRPr lang="en-US">
              <a:solidFill>
                <a:prstClr val="black"/>
              </a:solidFill>
            </a:endParaRPr>
          </a:p>
        </p:txBody>
      </p:sp>
      <p:sp>
        <p:nvSpPr>
          <p:cNvPr id="966658" name="Rectangle 2"/>
          <p:cNvSpPr>
            <a:spLocks noGrp="1" noRot="1" noChangeAspect="1" noChangeArrowheads="1" noTextEdit="1"/>
          </p:cNvSpPr>
          <p:nvPr>
            <p:ph type="sldImg"/>
          </p:nvPr>
        </p:nvSpPr>
        <p:spPr>
          <a:ln/>
        </p:spPr>
      </p:sp>
      <p:sp>
        <p:nvSpPr>
          <p:cNvPr id="96665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76400"/>
            <a:ext cx="7772400" cy="1066801"/>
          </a:xfrm>
          <a:effectLst/>
        </p:spPr>
        <p:txBody>
          <a:bodyPr anchor="t">
            <a:normAutofit/>
          </a:bodyPr>
          <a:lstStyle>
            <a:lvl1pPr algn="l">
              <a:defRPr lang="en-US" sz="3000" dirty="0"/>
            </a:lvl1pPr>
          </a:lstStyle>
          <a:p>
            <a:r>
              <a:rPr lang="en-US" smtClean="0"/>
              <a:t>Click to edit Master title style</a:t>
            </a:r>
            <a:endParaRPr lang="en-US" dirty="0"/>
          </a:p>
        </p:txBody>
      </p:sp>
      <p:sp>
        <p:nvSpPr>
          <p:cNvPr id="3" name="Subtitle 2"/>
          <p:cNvSpPr>
            <a:spLocks noGrp="1"/>
          </p:cNvSpPr>
          <p:nvPr>
            <p:ph type="subTitle" idx="1" hasCustomPrompt="1"/>
          </p:nvPr>
        </p:nvSpPr>
        <p:spPr>
          <a:xfrm>
            <a:off x="685800" y="2971800"/>
            <a:ext cx="7772400" cy="685800"/>
          </a:xfrm>
        </p:spPr>
        <p:txBody>
          <a:bodyPr rIns="0">
            <a:normAutofit/>
          </a:bodyPr>
          <a:lstStyle>
            <a:lvl1pPr marL="0" indent="0" algn="l">
              <a:buNone/>
              <a:defRPr sz="2400" b="1">
                <a:solidFill>
                  <a:srgbClr val="000000"/>
                </a:solidFill>
                <a:latin typeface="Times New Roman" pitchFamily="18" charset="0"/>
                <a:ea typeface="Verdana" pitchFamily="34"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a:t>
            </a:r>
          </a:p>
          <a:p>
            <a:endParaRPr lang="en-US" dirty="0" smtClean="0"/>
          </a:p>
        </p:txBody>
      </p:sp>
      <p:sp>
        <p:nvSpPr>
          <p:cNvPr id="14" name="Slide Number Placeholder 13"/>
          <p:cNvSpPr>
            <a:spLocks noGrp="1"/>
          </p:cNvSpPr>
          <p:nvPr>
            <p:ph type="sldNum" sz="quarter" idx="10"/>
          </p:nvPr>
        </p:nvSpPr>
        <p:spPr/>
        <p:txBody>
          <a:bodyPr/>
          <a:lstStyle/>
          <a:p>
            <a:fld id="{5CBCEC27-BF7D-40E1-93E0-81EF328771D0}" type="slidenum">
              <a:rPr lang="en-US" smtClean="0"/>
              <a:pPr/>
              <a:t>‹#›</a:t>
            </a:fld>
            <a:endParaRPr lang="en-US" dirty="0"/>
          </a:p>
        </p:txBody>
      </p:sp>
      <p:sp>
        <p:nvSpPr>
          <p:cNvPr id="15" name="Footer Placeholder 14"/>
          <p:cNvSpPr>
            <a:spLocks noGrp="1"/>
          </p:cNvSpPr>
          <p:nvPr>
            <p:ph type="ftr" sz="quarter" idx="11"/>
          </p:nvPr>
        </p:nvSpPr>
        <p:spPr/>
        <p:txBody>
          <a:bodyPr/>
          <a:lstStyle/>
          <a:p>
            <a:endParaRPr lang="en-US" dirty="0"/>
          </a:p>
        </p:txBody>
      </p:sp>
      <p:sp>
        <p:nvSpPr>
          <p:cNvPr id="26" name="Text Placeholder 25"/>
          <p:cNvSpPr>
            <a:spLocks noGrp="1"/>
          </p:cNvSpPr>
          <p:nvPr>
            <p:ph type="body" sz="quarter" idx="12" hasCustomPrompt="1"/>
          </p:nvPr>
        </p:nvSpPr>
        <p:spPr>
          <a:xfrm>
            <a:off x="685800" y="3886200"/>
            <a:ext cx="7772400" cy="685800"/>
          </a:xfrm>
        </p:spPr>
        <p:txBody>
          <a:bodyPr/>
          <a:lstStyle>
            <a:lvl1pPr>
              <a:buFontTx/>
              <a:buNone/>
              <a:defRPr/>
            </a:lvl1pPr>
          </a:lstStyle>
          <a:p>
            <a:pPr lvl="0"/>
            <a:r>
              <a:rPr lang="en-US" dirty="0" smtClean="0"/>
              <a:t>Date</a:t>
            </a:r>
            <a:endParaRPr lang="en-US" dirty="0"/>
          </a:p>
        </p:txBody>
      </p:sp>
      <p:pic>
        <p:nvPicPr>
          <p:cNvPr id="11" name="Picture 10" descr="OrbitalATK_FINAL_rgb.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200" y="457200"/>
            <a:ext cx="2971800" cy="1097511"/>
          </a:xfrm>
          <a:prstGeom prst="rect">
            <a:avLst/>
          </a:prstGeom>
        </p:spPr>
      </p:pic>
      <p:grpSp>
        <p:nvGrpSpPr>
          <p:cNvPr id="18" name="Group 17"/>
          <p:cNvGrpSpPr/>
          <p:nvPr userDrawn="1"/>
        </p:nvGrpSpPr>
        <p:grpSpPr>
          <a:xfrm>
            <a:off x="0" y="5053038"/>
            <a:ext cx="9144000" cy="1116577"/>
            <a:chOff x="0" y="5053038"/>
            <a:chExt cx="9144000" cy="1116577"/>
          </a:xfrm>
        </p:grpSpPr>
        <p:sp>
          <p:nvSpPr>
            <p:cNvPr id="13" name="Rectangle 12"/>
            <p:cNvSpPr/>
            <p:nvPr userDrawn="1"/>
          </p:nvSpPr>
          <p:spPr>
            <a:xfrm>
              <a:off x="0" y="5053038"/>
              <a:ext cx="9144000" cy="1116577"/>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0" y="5056093"/>
              <a:ext cx="9144000" cy="0"/>
            </a:xfrm>
            <a:prstGeom prst="line">
              <a:avLst/>
            </a:prstGeom>
            <a:ln w="44450">
              <a:solidFill>
                <a:srgbClr val="006DB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6158727"/>
              <a:ext cx="9144000" cy="0"/>
            </a:xfrm>
            <a:prstGeom prst="line">
              <a:avLst/>
            </a:prstGeom>
            <a:ln w="44450">
              <a:solidFill>
                <a:srgbClr val="006DB1"/>
              </a:solidFill>
            </a:ln>
          </p:spPr>
          <p:style>
            <a:lnRef idx="1">
              <a:schemeClr val="accent1"/>
            </a:lnRef>
            <a:fillRef idx="0">
              <a:schemeClr val="accent1"/>
            </a:fillRef>
            <a:effectRef idx="0">
              <a:schemeClr val="accent1"/>
            </a:effectRef>
            <a:fontRef idx="minor">
              <a:schemeClr val="tx1"/>
            </a:fontRef>
          </p:style>
        </p:cxnSp>
        <p:pic>
          <p:nvPicPr>
            <p:cNvPr id="4" name="Picture 3" descr="D15_03905 SSG Filmstrip.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141619"/>
              <a:ext cx="9144000" cy="923544"/>
            </a:xfrm>
            <a:prstGeom prst="rect">
              <a:avLst/>
            </a:pr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0" y="6470650"/>
            <a:ext cx="2895600" cy="365125"/>
          </a:xfrm>
          <a:prstGeom prst="rect">
            <a:avLst/>
          </a:prstGeom>
        </p:spPr>
        <p:txBody>
          <a:bodyPr/>
          <a:lstStyle>
            <a:lvl1pPr algn="l">
              <a:defRPr sz="600"/>
            </a:lvl1pPr>
          </a:lstStyle>
          <a:p>
            <a:pPr eaLnBrk="1" hangingPunct="1"/>
            <a:r>
              <a:rPr lang="en-US" dirty="0" smtClean="0">
                <a:solidFill>
                  <a:prstClr val="black"/>
                </a:solidFill>
                <a:latin typeface="Arial" charset="0"/>
              </a:rPr>
              <a:t>JPL 18 February 2013</a:t>
            </a:r>
            <a:endParaRPr lang="en-US" dirty="0">
              <a:solidFill>
                <a:prstClr val="black"/>
              </a:solidFill>
              <a:latin typeface="Arial" charset="0"/>
            </a:endParaRPr>
          </a:p>
        </p:txBody>
      </p:sp>
      <p:sp>
        <p:nvSpPr>
          <p:cNvPr id="4" name="Title 3"/>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3" name="Rectangle 6"/>
          <p:cNvSpPr>
            <a:spLocks noGrp="1" noChangeArrowheads="1"/>
          </p:cNvSpPr>
          <p:nvPr>
            <p:ph type="sldNum" sz="quarter" idx="11"/>
          </p:nvPr>
        </p:nvSpPr>
        <p:spPr>
          <a:xfrm>
            <a:off x="6400800" y="6356350"/>
            <a:ext cx="2286000" cy="365125"/>
          </a:xfrm>
          <a:prstGeom prst="rect">
            <a:avLst/>
          </a:prstGeom>
          <a:ln/>
        </p:spPr>
        <p:txBody>
          <a:bodyPr/>
          <a:lstStyle>
            <a:lvl1pPr>
              <a:defRPr/>
            </a:lvl1pPr>
          </a:lstStyle>
          <a:p>
            <a:pPr>
              <a:defRPr/>
            </a:pPr>
            <a:fld id="{2E4AB42B-6E78-48DC-9A01-EFA2689CE856}" type="slidenum">
              <a:rPr lang="en-US" smtClean="0">
                <a:solidFill>
                  <a:prstClr val="black"/>
                </a:solidFill>
              </a:rPr>
              <a:pPr>
                <a:defRPr/>
              </a:pPr>
              <a:t>‹#›</a:t>
            </a:fld>
            <a:endParaRPr lang="en-US" dirty="0">
              <a:solidFill>
                <a:prstClr val="black"/>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81000" y="1176871"/>
            <a:ext cx="8305800" cy="46143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p>
            <a:fld id="{5CBCEC27-BF7D-40E1-93E0-81EF328771D0}" type="slidenum">
              <a:rPr lang="en-US" smtClean="0"/>
              <a:pPr/>
              <a:t>‹#›</a:t>
            </a:fld>
            <a:endParaRPr lang="en-US" dirty="0"/>
          </a:p>
        </p:txBody>
      </p:sp>
      <p:sp>
        <p:nvSpPr>
          <p:cNvPr id="8" name="Footer Placeholder 7"/>
          <p:cNvSpPr>
            <a:spLocks noGrp="1"/>
          </p:cNvSpPr>
          <p:nvPr>
            <p:ph type="ftr" sz="quarter" idx="11"/>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176873"/>
            <a:ext cx="4038600" cy="4614328"/>
          </a:xfrm>
        </p:spPr>
        <p:txBody>
          <a:bodyPr/>
          <a:lstStyle>
            <a:lvl1pPr>
              <a:defRPr sz="1800"/>
            </a:lvl1pPr>
            <a:lvl2pPr>
              <a:defRPr sz="17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00" y="1176873"/>
            <a:ext cx="4038600" cy="4614328"/>
          </a:xfrm>
        </p:spPr>
        <p:txBody>
          <a:bodyPr/>
          <a:lstStyle>
            <a:lvl1pPr>
              <a:defRPr sz="1800"/>
            </a:lvl1pPr>
            <a:lvl2pPr>
              <a:defRPr sz="17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7"/>
          <p:cNvSpPr>
            <a:spLocks noGrp="1"/>
          </p:cNvSpPr>
          <p:nvPr>
            <p:ph type="sldNum" sz="quarter" idx="10"/>
          </p:nvPr>
        </p:nvSpPr>
        <p:spPr/>
        <p:txBody>
          <a:bodyPr/>
          <a:lstStyle/>
          <a:p>
            <a:fld id="{5CBCEC27-BF7D-40E1-93E0-81EF328771D0}" type="slidenum">
              <a:rPr lang="en-US" smtClean="0"/>
              <a:pPr/>
              <a:t>‹#›</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Slide Number Placeholder 5"/>
          <p:cNvSpPr>
            <a:spLocks noGrp="1"/>
          </p:cNvSpPr>
          <p:nvPr>
            <p:ph type="sldNum" sz="quarter" idx="10"/>
          </p:nvPr>
        </p:nvSpPr>
        <p:spPr/>
        <p:txBody>
          <a:bodyPr/>
          <a:lstStyle/>
          <a:p>
            <a:fld id="{5CBCEC27-BF7D-40E1-93E0-81EF328771D0}" type="slidenum">
              <a:rPr lang="en-US" smtClean="0"/>
              <a:pPr/>
              <a:t>‹#›</a:t>
            </a:fld>
            <a:endParaRPr lang="en-US" dirty="0"/>
          </a:p>
        </p:txBody>
      </p:sp>
      <p:sp>
        <p:nvSpPr>
          <p:cNvPr id="7" name="Footer Placeholder 6"/>
          <p:cNvSpPr>
            <a:spLocks noGrp="1"/>
          </p:cNvSpPr>
          <p:nvPr>
            <p:ph type="ftr" sz="quarter" idx="11"/>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chemeClr val="bg1">
            <a:lumMod val="85000"/>
          </a:schemeClr>
        </a:solidFill>
        <a:effectLst/>
      </p:bgPr>
    </p:bg>
    <p:spTree>
      <p:nvGrpSpPr>
        <p:cNvPr id="1" name=""/>
        <p:cNvGrpSpPr/>
        <p:nvPr/>
      </p:nvGrpSpPr>
      <p:grpSpPr>
        <a:xfrm>
          <a:off x="0" y="0"/>
          <a:ext cx="0" cy="0"/>
          <a:chOff x="0" y="0"/>
          <a:chExt cx="0" cy="0"/>
        </a:xfrm>
      </p:grpSpPr>
      <p:sp>
        <p:nvSpPr>
          <p:cNvPr id="18" name="Rectangle 17"/>
          <p:cNvSpPr/>
          <p:nvPr userDrawn="1"/>
        </p:nvSpPr>
        <p:spPr>
          <a:xfrm>
            <a:off x="0" y="5053038"/>
            <a:ext cx="9144000" cy="1116577"/>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userDrawn="1"/>
        </p:nvCxnSpPr>
        <p:spPr>
          <a:xfrm>
            <a:off x="0" y="5044663"/>
            <a:ext cx="9144000" cy="0"/>
          </a:xfrm>
          <a:prstGeom prst="line">
            <a:avLst/>
          </a:prstGeom>
          <a:ln w="44450">
            <a:solidFill>
              <a:srgbClr val="006DB1"/>
            </a:solidFill>
          </a:ln>
        </p:spPr>
        <p:style>
          <a:lnRef idx="1">
            <a:schemeClr val="accent1"/>
          </a:lnRef>
          <a:fillRef idx="0">
            <a:schemeClr val="accent1"/>
          </a:fillRef>
          <a:effectRef idx="0">
            <a:schemeClr val="accent1"/>
          </a:effectRef>
          <a:fontRef idx="minor">
            <a:schemeClr val="tx1"/>
          </a:fontRef>
        </p:style>
      </p:cxnSp>
      <p:sp>
        <p:nvSpPr>
          <p:cNvPr id="23" name="Title 1"/>
          <p:cNvSpPr>
            <a:spLocks noGrp="1"/>
          </p:cNvSpPr>
          <p:nvPr>
            <p:ph type="ctrTitle"/>
          </p:nvPr>
        </p:nvSpPr>
        <p:spPr>
          <a:xfrm>
            <a:off x="685800" y="2058726"/>
            <a:ext cx="7772400" cy="1487584"/>
          </a:xfrm>
          <a:effectLst/>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3000" b="1">
                <a:effectLst/>
                <a:latin typeface="Arial" pitchFamily="34" charset="0"/>
                <a:cs typeface="Arial" pitchFamily="34" charset="0"/>
              </a:defRPr>
            </a:lvl1pPr>
          </a:lstStyle>
          <a:p>
            <a:r>
              <a:rPr lang="en-US" smtClean="0"/>
              <a:t>Click to edit Master title style</a:t>
            </a:r>
            <a:endParaRPr lang="en-US" dirty="0"/>
          </a:p>
        </p:txBody>
      </p:sp>
      <p:sp>
        <p:nvSpPr>
          <p:cNvPr id="24" name="Slide Number Placeholder 13"/>
          <p:cNvSpPr txBox="1">
            <a:spLocks/>
          </p:cNvSpPr>
          <p:nvPr userDrawn="1"/>
        </p:nvSpPr>
        <p:spPr>
          <a:xfrm>
            <a:off x="6683872" y="6653562"/>
            <a:ext cx="2286000" cy="204439"/>
          </a:xfrm>
          <a:prstGeom prst="rect">
            <a:avLst/>
          </a:prstGeom>
        </p:spPr>
        <p:txBody>
          <a:bodyPr vert="horz" lIns="91440" tIns="45720" rIns="91440" bIns="45720" rtlCol="0" anchor="ctr"/>
          <a:lstStyle>
            <a:defPPr>
              <a:defRPr lang="en-US"/>
            </a:defPPr>
            <a:lvl1pPr marL="0" algn="r" defTabSz="914400" rtl="0" eaLnBrk="1" latinLnBrk="0" hangingPunct="1">
              <a:defRPr sz="6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CBCEC27-BF7D-40E1-93E0-81EF328771D0}" type="slidenum">
              <a:rPr lang="en-US" smtClean="0"/>
              <a:pPr/>
              <a:t>‹#›</a:t>
            </a:fld>
            <a:endParaRPr lang="en-US" dirty="0"/>
          </a:p>
        </p:txBody>
      </p:sp>
      <p:pic>
        <p:nvPicPr>
          <p:cNvPr id="25" name="Picture 24" descr="OrbitalATK_FINAL_rgb.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67289" y="591704"/>
            <a:ext cx="2980873" cy="1100862"/>
          </a:xfrm>
          <a:prstGeom prst="rect">
            <a:avLst/>
          </a:prstGeom>
        </p:spPr>
      </p:pic>
      <p:cxnSp>
        <p:nvCxnSpPr>
          <p:cNvPr id="26" name="Straight Connector 25"/>
          <p:cNvCxnSpPr/>
          <p:nvPr userDrawn="1"/>
        </p:nvCxnSpPr>
        <p:spPr>
          <a:xfrm>
            <a:off x="0" y="6158727"/>
            <a:ext cx="9144000" cy="0"/>
          </a:xfrm>
          <a:prstGeom prst="line">
            <a:avLst/>
          </a:prstGeom>
          <a:ln w="44450">
            <a:solidFill>
              <a:srgbClr val="006DB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userDrawn="1"/>
        </p:nvSpPr>
        <p:spPr>
          <a:xfrm>
            <a:off x="634979" y="1166546"/>
            <a:ext cx="4037970" cy="369332"/>
          </a:xfrm>
          <a:prstGeom prst="rect">
            <a:avLst/>
          </a:prstGeom>
          <a:noFill/>
        </p:spPr>
        <p:txBody>
          <a:bodyPr wrap="square" rtlCol="0">
            <a:spAutoFit/>
          </a:bodyPr>
          <a:lstStyle/>
          <a:p>
            <a:endParaRPr lang="en-US" dirty="0" smtClean="0">
              <a:latin typeface="Arial" pitchFamily="34" charset="0"/>
              <a:cs typeface="Arial" pitchFamily="34" charset="0"/>
            </a:endParaRPr>
          </a:p>
        </p:txBody>
      </p:sp>
      <p:sp>
        <p:nvSpPr>
          <p:cNvPr id="30" name="Footer Placeholder 9"/>
          <p:cNvSpPr txBox="1">
            <a:spLocks/>
          </p:cNvSpPr>
          <p:nvPr userDrawn="1"/>
        </p:nvSpPr>
        <p:spPr>
          <a:xfrm>
            <a:off x="291755" y="6653561"/>
            <a:ext cx="2362200" cy="204439"/>
          </a:xfrm>
          <a:prstGeom prst="rect">
            <a:avLst/>
          </a:prstGeom>
        </p:spPr>
        <p:txBody>
          <a:bodyPr vert="horz" lIns="91440" tIns="45720" rIns="91440" bIns="45720" rtlCol="0" anchor="ctr"/>
          <a:lstStyle>
            <a:defPPr>
              <a:defRPr lang="en-US"/>
            </a:defPPr>
            <a:lvl1pPr marL="0" algn="l" defTabSz="914400" rtl="0" eaLnBrk="1" latinLnBrk="0" hangingPunct="1">
              <a:defRPr sz="6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Orbital ATK, Inc. –</a:t>
            </a:r>
            <a:r>
              <a:rPr lang="en-US" baseline="0" dirty="0" smtClean="0"/>
              <a:t> Overview Feb2015</a:t>
            </a:r>
            <a:endParaRPr lang="en-US" dirty="0"/>
          </a:p>
        </p:txBody>
      </p:sp>
      <p:pic>
        <p:nvPicPr>
          <p:cNvPr id="31" name="Picture 30" descr="filmstrip-Nov2014.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143994"/>
            <a:ext cx="9144000" cy="923544"/>
          </a:xfrm>
          <a:prstGeom prst="rect">
            <a:avLst/>
          </a:prstGeom>
        </p:spPr>
      </p:pic>
    </p:spTree>
    <p:extLst>
      <p:ext uri="{BB962C8B-B14F-4D97-AF65-F5344CB8AC3E}">
        <p14:creationId xmlns:p14="http://schemas.microsoft.com/office/powerpoint/2010/main" val="1727133961"/>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10" name="Title 1"/>
          <p:cNvSpPr>
            <a:spLocks noGrp="1"/>
          </p:cNvSpPr>
          <p:nvPr>
            <p:ph type="title"/>
          </p:nvPr>
        </p:nvSpPr>
        <p:spPr>
          <a:xfrm>
            <a:off x="388938" y="285751"/>
            <a:ext cx="5793428" cy="628650"/>
          </a:xfrm>
          <a:prstGeom prst="rect">
            <a:avLst/>
          </a:prstGeom>
        </p:spPr>
        <p:txBody>
          <a:bodyPr/>
          <a:lstStyle>
            <a:lvl1pPr>
              <a:defRPr sz="2200" b="1">
                <a:solidFill>
                  <a:schemeClr val="tx1"/>
                </a:solidFill>
                <a:effectLst/>
                <a:latin typeface="Times New Roman" pitchFamily="18" charset="0"/>
                <a:cs typeface="Times New Roman" pitchFamily="18" charset="0"/>
              </a:defRPr>
            </a:lvl1pPr>
          </a:lstStyle>
          <a:p>
            <a:r>
              <a:rPr lang="en-US" dirty="0" smtClean="0"/>
              <a:t>Click to edit Master title style</a:t>
            </a:r>
            <a:endParaRPr lang="en-US" dirty="0"/>
          </a:p>
        </p:txBody>
      </p:sp>
      <p:sp>
        <p:nvSpPr>
          <p:cNvPr id="12" name="Content Placeholder 2"/>
          <p:cNvSpPr>
            <a:spLocks noGrp="1"/>
          </p:cNvSpPr>
          <p:nvPr>
            <p:ph idx="1"/>
          </p:nvPr>
        </p:nvSpPr>
        <p:spPr>
          <a:xfrm>
            <a:off x="388937" y="1124745"/>
            <a:ext cx="8421777" cy="5224779"/>
          </a:xfrm>
          <a:prstGeom prst="rect">
            <a:avLst/>
          </a:prstGeom>
        </p:spPr>
        <p:txBody>
          <a:bodyPr/>
          <a:lstStyle>
            <a:lvl1pPr marL="230188" indent="-230188">
              <a:buClr>
                <a:schemeClr val="tx1"/>
              </a:buClr>
              <a:buFont typeface="Wingdings 2" pitchFamily="18" charset="2"/>
              <a:buChar char=""/>
              <a:defRPr sz="1800">
                <a:latin typeface="Times New Roman" pitchFamily="18" charset="0"/>
                <a:cs typeface="Times New Roman" pitchFamily="18" charset="0"/>
              </a:defRPr>
            </a:lvl1pPr>
            <a:lvl2pPr marL="573088" indent="-231775">
              <a:buClr>
                <a:schemeClr val="tx1"/>
              </a:buClr>
              <a:buFont typeface="Wingdings" pitchFamily="2" charset="2"/>
              <a:buChar char="Ø"/>
              <a:defRPr sz="1700">
                <a:latin typeface="Times New Roman" pitchFamily="18" charset="0"/>
                <a:cs typeface="Times New Roman" pitchFamily="18" charset="0"/>
              </a:defRPr>
            </a:lvl2pPr>
            <a:lvl3pPr>
              <a:buClr>
                <a:schemeClr val="tx1"/>
              </a:buClr>
              <a:buFont typeface="Symbol" pitchFamily="18" charset="2"/>
              <a:buChar char=""/>
              <a:defRPr sz="1600">
                <a:latin typeface="Times New Roman" pitchFamily="18" charset="0"/>
                <a:cs typeface="Times New Roman" pitchFamily="18" charset="0"/>
              </a:defRPr>
            </a:lvl3pPr>
            <a:lvl4pPr>
              <a:buClr>
                <a:schemeClr val="tx1"/>
              </a:buClr>
              <a:defRPr sz="1600">
                <a:latin typeface="Times New Roman" pitchFamily="18" charset="0"/>
                <a:cs typeface="Times New Roman" pitchFamily="18" charset="0"/>
              </a:defRPr>
            </a:lvl4pPr>
            <a:lvl5pPr>
              <a:buClr>
                <a:schemeClr val="tx1"/>
              </a:buClr>
              <a:defRPr sz="1600">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70528281"/>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3_Title Slide">
    <p:bg>
      <p:bgPr>
        <a:solidFill>
          <a:schemeClr val="bg1">
            <a:lumMod val="85000"/>
          </a:schemeClr>
        </a:solidFill>
        <a:effectLst/>
      </p:bgPr>
    </p:bg>
    <p:spTree>
      <p:nvGrpSpPr>
        <p:cNvPr id="1" name=""/>
        <p:cNvGrpSpPr/>
        <p:nvPr/>
      </p:nvGrpSpPr>
      <p:grpSpPr>
        <a:xfrm>
          <a:off x="0" y="0"/>
          <a:ext cx="0" cy="0"/>
          <a:chOff x="0" y="0"/>
          <a:chExt cx="0" cy="0"/>
        </a:xfrm>
      </p:grpSpPr>
      <p:sp>
        <p:nvSpPr>
          <p:cNvPr id="18" name="Rectangle 17"/>
          <p:cNvSpPr/>
          <p:nvPr userDrawn="1"/>
        </p:nvSpPr>
        <p:spPr>
          <a:xfrm>
            <a:off x="0" y="5053038"/>
            <a:ext cx="9144000" cy="1116577"/>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userDrawn="1"/>
        </p:nvCxnSpPr>
        <p:spPr>
          <a:xfrm>
            <a:off x="0" y="5044663"/>
            <a:ext cx="9144000" cy="0"/>
          </a:xfrm>
          <a:prstGeom prst="line">
            <a:avLst/>
          </a:prstGeom>
          <a:ln w="44450">
            <a:solidFill>
              <a:srgbClr val="006DB1"/>
            </a:solidFill>
          </a:ln>
        </p:spPr>
        <p:style>
          <a:lnRef idx="1">
            <a:schemeClr val="accent1"/>
          </a:lnRef>
          <a:fillRef idx="0">
            <a:schemeClr val="accent1"/>
          </a:fillRef>
          <a:effectRef idx="0">
            <a:schemeClr val="accent1"/>
          </a:effectRef>
          <a:fontRef idx="minor">
            <a:schemeClr val="tx1"/>
          </a:fontRef>
        </p:style>
      </p:cxnSp>
      <p:sp>
        <p:nvSpPr>
          <p:cNvPr id="23" name="Title 1"/>
          <p:cNvSpPr>
            <a:spLocks noGrp="1"/>
          </p:cNvSpPr>
          <p:nvPr>
            <p:ph type="ctrTitle"/>
          </p:nvPr>
        </p:nvSpPr>
        <p:spPr>
          <a:xfrm>
            <a:off x="685800" y="2058726"/>
            <a:ext cx="7772400" cy="1487584"/>
          </a:xfrm>
          <a:effectLst/>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3000" b="1">
                <a:effectLst/>
                <a:latin typeface="Arial" pitchFamily="34" charset="0"/>
                <a:cs typeface="Arial" pitchFamily="34" charset="0"/>
              </a:defRPr>
            </a:lvl1pPr>
          </a:lstStyle>
          <a:p>
            <a:r>
              <a:rPr lang="en-US" smtClean="0"/>
              <a:t>Click to edit Master title style</a:t>
            </a:r>
            <a:endParaRPr lang="en-US" dirty="0"/>
          </a:p>
        </p:txBody>
      </p:sp>
      <p:sp>
        <p:nvSpPr>
          <p:cNvPr id="24" name="Slide Number Placeholder 13"/>
          <p:cNvSpPr txBox="1">
            <a:spLocks/>
          </p:cNvSpPr>
          <p:nvPr userDrawn="1"/>
        </p:nvSpPr>
        <p:spPr>
          <a:xfrm>
            <a:off x="6683872" y="6653562"/>
            <a:ext cx="2286000" cy="204439"/>
          </a:xfrm>
          <a:prstGeom prst="rect">
            <a:avLst/>
          </a:prstGeom>
        </p:spPr>
        <p:txBody>
          <a:bodyPr vert="horz" lIns="91440" tIns="45720" rIns="91440" bIns="45720" rtlCol="0" anchor="ctr"/>
          <a:lstStyle>
            <a:defPPr>
              <a:defRPr lang="en-US"/>
            </a:defPPr>
            <a:lvl1pPr marL="0" algn="r" defTabSz="914400" rtl="0" eaLnBrk="1" latinLnBrk="0" hangingPunct="1">
              <a:defRPr sz="6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CBCEC27-BF7D-40E1-93E0-81EF328771D0}" type="slidenum">
              <a:rPr lang="en-US" smtClean="0"/>
              <a:pPr/>
              <a:t>‹#›</a:t>
            </a:fld>
            <a:endParaRPr lang="en-US" dirty="0"/>
          </a:p>
        </p:txBody>
      </p:sp>
      <p:pic>
        <p:nvPicPr>
          <p:cNvPr id="25" name="Picture 24" descr="OrbitalATK_FINAL_rgb.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67289" y="591704"/>
            <a:ext cx="2980873" cy="1100862"/>
          </a:xfrm>
          <a:prstGeom prst="rect">
            <a:avLst/>
          </a:prstGeom>
        </p:spPr>
      </p:pic>
      <p:cxnSp>
        <p:nvCxnSpPr>
          <p:cNvPr id="26" name="Straight Connector 25"/>
          <p:cNvCxnSpPr/>
          <p:nvPr userDrawn="1"/>
        </p:nvCxnSpPr>
        <p:spPr>
          <a:xfrm>
            <a:off x="0" y="6158727"/>
            <a:ext cx="9144000" cy="0"/>
          </a:xfrm>
          <a:prstGeom prst="line">
            <a:avLst/>
          </a:prstGeom>
          <a:ln w="44450">
            <a:solidFill>
              <a:srgbClr val="006DB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userDrawn="1"/>
        </p:nvSpPr>
        <p:spPr>
          <a:xfrm>
            <a:off x="634979" y="1166546"/>
            <a:ext cx="4037970" cy="369332"/>
          </a:xfrm>
          <a:prstGeom prst="rect">
            <a:avLst/>
          </a:prstGeom>
          <a:noFill/>
        </p:spPr>
        <p:txBody>
          <a:bodyPr wrap="square" rtlCol="0">
            <a:spAutoFit/>
          </a:bodyPr>
          <a:lstStyle/>
          <a:p>
            <a:endParaRPr lang="en-US" dirty="0" smtClean="0">
              <a:latin typeface="Arial" pitchFamily="34" charset="0"/>
              <a:cs typeface="Arial" pitchFamily="34" charset="0"/>
            </a:endParaRPr>
          </a:p>
        </p:txBody>
      </p:sp>
      <p:sp>
        <p:nvSpPr>
          <p:cNvPr id="30" name="Footer Placeholder 9"/>
          <p:cNvSpPr txBox="1">
            <a:spLocks/>
          </p:cNvSpPr>
          <p:nvPr userDrawn="1"/>
        </p:nvSpPr>
        <p:spPr>
          <a:xfrm>
            <a:off x="291755" y="6653561"/>
            <a:ext cx="2362200" cy="204439"/>
          </a:xfrm>
          <a:prstGeom prst="rect">
            <a:avLst/>
          </a:prstGeom>
        </p:spPr>
        <p:txBody>
          <a:bodyPr vert="horz" lIns="91440" tIns="45720" rIns="91440" bIns="45720" rtlCol="0" anchor="ctr"/>
          <a:lstStyle>
            <a:defPPr>
              <a:defRPr lang="en-US"/>
            </a:defPPr>
            <a:lvl1pPr marL="0" algn="l" defTabSz="914400" rtl="0" eaLnBrk="1" latinLnBrk="0" hangingPunct="1">
              <a:defRPr sz="6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Orbital ATK, Inc. –</a:t>
            </a:r>
            <a:r>
              <a:rPr lang="en-US" baseline="0" dirty="0" smtClean="0"/>
              <a:t> Overview Feb2015</a:t>
            </a:r>
            <a:endParaRPr lang="en-US" dirty="0"/>
          </a:p>
        </p:txBody>
      </p:sp>
      <p:pic>
        <p:nvPicPr>
          <p:cNvPr id="31" name="Picture 30" descr="filmstrip-Nov2014.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143994"/>
            <a:ext cx="9144000" cy="923544"/>
          </a:xfrm>
          <a:prstGeom prst="rect">
            <a:avLst/>
          </a:prstGeom>
        </p:spPr>
      </p:pic>
    </p:spTree>
    <p:extLst>
      <p:ext uri="{BB962C8B-B14F-4D97-AF65-F5344CB8AC3E}">
        <p14:creationId xmlns:p14="http://schemas.microsoft.com/office/powerpoint/2010/main" val="1727133961"/>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7" name="Picture 33" descr="DWT b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889500"/>
            <a:ext cx="9144000" cy="19939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userDrawn="1"/>
        </p:nvCxnSpPr>
        <p:spPr>
          <a:xfrm>
            <a:off x="0" y="4879975"/>
            <a:ext cx="91440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ctrTitle"/>
          </p:nvPr>
        </p:nvSpPr>
        <p:spPr>
          <a:xfrm>
            <a:off x="722376" y="2025332"/>
            <a:ext cx="7772400" cy="1828800"/>
          </a:xfrm>
          <a:prstGeom prst="rect">
            <a:avLst/>
          </a:prstGeom>
        </p:spPr>
        <p:txBody>
          <a:bodyPr lIns="45720" rIns="45720" bIns="45720" anchor="t">
            <a:noAutofit/>
          </a:bodyPr>
          <a:lstStyle>
            <a:lvl1pPr algn="r">
              <a:lnSpc>
                <a:spcPct val="100000"/>
              </a:lnSpc>
              <a:defRPr sz="3000" b="0" baseline="0">
                <a:solidFill>
                  <a:schemeClr val="tx1"/>
                </a:solidFill>
                <a:effectLst/>
                <a:latin typeface="Arial Rounded MT Bold" pitchFamily="34" charset="0"/>
              </a:defRPr>
            </a:lvl1pPr>
          </a:lstStyle>
          <a:p>
            <a:endParaRPr lang="en-US" dirty="0"/>
          </a:p>
        </p:txBody>
      </p:sp>
      <p:sp>
        <p:nvSpPr>
          <p:cNvPr id="20" name="Subtitle 19"/>
          <p:cNvSpPr>
            <a:spLocks noGrp="1"/>
          </p:cNvSpPr>
          <p:nvPr>
            <p:ph type="subTitle" idx="1"/>
          </p:nvPr>
        </p:nvSpPr>
        <p:spPr>
          <a:xfrm>
            <a:off x="722376" y="3864498"/>
            <a:ext cx="7772400" cy="914400"/>
          </a:xfrm>
          <a:prstGeom prst="rect">
            <a:avLst/>
          </a:prstGeo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marL="36513">
              <a:spcBef>
                <a:spcPct val="0"/>
              </a:spcBef>
            </a:pPr>
            <a:endParaRPr lang="en-US" sz="1800" dirty="0" smtClean="0">
              <a:solidFill>
                <a:srgbClr val="79766F"/>
              </a:solidFill>
              <a:latin typeface="Verdana Bold" charset="0"/>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5740" y="144000"/>
            <a:ext cx="1302360" cy="1253317"/>
          </a:xfrm>
          <a:prstGeom prst="rect">
            <a:avLst/>
          </a:prstGeom>
        </p:spPr>
      </p:pic>
    </p:spTree>
    <p:extLst>
      <p:ext uri="{BB962C8B-B14F-4D97-AF65-F5344CB8AC3E}">
        <p14:creationId xmlns:p14="http://schemas.microsoft.com/office/powerpoint/2010/main" val="2697754707"/>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93688" y="193675"/>
            <a:ext cx="6745287" cy="669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93688" y="1116013"/>
            <a:ext cx="4254500" cy="5162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700588" y="1116013"/>
            <a:ext cx="4254500" cy="5162550"/>
          </a:xfrm>
        </p:spPr>
        <p:txBody>
          <a:bodyPr/>
          <a:lstStyle/>
          <a:p>
            <a:pPr lvl="0"/>
            <a:endParaRPr lang="en-US" noProof="0" dirty="0"/>
          </a:p>
        </p:txBody>
      </p:sp>
      <p:sp>
        <p:nvSpPr>
          <p:cNvPr id="5" name="Footer Placeholder 5"/>
          <p:cNvSpPr>
            <a:spLocks noGrp="1"/>
          </p:cNvSpPr>
          <p:nvPr>
            <p:ph type="ftr" sz="quarter" idx="10"/>
          </p:nvPr>
        </p:nvSpPr>
        <p:spPr>
          <a:xfrm>
            <a:off x="167925" y="6398650"/>
            <a:ext cx="2895600" cy="365125"/>
          </a:xfrm>
          <a:prstGeom prst="rect">
            <a:avLst/>
          </a:prstGeom>
        </p:spPr>
        <p:txBody>
          <a:bodyPr/>
          <a:lstStyle>
            <a:lvl1pPr algn="l">
              <a:defRPr sz="600"/>
            </a:lvl1pPr>
          </a:lstStyle>
          <a:p>
            <a:pPr eaLnBrk="1" hangingPunct="1"/>
            <a:r>
              <a:rPr lang="en-US" dirty="0" smtClean="0">
                <a:solidFill>
                  <a:prstClr val="black"/>
                </a:solidFill>
                <a:latin typeface="Arial" charset="0"/>
              </a:rPr>
              <a:t>JPL 18 February 2013</a:t>
            </a:r>
            <a:endParaRPr lang="en-US" dirty="0">
              <a:solidFill>
                <a:prstClr val="black"/>
              </a:solidFill>
              <a:latin typeface="Arial" charset="0"/>
            </a:endParaRPr>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152400"/>
            <a:ext cx="5867400" cy="762000"/>
          </a:xfrm>
          <a:prstGeom prst="rect">
            <a:avLst/>
          </a:prstGeom>
        </p:spPr>
        <p:txBody>
          <a:bodyPr vert="horz" lIns="0" tIns="45720" rIns="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176871"/>
            <a:ext cx="8305800" cy="4614329"/>
          </a:xfrm>
          <a:prstGeom prst="rect">
            <a:avLst/>
          </a:prstGeom>
        </p:spPr>
        <p:txBody>
          <a:bodyPr vert="horz" lIns="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285750" y="6413500"/>
            <a:ext cx="2362200" cy="365125"/>
          </a:xfrm>
          <a:prstGeom prst="rect">
            <a:avLst/>
          </a:prstGeom>
        </p:spPr>
        <p:txBody>
          <a:bodyPr vert="horz" lIns="91440" tIns="45720" rIns="91440" bIns="45720" rtlCol="0" anchor="ctr"/>
          <a:lstStyle>
            <a:lvl1pPr algn="l">
              <a:defRPr sz="600">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4"/>
          </p:nvPr>
        </p:nvSpPr>
        <p:spPr>
          <a:xfrm>
            <a:off x="6496050" y="6413500"/>
            <a:ext cx="2286000" cy="365125"/>
          </a:xfrm>
          <a:prstGeom prst="rect">
            <a:avLst/>
          </a:prstGeom>
        </p:spPr>
        <p:txBody>
          <a:bodyPr vert="horz" lIns="91440" tIns="45720" rIns="91440" bIns="45720" rtlCol="0" anchor="ctr"/>
          <a:lstStyle>
            <a:lvl1pPr algn="r">
              <a:defRPr sz="600">
                <a:solidFill>
                  <a:schemeClr val="tx1"/>
                </a:solidFill>
                <a:latin typeface="Arial" pitchFamily="34" charset="0"/>
                <a:cs typeface="Arial" pitchFamily="34" charset="0"/>
              </a:defRPr>
            </a:lvl1pPr>
          </a:lstStyle>
          <a:p>
            <a:fld id="{5CBCEC27-BF7D-40E1-93E0-81EF328771D0}" type="slidenum">
              <a:rPr lang="en-US" smtClean="0"/>
              <a:pPr/>
              <a:t>‹#›</a:t>
            </a:fld>
            <a:endParaRPr lang="en-US" dirty="0"/>
          </a:p>
        </p:txBody>
      </p:sp>
      <p:cxnSp>
        <p:nvCxnSpPr>
          <p:cNvPr id="7" name="Straight Connector 6"/>
          <p:cNvCxnSpPr/>
          <p:nvPr/>
        </p:nvCxnSpPr>
        <p:spPr>
          <a:xfrm>
            <a:off x="0" y="914400"/>
            <a:ext cx="7924800" cy="0"/>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458200" y="914400"/>
            <a:ext cx="685800" cy="0"/>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pic>
        <p:nvPicPr>
          <p:cNvPr id="10" name="Picture 9" descr="OrbitalATK_FINAL_rgb.ai"/>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00800" y="228600"/>
            <a:ext cx="2287947" cy="84495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9" r:id="rId8"/>
    <p:sldLayoutId id="2147483660" r:id="rId9"/>
    <p:sldLayoutId id="2147483661" r:id="rId10"/>
    <p:sldLayoutId id="2147483662" r:id="rId11"/>
  </p:sldLayoutIdLst>
  <p:hf hdr="0" dt="0"/>
  <p:txStyles>
    <p:titleStyle>
      <a:lvl1pPr algn="l" defTabSz="914400" rtl="0" eaLnBrk="1" latinLnBrk="0" hangingPunct="1">
        <a:spcBef>
          <a:spcPct val="0"/>
        </a:spcBef>
        <a:buNone/>
        <a:defRPr sz="2200" b="1"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SzPct val="80000"/>
        <a:buFont typeface="Wingdings 2" pitchFamily="18" charset="2"/>
        <a:buChar char=""/>
        <a:defRPr sz="1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17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sz="16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SzPct val="112000"/>
        <a:buFont typeface="Verdana" pitchFamily="34" charset="0"/>
        <a:buChar char="◦"/>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58.jpeg"/><Relationship Id="rId12" Type="http://schemas.openxmlformats.org/officeDocument/2006/relationships/image" Target="../media/image59.jpeg"/><Relationship Id="rId13" Type="http://schemas.microsoft.com/office/2007/relationships/hdphoto" Target="../media/hdphoto1.wdp"/><Relationship Id="rId14" Type="http://schemas.openxmlformats.org/officeDocument/2006/relationships/image" Target="../media/image60.jpeg"/><Relationship Id="rId15" Type="http://schemas.openxmlformats.org/officeDocument/2006/relationships/image" Target="../media/image61.jpeg"/><Relationship Id="rId16" Type="http://schemas.openxmlformats.org/officeDocument/2006/relationships/image" Target="../media/image62.jpeg"/><Relationship Id="rId1" Type="http://schemas.openxmlformats.org/officeDocument/2006/relationships/slideLayout" Target="../slideLayouts/slideLayout4.xml"/><Relationship Id="rId2" Type="http://schemas.openxmlformats.org/officeDocument/2006/relationships/image" Target="../media/image51.jpeg"/><Relationship Id="rId3" Type="http://schemas.openxmlformats.org/officeDocument/2006/relationships/hyperlink" Target="http://en.wikipedia.org/wiki/File:A350_First_Flight_-_Low_pass_02.jpg" TargetMode="External"/><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image" Target="../media/image54.jpeg"/><Relationship Id="rId7" Type="http://schemas.openxmlformats.org/officeDocument/2006/relationships/chart" Target="../charts/chart2.xml"/><Relationship Id="rId8" Type="http://schemas.openxmlformats.org/officeDocument/2006/relationships/image" Target="../media/image55.jpeg"/><Relationship Id="rId9" Type="http://schemas.openxmlformats.org/officeDocument/2006/relationships/image" Target="../media/image56.png"/><Relationship Id="rId10" Type="http://schemas.openxmlformats.org/officeDocument/2006/relationships/image" Target="../media/image5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3.jpeg"/></Relationships>
</file>

<file path=ppt/slides/_rels/slide12.xml.rels><?xml version="1.0" encoding="UTF-8" standalone="yes"?>
<Relationships xmlns="http://schemas.openxmlformats.org/package/2006/relationships"><Relationship Id="rId11" Type="http://schemas.openxmlformats.org/officeDocument/2006/relationships/image" Target="../media/image73.jpeg"/><Relationship Id="rId12" Type="http://schemas.openxmlformats.org/officeDocument/2006/relationships/image" Target="../media/image74.jpeg"/><Relationship Id="rId13" Type="http://schemas.openxmlformats.org/officeDocument/2006/relationships/image" Target="../media/image75.jpeg"/><Relationship Id="rId14" Type="http://schemas.openxmlformats.org/officeDocument/2006/relationships/image" Target="../media/image76.jpeg"/><Relationship Id="rId15" Type="http://schemas.openxmlformats.org/officeDocument/2006/relationships/image" Target="../media/image77.jpeg"/><Relationship Id="rId16" Type="http://schemas.openxmlformats.org/officeDocument/2006/relationships/image" Target="../media/image78.jpeg"/><Relationship Id="rId1" Type="http://schemas.openxmlformats.org/officeDocument/2006/relationships/slideLayout" Target="../slideLayouts/slideLayout3.xml"/><Relationship Id="rId2" Type="http://schemas.openxmlformats.org/officeDocument/2006/relationships/image" Target="../media/image64.jpeg"/><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68.jpeg"/><Relationship Id="rId7" Type="http://schemas.openxmlformats.org/officeDocument/2006/relationships/image" Target="../media/image69.jpeg"/><Relationship Id="rId8" Type="http://schemas.openxmlformats.org/officeDocument/2006/relationships/image" Target="../media/image70.jpeg"/><Relationship Id="rId9" Type="http://schemas.openxmlformats.org/officeDocument/2006/relationships/image" Target="../media/image71.jpeg"/><Relationship Id="rId10" Type="http://schemas.openxmlformats.org/officeDocument/2006/relationships/image" Target="../media/image7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14.xml.rels><?xml version="1.0" encoding="UTF-8" standalone="yes"?>
<Relationships xmlns="http://schemas.openxmlformats.org/package/2006/relationships"><Relationship Id="rId11" Type="http://schemas.openxmlformats.org/officeDocument/2006/relationships/image" Target="../media/image86.png"/><Relationship Id="rId12" Type="http://schemas.openxmlformats.org/officeDocument/2006/relationships/image" Target="../media/image87.png"/><Relationship Id="rId1" Type="http://schemas.openxmlformats.org/officeDocument/2006/relationships/slideLayout" Target="../slideLayouts/slideLayout4.xml"/><Relationship Id="rId2" Type="http://schemas.openxmlformats.org/officeDocument/2006/relationships/hyperlink" Target="http://orbportal2/corp/graphics/Image%20Library/GEO%20Satellites/Low%20Resolution/Intelsat%2015%20Artist's%20Rendering.jpg" TargetMode="External"/><Relationship Id="rId3" Type="http://schemas.openxmlformats.org/officeDocument/2006/relationships/image" Target="../media/image79.jpeg"/><Relationship Id="rId4" Type="http://schemas.openxmlformats.org/officeDocument/2006/relationships/image" Target="../media/image80.jpeg"/><Relationship Id="rId5" Type="http://schemas.openxmlformats.org/officeDocument/2006/relationships/image" Target="../media/image60.jpeg"/><Relationship Id="rId6" Type="http://schemas.openxmlformats.org/officeDocument/2006/relationships/image" Target="../media/image81.jpeg"/><Relationship Id="rId7" Type="http://schemas.openxmlformats.org/officeDocument/2006/relationships/image" Target="../media/image82.jpeg"/><Relationship Id="rId8" Type="http://schemas.openxmlformats.org/officeDocument/2006/relationships/image" Target="../media/image83.jpeg"/><Relationship Id="rId9" Type="http://schemas.openxmlformats.org/officeDocument/2006/relationships/image" Target="../media/image84.jpeg"/><Relationship Id="rId10" Type="http://schemas.openxmlformats.org/officeDocument/2006/relationships/image" Target="../media/image85.png"/></Relationships>
</file>

<file path=ppt/slides/_rels/slide15.xml.rels><?xml version="1.0" encoding="UTF-8" standalone="yes"?>
<Relationships xmlns="http://schemas.openxmlformats.org/package/2006/relationships"><Relationship Id="rId11" Type="http://schemas.openxmlformats.org/officeDocument/2006/relationships/image" Target="../media/image97.jpeg"/><Relationship Id="rId12" Type="http://schemas.openxmlformats.org/officeDocument/2006/relationships/image" Target="../media/image98.jpeg"/><Relationship Id="rId13" Type="http://schemas.openxmlformats.org/officeDocument/2006/relationships/image" Target="../media/image99.jpeg"/><Relationship Id="rId14" Type="http://schemas.openxmlformats.org/officeDocument/2006/relationships/image" Target="../media/image100.jpeg"/><Relationship Id="rId15" Type="http://schemas.openxmlformats.org/officeDocument/2006/relationships/image" Target="../media/image101.jpeg"/><Relationship Id="rId16" Type="http://schemas.openxmlformats.org/officeDocument/2006/relationships/image" Target="../media/image102.wmf"/><Relationship Id="rId17" Type="http://schemas.openxmlformats.org/officeDocument/2006/relationships/image" Target="../media/image103.wmf"/><Relationship Id="rId1" Type="http://schemas.openxmlformats.org/officeDocument/2006/relationships/slideLayout" Target="../slideLayouts/slideLayout4.xml"/><Relationship Id="rId2" Type="http://schemas.openxmlformats.org/officeDocument/2006/relationships/image" Target="../media/image88.jpeg"/><Relationship Id="rId3" Type="http://schemas.openxmlformats.org/officeDocument/2006/relationships/image" Target="../media/image89.jpeg"/><Relationship Id="rId4" Type="http://schemas.openxmlformats.org/officeDocument/2006/relationships/image" Target="../media/image90.jpeg"/><Relationship Id="rId5" Type="http://schemas.openxmlformats.org/officeDocument/2006/relationships/image" Target="../media/image91.jpeg"/><Relationship Id="rId6" Type="http://schemas.openxmlformats.org/officeDocument/2006/relationships/image" Target="../media/image92.jpeg"/><Relationship Id="rId7" Type="http://schemas.openxmlformats.org/officeDocument/2006/relationships/image" Target="../media/image93.png"/><Relationship Id="rId8" Type="http://schemas.openxmlformats.org/officeDocument/2006/relationships/image" Target="../media/image94.jpeg"/><Relationship Id="rId9" Type="http://schemas.openxmlformats.org/officeDocument/2006/relationships/image" Target="../media/image95.jpeg"/><Relationship Id="rId10" Type="http://schemas.openxmlformats.org/officeDocument/2006/relationships/image" Target="../media/image9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0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0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8.png"/><Relationship Id="rId3" Type="http://schemas.openxmlformats.org/officeDocument/2006/relationships/image" Target="../media/image10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0.png"/></Relationships>
</file>

<file path=ppt/slides/_rels/slide23.xml.rels><?xml version="1.0" encoding="UTF-8" standalone="yes"?>
<Relationships xmlns="http://schemas.openxmlformats.org/package/2006/relationships"><Relationship Id="rId9" Type="http://schemas.openxmlformats.org/officeDocument/2006/relationships/image" Target="../media/image14.jpeg"/><Relationship Id="rId20" Type="http://schemas.openxmlformats.org/officeDocument/2006/relationships/image" Target="../media/image24.jpeg"/><Relationship Id="rId21" Type="http://schemas.openxmlformats.org/officeDocument/2006/relationships/image" Target="../media/image25.jpeg"/><Relationship Id="rId22" Type="http://schemas.openxmlformats.org/officeDocument/2006/relationships/image" Target="../media/image26.jpeg"/><Relationship Id="rId10" Type="http://schemas.openxmlformats.org/officeDocument/2006/relationships/image" Target="../media/image15.jpeg"/><Relationship Id="rId11" Type="http://schemas.openxmlformats.org/officeDocument/2006/relationships/image" Target="../media/image16.jpeg"/><Relationship Id="rId12" Type="http://schemas.openxmlformats.org/officeDocument/2006/relationships/image" Target="../media/image17.jpeg"/><Relationship Id="rId13" Type="http://schemas.openxmlformats.org/officeDocument/2006/relationships/image" Target="../media/image18.jpeg"/><Relationship Id="rId14" Type="http://schemas.openxmlformats.org/officeDocument/2006/relationships/image" Target="../media/image19.jpeg"/><Relationship Id="rId15" Type="http://schemas.openxmlformats.org/officeDocument/2006/relationships/image" Target="../media/image20.jpeg"/><Relationship Id="rId16" Type="http://schemas.openxmlformats.org/officeDocument/2006/relationships/image" Target="../media/image21.gif"/><Relationship Id="rId17" Type="http://schemas.openxmlformats.org/officeDocument/2006/relationships/image" Target="../media/image22.gif"/><Relationship Id="rId18" Type="http://schemas.openxmlformats.org/officeDocument/2006/relationships/image" Target="../media/image23.jpeg"/><Relationship Id="rId19" Type="http://schemas.openxmlformats.org/officeDocument/2006/relationships/hyperlink" Target="http://www.vst-inc.com/wp-content/uploads/2012/09/spacecraft_structures_2.jpg" TargetMode="External"/><Relationship Id="rId1" Type="http://schemas.openxmlformats.org/officeDocument/2006/relationships/slideLayout" Target="../slideLayouts/slideLayout4.xml"/><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1.png"/><Relationship Id="rId3" Type="http://schemas.openxmlformats.org/officeDocument/2006/relationships/image" Target="../media/image11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eg"/><Relationship Id="rId1" Type="http://schemas.openxmlformats.org/officeDocument/2006/relationships/slideLayout" Target="../slideLayouts/slideLayout2.xml"/><Relationship Id="rId2" Type="http://schemas.openxmlformats.org/officeDocument/2006/relationships/hyperlink" Target="Movies%5CISS%20Assembly%20Time-Lapse%20Animation.mp4"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jpeg"/><Relationship Id="rId1" Type="http://schemas.openxmlformats.org/officeDocument/2006/relationships/slideLayout" Target="../slideLayouts/slideLayout2.xml"/><Relationship Id="rId2" Type="http://schemas.openxmlformats.org/officeDocument/2006/relationships/image" Target="../media/image11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33.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jpeg"/><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jpeg"/></Relationships>
</file>

<file path=ppt/slides/_rels/slide35.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12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4.png"/></Relationships>
</file>

<file path=ppt/slides/_rels/slide37.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jpeg"/><Relationship Id="rId5" Type="http://schemas.openxmlformats.org/officeDocument/2006/relationships/image" Target="../media/image128.jpeg"/><Relationship Id="rId6" Type="http://schemas.openxmlformats.org/officeDocument/2006/relationships/image" Target="../media/image129.jpeg"/><Relationship Id="rId7" Type="http://schemas.openxmlformats.org/officeDocument/2006/relationships/image" Target="../media/image130.jpeg"/><Relationship Id="rId1" Type="http://schemas.openxmlformats.org/officeDocument/2006/relationships/slideLayout" Target="../slideLayouts/slideLayout11.xml"/><Relationship Id="rId2" Type="http://schemas.openxmlformats.org/officeDocument/2006/relationships/image" Target="../media/image1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2.jpeg"/><Relationship Id="rId3" Type="http://schemas.openxmlformats.org/officeDocument/2006/relationships/image" Target="../media/image133.jpeg"/></Relationships>
</file>

<file path=ppt/slides/_rels/slide4.xml.rels><?xml version="1.0" encoding="UTF-8" standalone="yes"?>
<Relationships xmlns="http://schemas.openxmlformats.org/package/2006/relationships"><Relationship Id="rId9" Type="http://schemas.openxmlformats.org/officeDocument/2006/relationships/image" Target="../media/image14.jpeg"/><Relationship Id="rId20" Type="http://schemas.openxmlformats.org/officeDocument/2006/relationships/image" Target="../media/image24.jpeg"/><Relationship Id="rId21" Type="http://schemas.openxmlformats.org/officeDocument/2006/relationships/image" Target="../media/image25.jpeg"/><Relationship Id="rId22" Type="http://schemas.openxmlformats.org/officeDocument/2006/relationships/image" Target="../media/image26.jpeg"/><Relationship Id="rId10" Type="http://schemas.openxmlformats.org/officeDocument/2006/relationships/image" Target="../media/image15.jpeg"/><Relationship Id="rId11" Type="http://schemas.openxmlformats.org/officeDocument/2006/relationships/image" Target="../media/image16.jpeg"/><Relationship Id="rId12" Type="http://schemas.openxmlformats.org/officeDocument/2006/relationships/image" Target="../media/image17.jpeg"/><Relationship Id="rId13" Type="http://schemas.openxmlformats.org/officeDocument/2006/relationships/image" Target="../media/image18.jpeg"/><Relationship Id="rId14" Type="http://schemas.openxmlformats.org/officeDocument/2006/relationships/image" Target="../media/image19.jpeg"/><Relationship Id="rId15" Type="http://schemas.openxmlformats.org/officeDocument/2006/relationships/image" Target="../media/image20.jpeg"/><Relationship Id="rId16" Type="http://schemas.openxmlformats.org/officeDocument/2006/relationships/image" Target="../media/image21.gif"/><Relationship Id="rId17" Type="http://schemas.openxmlformats.org/officeDocument/2006/relationships/image" Target="../media/image22.gif"/><Relationship Id="rId18" Type="http://schemas.openxmlformats.org/officeDocument/2006/relationships/image" Target="../media/image23.jpeg"/><Relationship Id="rId19" Type="http://schemas.openxmlformats.org/officeDocument/2006/relationships/hyperlink" Target="http://www.vst-inc.com/wp-content/uploads/2012/09/spacecraft_structures_2.jpg" TargetMode="External"/><Relationship Id="rId1" Type="http://schemas.openxmlformats.org/officeDocument/2006/relationships/slideLayout" Target="../slideLayouts/slideLayout4.xml"/><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jpeg"/><Relationship Id="rId5" Type="http://schemas.openxmlformats.org/officeDocument/2006/relationships/image" Target="../media/image128.jpeg"/><Relationship Id="rId6" Type="http://schemas.openxmlformats.org/officeDocument/2006/relationships/image" Target="../media/image134.jpeg"/><Relationship Id="rId7" Type="http://schemas.openxmlformats.org/officeDocument/2006/relationships/image" Target="../media/image135.jpeg"/><Relationship Id="rId8" Type="http://schemas.openxmlformats.org/officeDocument/2006/relationships/image" Target="../media/image136.jpeg"/><Relationship Id="rId1" Type="http://schemas.openxmlformats.org/officeDocument/2006/relationships/slideLayout" Target="../slideLayouts/slideLayout11.xml"/><Relationship Id="rId2" Type="http://schemas.openxmlformats.org/officeDocument/2006/relationships/image" Target="../media/image1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7.jpeg"/><Relationship Id="rId3" Type="http://schemas.openxmlformats.org/officeDocument/2006/relationships/image" Target="../media/image13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ovies%5CTimelapse%20of%20Antares%20Roll%20Out%20to%20the%20Launch%20Pad%20(NASA%20video).mp4%23TimelapseofAntaresRollOuttotheLaunchPad(NASAvideo).mp4" TargetMode="External"/><Relationship Id="rId3" Type="http://schemas.openxmlformats.org/officeDocument/2006/relationships/image" Target="../media/image13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png"/><Relationship Id="rId3" Type="http://schemas.openxmlformats.org/officeDocument/2006/relationships/image" Target="../media/image1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jpeg"/><Relationship Id="rId3" Type="http://schemas.openxmlformats.org/officeDocument/2006/relationships/image" Target="../media/image14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3.jpeg"/></Relationships>
</file>

<file path=ppt/slides/_rels/slide55.xml.rels><?xml version="1.0" encoding="UTF-8" standalone="yes"?>
<Relationships xmlns="http://schemas.openxmlformats.org/package/2006/relationships"><Relationship Id="rId3" Type="http://schemas.openxmlformats.org/officeDocument/2006/relationships/image" Target="../media/image154.jpeg"/><Relationship Id="rId4" Type="http://schemas.microsoft.com/office/2007/relationships/hdphoto" Target="../media/hdphoto2.wdp"/><Relationship Id="rId5" Type="http://schemas.openxmlformats.org/officeDocument/2006/relationships/hyperlink" Target="Movies%5COrbital%20-%20Cygnus%20Mission%20Overview%202011.flv.mp4" TargetMode="External"/><Relationship Id="rId6" Type="http://schemas.openxmlformats.org/officeDocument/2006/relationships/image" Target="../media/image155.jpeg"/><Relationship Id="rId7" Type="http://schemas.openxmlformats.org/officeDocument/2006/relationships/image" Target="../media/image156.jpeg"/><Relationship Id="rId8" Type="http://schemas.openxmlformats.org/officeDocument/2006/relationships/image" Target="../media/image157.jpeg"/><Relationship Id="rId9" Type="http://schemas.openxmlformats.org/officeDocument/2006/relationships/image" Target="../media/image158.jpeg"/><Relationship Id="rId10" Type="http://schemas.openxmlformats.org/officeDocument/2006/relationships/hyperlink" Target="Movies%5CCygnus%20Mission%20Launch%20to%20disposal.wmv" TargetMode="External"/><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1.emf"/><Relationship Id="rId1" Type="http://schemas.openxmlformats.org/officeDocument/2006/relationships/slideLayout" Target="../slideLayouts/slideLayout4.xml"/><Relationship Id="rId2" Type="http://schemas.openxmlformats.org/officeDocument/2006/relationships/image" Target="../media/image29.jpeg"/></Relationships>
</file>

<file path=ppt/slides/_rels/slide9.xml.rels><?xml version="1.0" encoding="UTF-8" standalone="yes"?>
<Relationships xmlns="http://schemas.openxmlformats.org/package/2006/relationships"><Relationship Id="rId9" Type="http://schemas.openxmlformats.org/officeDocument/2006/relationships/image" Target="../media/image37.png"/><Relationship Id="rId20" Type="http://schemas.openxmlformats.org/officeDocument/2006/relationships/image" Target="../media/image46.png"/><Relationship Id="rId21" Type="http://schemas.openxmlformats.org/officeDocument/2006/relationships/hyperlink" Target="http://www.viewlogo.com/wp-content/uploads/2013/12/Airbus-Logo.png" TargetMode="External"/><Relationship Id="rId22" Type="http://schemas.openxmlformats.org/officeDocument/2006/relationships/image" Target="../media/image47.png"/><Relationship Id="rId23" Type="http://schemas.openxmlformats.org/officeDocument/2006/relationships/image" Target="../media/image48.jpeg"/><Relationship Id="rId24" Type="http://schemas.openxmlformats.org/officeDocument/2006/relationships/image" Target="../media/image49.jpeg"/><Relationship Id="rId25" Type="http://schemas.openxmlformats.org/officeDocument/2006/relationships/image" Target="../media/image50.jpeg"/><Relationship Id="rId10" Type="http://schemas.openxmlformats.org/officeDocument/2006/relationships/image" Target="../media/image38.jpeg"/><Relationship Id="rId11" Type="http://schemas.openxmlformats.org/officeDocument/2006/relationships/hyperlink" Target="http://www.thalesgroup.com/" TargetMode="External"/><Relationship Id="rId12" Type="http://schemas.openxmlformats.org/officeDocument/2006/relationships/image" Target="../media/image39.jpeg"/><Relationship Id="rId13" Type="http://schemas.openxmlformats.org/officeDocument/2006/relationships/image" Target="../media/image40.jpeg"/><Relationship Id="rId14" Type="http://schemas.openxmlformats.org/officeDocument/2006/relationships/hyperlink" Target="http://space.mit.edu/" TargetMode="External"/><Relationship Id="rId15" Type="http://schemas.openxmlformats.org/officeDocument/2006/relationships/image" Target="../media/image41.png"/><Relationship Id="rId16" Type="http://schemas.openxmlformats.org/officeDocument/2006/relationships/image" Target="../media/image42.jpeg"/><Relationship Id="rId17" Type="http://schemas.openxmlformats.org/officeDocument/2006/relationships/image" Target="../media/image43.png"/><Relationship Id="rId18" Type="http://schemas.openxmlformats.org/officeDocument/2006/relationships/image" Target="../media/image44.jpeg"/><Relationship Id="rId19" Type="http://schemas.openxmlformats.org/officeDocument/2006/relationships/image" Target="../media/image45.jpeg"/><Relationship Id="rId1" Type="http://schemas.openxmlformats.org/officeDocument/2006/relationships/slideLayout" Target="../slideLayouts/slideLayout4.xml"/><Relationship Id="rId2" Type="http://schemas.openxmlformats.org/officeDocument/2006/relationships/chart" Target="../charts/chart1.xml"/><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eg"/><Relationship Id="rId7" Type="http://schemas.openxmlformats.org/officeDocument/2006/relationships/image" Target="../media/image35.png"/><Relationship Id="rId8"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1655097"/>
            <a:ext cx="7772400" cy="1773904"/>
          </a:xfrm>
          <a:effectLst/>
        </p:spPr>
        <p:txBody>
          <a:bodyPr>
            <a:normAutofit/>
          </a:bodyPr>
          <a:lstStyle/>
          <a:p>
            <a:r>
              <a:rPr lang="en-US" sz="4000" dirty="0" smtClean="0"/>
              <a:t>The Gift of Quality </a:t>
            </a:r>
            <a:br>
              <a:rPr lang="en-US" sz="4000" dirty="0" smtClean="0"/>
            </a:b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sz="2800" dirty="0" smtClean="0"/>
              <a:t> Enabling Human Exploration</a:t>
            </a:r>
            <a:r>
              <a:rPr lang="en-US" sz="2700"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6" name="Text Placeholder 5"/>
          <p:cNvSpPr txBox="1">
            <a:spLocks/>
          </p:cNvSpPr>
          <p:nvPr/>
        </p:nvSpPr>
        <p:spPr>
          <a:xfrm>
            <a:off x="684213" y="3990258"/>
            <a:ext cx="5757862" cy="894218"/>
          </a:xfrm>
          <a:prstGeom prst="rect">
            <a:avLst/>
          </a:prstGeom>
        </p:spPr>
        <p:txBody>
          <a:bodyPr lIns="0"/>
          <a:lstStyle>
            <a:lvl1pPr marL="0" indent="0" algn="l" defTabSz="914400" rtl="0" eaLnBrk="1" latinLnBrk="0" hangingPunct="1">
              <a:spcBef>
                <a:spcPts val="0"/>
              </a:spcBef>
              <a:buSzPct val="80000"/>
              <a:buFontTx/>
              <a:buNone/>
              <a:defRPr sz="1800" b="0" i="0" kern="1200" baseline="0">
                <a:solidFill>
                  <a:schemeClr val="tx1"/>
                </a:solidFill>
                <a:latin typeface="Arial"/>
                <a:ea typeface="+mn-ea"/>
                <a:cs typeface="Arial"/>
              </a:defRPr>
            </a:lvl1pPr>
            <a:lvl2pPr marL="742950" indent="-285750" algn="l" defTabSz="914400" rtl="0" eaLnBrk="1" latinLnBrk="0" hangingPunct="1">
              <a:spcBef>
                <a:spcPct val="20000"/>
              </a:spcBef>
              <a:buFont typeface="Wingdings" pitchFamily="2" charset="2"/>
              <a:buChar char="Ø"/>
              <a:defRPr sz="17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sz="16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SzPct val="112000"/>
              <a:buFont typeface="Verdana" pitchFamily="34" charset="0"/>
              <a:buChar char="◦"/>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latin typeface="Times New Roman" panose="02020603050405020304" pitchFamily="18" charset="0"/>
                <a:cs typeface="Times New Roman" panose="02020603050405020304" pitchFamily="18" charset="0"/>
              </a:rPr>
              <a:t>March 2015</a:t>
            </a:r>
          </a:p>
        </p:txBody>
      </p:sp>
    </p:spTree>
    <p:extLst>
      <p:ext uri="{BB962C8B-B14F-4D97-AF65-F5344CB8AC3E}">
        <p14:creationId xmlns:p14="http://schemas.microsoft.com/office/powerpoint/2010/main" val="336488034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Three Operating Groups and 12 Product Lines</a:t>
            </a:r>
            <a:endParaRPr lang="en-US" b="1" dirty="0">
              <a:latin typeface="Times New Roman" panose="02020603050405020304" pitchFamily="18" charset="0"/>
              <a:cs typeface="Times New Roman" panose="02020603050405020304" pitchFamily="18" charset="0"/>
            </a:endParaRPr>
          </a:p>
        </p:txBody>
      </p:sp>
      <p:grpSp>
        <p:nvGrpSpPr>
          <p:cNvPr id="8" name="Group 7"/>
          <p:cNvGrpSpPr/>
          <p:nvPr/>
        </p:nvGrpSpPr>
        <p:grpSpPr>
          <a:xfrm>
            <a:off x="392785" y="1253218"/>
            <a:ext cx="2635983" cy="2322906"/>
            <a:chOff x="392785" y="1253218"/>
            <a:chExt cx="2635983" cy="2322906"/>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31128" t="19323" r="11210" b="147"/>
            <a:stretch/>
          </p:blipFill>
          <p:spPr>
            <a:xfrm>
              <a:off x="392785" y="1253218"/>
              <a:ext cx="1274091" cy="1189385"/>
            </a:xfrm>
            <a:prstGeom prst="rect">
              <a:avLst/>
            </a:prstGeom>
            <a:ln w="6350" cmpd="sng">
              <a:noFill/>
            </a:ln>
          </p:spPr>
        </p:pic>
        <p:pic>
          <p:nvPicPr>
            <p:cNvPr id="10" name="Picture 9" descr="A350 First Flight - Low pass 02.jpg">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23715"/>
            <a:stretch/>
          </p:blipFill>
          <p:spPr bwMode="auto">
            <a:xfrm>
              <a:off x="1666876" y="2370359"/>
              <a:ext cx="1361892" cy="1205765"/>
            </a:xfrm>
            <a:prstGeom prst="rect">
              <a:avLst/>
            </a:prstGeom>
            <a:noFill/>
            <a:ln w="6350" cmpd="sng">
              <a:noFill/>
            </a:ln>
            <a:extLst>
              <a:ext uri="{909E8E84-426E-40dd-AFC4-6F175D3DCCD1}">
                <a14:hiddenFill xmlns:a14="http://schemas.microsoft.com/office/drawing/2010/main">
                  <a:solidFill>
                    <a:srgbClr val="FFFFFF"/>
                  </a:solidFill>
                </a14:hiddenFill>
              </a:ext>
            </a:extLst>
          </p:spPr>
        </p:pic>
        <p:pic>
          <p:nvPicPr>
            <p:cNvPr id="11" name="Picture 2" descr="Artist concept of SLS in fligh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941"/>
            <a:stretch/>
          </p:blipFill>
          <p:spPr bwMode="auto">
            <a:xfrm>
              <a:off x="1666876" y="1255441"/>
              <a:ext cx="1361892" cy="11127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20619" t="22065" r="8568" b="33226"/>
            <a:stretch/>
          </p:blipFill>
          <p:spPr>
            <a:xfrm>
              <a:off x="392785" y="2360750"/>
              <a:ext cx="1275434" cy="1207894"/>
            </a:xfrm>
            <a:prstGeom prst="rect">
              <a:avLst/>
            </a:prstGeom>
          </p:spPr>
        </p:pic>
      </p:grpSp>
      <p:sp>
        <p:nvSpPr>
          <p:cNvPr id="18" name="TextBox 17"/>
          <p:cNvSpPr txBox="1"/>
          <p:nvPr/>
        </p:nvSpPr>
        <p:spPr>
          <a:xfrm>
            <a:off x="586983" y="3612425"/>
            <a:ext cx="2296800" cy="1046440"/>
          </a:xfrm>
          <a:prstGeom prst="rect">
            <a:avLst/>
          </a:prstGeom>
          <a:noFill/>
        </p:spPr>
        <p:txBody>
          <a:bodyPr wrap="square" rtlCol="0">
            <a:spAutoFit/>
          </a:bodyPr>
          <a:lstStyle/>
          <a:p>
            <a:r>
              <a:rPr lang="en-US" sz="1400" b="1" dirty="0" smtClean="0">
                <a:latin typeface="Times New Roman" panose="02020603050405020304" pitchFamily="18" charset="0"/>
                <a:cs typeface="Times New Roman" panose="02020603050405020304" pitchFamily="18" charset="0"/>
              </a:rPr>
              <a:t>Flight Systems Group</a:t>
            </a:r>
          </a:p>
          <a:p>
            <a:pPr marL="173038" indent="-173038">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Space Launch Vehicles</a:t>
            </a:r>
          </a:p>
          <a:p>
            <a:pPr marL="173038" indent="-173038">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Rocket Propulsion Systems</a:t>
            </a:r>
          </a:p>
          <a:p>
            <a:pPr marL="173038" indent="-173038">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Missile Defense Systems</a:t>
            </a:r>
          </a:p>
          <a:p>
            <a:pPr marL="173038" indent="-173038">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Aerospace Structures</a:t>
            </a:r>
            <a:endParaRPr lang="en-US" sz="12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6239555" y="3612425"/>
            <a:ext cx="2580764" cy="1046440"/>
          </a:xfrm>
          <a:prstGeom prst="rect">
            <a:avLst/>
          </a:prstGeom>
          <a:noFill/>
        </p:spPr>
        <p:txBody>
          <a:bodyPr wrap="square" rtlCol="0">
            <a:spAutoFit/>
          </a:bodyPr>
          <a:lstStyle/>
          <a:p>
            <a:r>
              <a:rPr lang="en-US" sz="1400" b="1" dirty="0" smtClean="0">
                <a:latin typeface="Times New Roman" panose="02020603050405020304" pitchFamily="18" charset="0"/>
                <a:cs typeface="Times New Roman" panose="02020603050405020304" pitchFamily="18" charset="0"/>
              </a:rPr>
              <a:t>Space Systems Group  </a:t>
            </a:r>
          </a:p>
          <a:p>
            <a:pPr marL="173038" indent="-173038">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Commercial Satellites </a:t>
            </a:r>
          </a:p>
          <a:p>
            <a:pPr marL="173038" indent="-173038">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Government Satellites </a:t>
            </a:r>
          </a:p>
          <a:p>
            <a:pPr marL="173038" indent="-173038">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Spacecraft Components</a:t>
            </a:r>
          </a:p>
          <a:p>
            <a:pPr marL="173038" indent="-173038">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Space Technical Services </a:t>
            </a:r>
            <a:endParaRPr lang="en-US" sz="12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3451624" y="3612425"/>
            <a:ext cx="2296800" cy="1046440"/>
          </a:xfrm>
          <a:prstGeom prst="rect">
            <a:avLst/>
          </a:prstGeom>
          <a:noFill/>
        </p:spPr>
        <p:txBody>
          <a:bodyPr wrap="square" rtlCol="0">
            <a:spAutoFit/>
          </a:bodyPr>
          <a:lstStyle/>
          <a:p>
            <a:r>
              <a:rPr lang="en-US" sz="1400" b="1" dirty="0" smtClean="0">
                <a:latin typeface="Times New Roman" panose="02020603050405020304" pitchFamily="18" charset="0"/>
                <a:cs typeface="Times New Roman" panose="02020603050405020304" pitchFamily="18" charset="0"/>
              </a:rPr>
              <a:t>Defense Systems Group </a:t>
            </a:r>
          </a:p>
          <a:p>
            <a:pPr marL="173038" indent="-173038">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Tactical Missile Products </a:t>
            </a:r>
          </a:p>
          <a:p>
            <a:pPr marL="173038" indent="-173038">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Defense Electronic Systems </a:t>
            </a:r>
          </a:p>
          <a:p>
            <a:pPr marL="173038" indent="-173038">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Armament Systems</a:t>
            </a:r>
          </a:p>
          <a:p>
            <a:pPr marL="173038" indent="-173038">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Ammunition and Energetics  </a:t>
            </a:r>
            <a:endParaRPr lang="en-US" sz="1200" dirty="0">
              <a:latin typeface="Times New Roman" panose="02020603050405020304" pitchFamily="18" charset="0"/>
              <a:cs typeface="Times New Roman" panose="02020603050405020304" pitchFamily="18" charset="0"/>
            </a:endParaRPr>
          </a:p>
        </p:txBody>
      </p:sp>
      <p:graphicFrame>
        <p:nvGraphicFramePr>
          <p:cNvPr id="21" name="Chart 20"/>
          <p:cNvGraphicFramePr/>
          <p:nvPr>
            <p:extLst>
              <p:ext uri="{D42A27DB-BD31-4B8C-83A1-F6EECF244321}">
                <p14:modId xmlns:p14="http://schemas.microsoft.com/office/powerpoint/2010/main" val="510140744"/>
              </p:ext>
            </p:extLst>
          </p:nvPr>
        </p:nvGraphicFramePr>
        <p:xfrm>
          <a:off x="2865746" y="4522001"/>
          <a:ext cx="3310930" cy="2329000"/>
        </p:xfrm>
        <a:graphic>
          <a:graphicData uri="http://schemas.openxmlformats.org/drawingml/2006/chart">
            <c:chart xmlns:c="http://schemas.openxmlformats.org/drawingml/2006/chart" xmlns:r="http://schemas.openxmlformats.org/officeDocument/2006/relationships" r:id="rId7"/>
          </a:graphicData>
        </a:graphic>
      </p:graphicFrame>
      <p:sp>
        <p:nvSpPr>
          <p:cNvPr id="22" name="TextBox 21"/>
          <p:cNvSpPr txBox="1"/>
          <p:nvPr/>
        </p:nvSpPr>
        <p:spPr>
          <a:xfrm>
            <a:off x="2792167" y="6565381"/>
            <a:ext cx="3536400" cy="307777"/>
          </a:xfrm>
          <a:prstGeom prst="rect">
            <a:avLst/>
          </a:prstGeom>
          <a:noFill/>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Approximate Revenue Distribution</a:t>
            </a:r>
            <a:endParaRPr lang="en-US" sz="1400" b="1" dirty="0">
              <a:latin typeface="Times New Roman" panose="02020603050405020304" pitchFamily="18" charset="0"/>
              <a:cs typeface="Times New Roman" panose="02020603050405020304" pitchFamily="18" charset="0"/>
            </a:endParaRPr>
          </a:p>
        </p:txBody>
      </p:sp>
      <p:cxnSp>
        <p:nvCxnSpPr>
          <p:cNvPr id="23" name="Straight Arrow Connector 22"/>
          <p:cNvCxnSpPr/>
          <p:nvPr/>
        </p:nvCxnSpPr>
        <p:spPr>
          <a:xfrm>
            <a:off x="2255520" y="4600440"/>
            <a:ext cx="1556409" cy="1236480"/>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248962" y="4608060"/>
            <a:ext cx="1586178" cy="1227540"/>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514630" y="4608060"/>
            <a:ext cx="0" cy="436760"/>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grpSp>
        <p:nvGrpSpPr>
          <p:cNvPr id="13" name="Group 26"/>
          <p:cNvGrpSpPr/>
          <p:nvPr/>
        </p:nvGrpSpPr>
        <p:grpSpPr>
          <a:xfrm>
            <a:off x="3196707" y="1250983"/>
            <a:ext cx="2698641" cy="2327083"/>
            <a:chOff x="3196707" y="1250983"/>
            <a:chExt cx="2698641" cy="2327083"/>
          </a:xfrm>
        </p:grpSpPr>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l="14550" t="4024" r="6276" b="11875"/>
            <a:stretch/>
          </p:blipFill>
          <p:spPr>
            <a:xfrm>
              <a:off x="4570547" y="1255441"/>
              <a:ext cx="1324800" cy="1140538"/>
            </a:xfrm>
            <a:prstGeom prst="rect">
              <a:avLst/>
            </a:prstGeom>
            <a:ln w="22225">
              <a:noFill/>
            </a:ln>
          </p:spPr>
        </p:pic>
        <p:pic>
          <p:nvPicPr>
            <p:cNvPr id="6"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1042" b="35341"/>
            <a:stretch/>
          </p:blipFill>
          <p:spPr bwMode="auto">
            <a:xfrm>
              <a:off x="4570548" y="2388778"/>
              <a:ext cx="1324800" cy="118421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895" r="20758" b="5150"/>
            <a:stretch/>
          </p:blipFill>
          <p:spPr bwMode="auto">
            <a:xfrm>
              <a:off x="3196707" y="2395978"/>
              <a:ext cx="1373839" cy="1182088"/>
            </a:xfrm>
            <a:prstGeom prst="rect">
              <a:avLst/>
            </a:prstGeom>
            <a:noFill/>
            <a:ln w="22225">
              <a:no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25"/>
            <p:cNvPicPr>
              <a:picLocks noChangeAspect="1"/>
            </p:cNvPicPr>
            <p:nvPr/>
          </p:nvPicPr>
          <p:blipFill rotWithShape="1">
            <a:blip r:embed="rId11" cstate="print">
              <a:extLst>
                <a:ext uri="{28A0092B-C50C-407E-A947-70E740481C1C}">
                  <a14:useLocalDpi xmlns:a14="http://schemas.microsoft.com/office/drawing/2010/main" val="0"/>
                </a:ext>
              </a:extLst>
            </a:blip>
            <a:srcRect l="3664" r="13563"/>
            <a:stretch/>
          </p:blipFill>
          <p:spPr>
            <a:xfrm>
              <a:off x="3196707" y="1250983"/>
              <a:ext cx="1373841" cy="1135560"/>
            </a:xfrm>
            <a:prstGeom prst="rect">
              <a:avLst/>
            </a:prstGeom>
          </p:spPr>
        </p:pic>
      </p:grpSp>
      <p:sp>
        <p:nvSpPr>
          <p:cNvPr id="3" name="Footer Placeholder 2"/>
          <p:cNvSpPr>
            <a:spLocks noGrp="1"/>
          </p:cNvSpPr>
          <p:nvPr>
            <p:ph type="ftr" sz="quarter" idx="11"/>
          </p:nvPr>
        </p:nvSpPr>
        <p:spPr/>
        <p:txBody>
          <a:bodyPr/>
          <a:lstStyle/>
          <a:p>
            <a:r>
              <a:rPr lang="en-US" smtClean="0"/>
              <a:t>Orbital ATK, Inc. - Overview Feb2015</a:t>
            </a:r>
            <a:endParaRPr lang="en-US" dirty="0"/>
          </a:p>
        </p:txBody>
      </p:sp>
      <p:sp>
        <p:nvSpPr>
          <p:cNvPr id="5" name="Slide Number Placeholder 4"/>
          <p:cNvSpPr>
            <a:spLocks noGrp="1"/>
          </p:cNvSpPr>
          <p:nvPr>
            <p:ph type="sldNum" sz="quarter" idx="10"/>
          </p:nvPr>
        </p:nvSpPr>
        <p:spPr/>
        <p:txBody>
          <a:bodyPr/>
          <a:lstStyle/>
          <a:p>
            <a:fld id="{5CBCEC27-BF7D-40E1-93E0-81EF328771D0}" type="slidenum">
              <a:rPr lang="en-US" smtClean="0"/>
              <a:pPr/>
              <a:t>10</a:t>
            </a:fld>
            <a:endParaRPr lang="en-US" dirty="0"/>
          </a:p>
        </p:txBody>
      </p:sp>
      <p:grpSp>
        <p:nvGrpSpPr>
          <p:cNvPr id="16" name="Group 37"/>
          <p:cNvGrpSpPr/>
          <p:nvPr/>
        </p:nvGrpSpPr>
        <p:grpSpPr>
          <a:xfrm>
            <a:off x="6063286" y="1257665"/>
            <a:ext cx="2623494" cy="2315425"/>
            <a:chOff x="6063286" y="1257665"/>
            <a:chExt cx="2623494" cy="2315425"/>
          </a:xfrm>
        </p:grpSpPr>
        <p:pic>
          <p:nvPicPr>
            <p:cNvPr id="14" name="Picture 13"/>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24000"/>
                      </a14:imgEffect>
                    </a14:imgLayer>
                  </a14:imgProps>
                </a:ext>
                <a:ext uri="{28A0092B-C50C-407E-A947-70E740481C1C}">
                  <a14:useLocalDpi xmlns:a14="http://schemas.microsoft.com/office/drawing/2010/main" val="0"/>
                </a:ext>
              </a:extLst>
            </a:blip>
            <a:srcRect l="16021" t="4720" r="8253"/>
            <a:stretch/>
          </p:blipFill>
          <p:spPr>
            <a:xfrm>
              <a:off x="6063286" y="1257665"/>
              <a:ext cx="1303201" cy="1169666"/>
            </a:xfrm>
            <a:prstGeom prst="rect">
              <a:avLst/>
            </a:prstGeom>
            <a:ln w="12700" cmpd="sng">
              <a:noFill/>
            </a:ln>
          </p:spPr>
        </p:pic>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11603" t="11160" r="33565"/>
            <a:stretch/>
          </p:blipFill>
          <p:spPr>
            <a:xfrm rot="16200000">
              <a:off x="6138651" y="2349988"/>
              <a:ext cx="1147737" cy="1298468"/>
            </a:xfrm>
            <a:prstGeom prst="rect">
              <a:avLst/>
            </a:prstGeom>
            <a:ln w="12700" cmpd="sng">
              <a:noFill/>
            </a:ln>
          </p:spPr>
        </p:pic>
        <p:pic>
          <p:nvPicPr>
            <p:cNvPr id="17" name="Picture 16"/>
            <p:cNvPicPr>
              <a:picLocks noChangeAspect="1"/>
            </p:cNvPicPr>
            <p:nvPr/>
          </p:nvPicPr>
          <p:blipFill rotWithShape="1">
            <a:blip r:embed="rId15" cstate="print">
              <a:extLst>
                <a:ext uri="{28A0092B-C50C-407E-A947-70E740481C1C}">
                  <a14:useLocalDpi xmlns:a14="http://schemas.microsoft.com/office/drawing/2010/main" val="0"/>
                </a:ext>
              </a:extLst>
            </a:blip>
            <a:srcRect t="6376" b="5809"/>
            <a:stretch/>
          </p:blipFill>
          <p:spPr>
            <a:xfrm>
              <a:off x="7369844" y="2415134"/>
              <a:ext cx="1316935" cy="1147080"/>
            </a:xfrm>
            <a:prstGeom prst="rect">
              <a:avLst/>
            </a:prstGeom>
          </p:spPr>
        </p:pic>
        <p:pic>
          <p:nvPicPr>
            <p:cNvPr id="2050" name="Picture 2" descr="H:\EXEC\Image Library\Film Strips for Groups\SSG_8.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5466"/>
            <a:stretch/>
          </p:blipFill>
          <p:spPr bwMode="auto">
            <a:xfrm>
              <a:off x="7361754" y="1258602"/>
              <a:ext cx="1325026" cy="116415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0482602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199" y="1600200"/>
            <a:ext cx="4713612" cy="4525963"/>
          </a:xfrm>
        </p:spPr>
        <p:txBody>
          <a:bodyPr/>
          <a:lstStyle/>
          <a:p>
            <a:r>
              <a:rPr lang="en-US" dirty="0" smtClean="0"/>
              <a:t>Over 12,500 Employees Dedicated to Aerospace and Defense Customers </a:t>
            </a:r>
          </a:p>
          <a:p>
            <a:pPr lvl="1"/>
            <a:r>
              <a:rPr lang="en-US" dirty="0" smtClean="0"/>
              <a:t>4,300 Engineers and Scientists </a:t>
            </a:r>
          </a:p>
          <a:p>
            <a:pPr lvl="1"/>
            <a:r>
              <a:rPr lang="en-US" dirty="0" smtClean="0"/>
              <a:t>7,250 Manufacturing and Operations Specialists </a:t>
            </a:r>
          </a:p>
          <a:p>
            <a:pPr lvl="1"/>
            <a:r>
              <a:rPr lang="en-US" dirty="0" smtClean="0"/>
              <a:t>1,100 Management and </a:t>
            </a:r>
            <a:br>
              <a:rPr lang="en-US" dirty="0" smtClean="0"/>
            </a:br>
            <a:r>
              <a:rPr lang="en-US" dirty="0" smtClean="0"/>
              <a:t>Administration Personnel </a:t>
            </a:r>
          </a:p>
          <a:p>
            <a:pPr lvl="1"/>
            <a:endParaRPr lang="en-US" dirty="0"/>
          </a:p>
          <a:p>
            <a:r>
              <a:rPr lang="en-US" dirty="0" smtClean="0"/>
              <a:t>Facilities in 17 States With Over 19 </a:t>
            </a:r>
            <a:br>
              <a:rPr lang="en-US" dirty="0" smtClean="0"/>
            </a:br>
            <a:r>
              <a:rPr lang="en-US" dirty="0" smtClean="0"/>
              <a:t>Million Sq. Ft. of R&amp;D, Manufacturing, </a:t>
            </a:r>
            <a:br>
              <a:rPr lang="en-US" dirty="0" smtClean="0"/>
            </a:br>
            <a:r>
              <a:rPr lang="en-US" dirty="0" smtClean="0"/>
              <a:t>Test, Operations and Office Space </a:t>
            </a:r>
          </a:p>
          <a:p>
            <a:pPr lvl="1"/>
            <a:r>
              <a:rPr lang="en-US" dirty="0" smtClean="0"/>
              <a:t>6.1 Million Sq. Ft. Owned</a:t>
            </a:r>
          </a:p>
          <a:p>
            <a:pPr lvl="1"/>
            <a:r>
              <a:rPr lang="en-US" dirty="0" smtClean="0"/>
              <a:t>5.3 Million Sq. Ft. Leased </a:t>
            </a:r>
          </a:p>
          <a:p>
            <a:pPr lvl="1"/>
            <a:r>
              <a:rPr lang="en-US" dirty="0" smtClean="0"/>
              <a:t>8.1 Million Sq. Ft. Government Owned</a:t>
            </a:r>
            <a:endParaRPr lang="en-US" dirty="0"/>
          </a:p>
        </p:txBody>
      </p:sp>
      <p:sp>
        <p:nvSpPr>
          <p:cNvPr id="4" name="Title 3"/>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Extensive Human and Physical Resources </a:t>
            </a:r>
            <a:endParaRPr lang="en-US" b="1" dirty="0">
              <a:latin typeface="Times New Roman" panose="02020603050405020304" pitchFamily="18" charset="0"/>
              <a:cs typeface="Times New Roman" panose="02020603050405020304" pitchFamily="18" charset="0"/>
            </a:endParaRPr>
          </a:p>
        </p:txBody>
      </p:sp>
      <p:pic>
        <p:nvPicPr>
          <p:cNvPr id="3"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36737" y="2064687"/>
            <a:ext cx="4277186" cy="2945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t>Orbital ATK, Inc. - Overview Feb2015</a:t>
            </a:r>
            <a:endParaRPr lang="en-US" dirty="0"/>
          </a:p>
        </p:txBody>
      </p:sp>
      <p:sp>
        <p:nvSpPr>
          <p:cNvPr id="6" name="Slide Number Placeholder 5"/>
          <p:cNvSpPr>
            <a:spLocks noGrp="1"/>
          </p:cNvSpPr>
          <p:nvPr>
            <p:ph type="sldNum" sz="quarter" idx="10"/>
          </p:nvPr>
        </p:nvSpPr>
        <p:spPr/>
        <p:txBody>
          <a:bodyPr/>
          <a:lstStyle/>
          <a:p>
            <a:fld id="{5CBCEC27-BF7D-40E1-93E0-81EF328771D0}" type="slidenum">
              <a:rPr lang="en-US" smtClean="0"/>
              <a:pPr/>
              <a:t>11</a:t>
            </a:fld>
            <a:endParaRPr lang="en-US" dirty="0"/>
          </a:p>
        </p:txBody>
      </p:sp>
    </p:spTree>
    <p:extLst>
      <p:ext uri="{BB962C8B-B14F-4D97-AF65-F5344CB8AC3E}">
        <p14:creationId xmlns:p14="http://schemas.microsoft.com/office/powerpoint/2010/main" val="24989273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141720" cy="762000"/>
          </a:xfrm>
        </p:spPr>
        <p:txBody>
          <a:bodyPr>
            <a:normAutofit/>
          </a:bodyPr>
          <a:lstStyle/>
          <a:p>
            <a:r>
              <a:rPr lang="en-US" sz="2100" dirty="0" smtClean="0"/>
              <a:t>A History of Innovation and Operations Excellence </a:t>
            </a:r>
            <a:endParaRPr lang="en-US" sz="2100" dirty="0"/>
          </a:p>
        </p:txBody>
      </p:sp>
      <p:sp>
        <p:nvSpPr>
          <p:cNvPr id="5" name="Content Placeholder 4"/>
          <p:cNvSpPr>
            <a:spLocks noGrp="1"/>
          </p:cNvSpPr>
          <p:nvPr>
            <p:ph sz="half" idx="1"/>
          </p:nvPr>
        </p:nvSpPr>
        <p:spPr>
          <a:xfrm>
            <a:off x="365760" y="1176873"/>
            <a:ext cx="2872740" cy="4614328"/>
          </a:xfrm>
        </p:spPr>
        <p:txBody>
          <a:bodyPr>
            <a:noAutofit/>
          </a:bodyPr>
          <a:lstStyle/>
          <a:p>
            <a:pPr marL="0" indent="0" algn="ctr">
              <a:spcBef>
                <a:spcPts val="0"/>
              </a:spcBef>
              <a:buNone/>
            </a:pPr>
            <a:r>
              <a:rPr lang="en-US" sz="1400" u="sng" dirty="0" smtClean="0"/>
              <a:t>Flight Systems </a:t>
            </a:r>
          </a:p>
          <a:p>
            <a:pPr>
              <a:spcBef>
                <a:spcPts val="0"/>
              </a:spcBef>
            </a:pPr>
            <a:endParaRPr lang="en-US" sz="1400" dirty="0"/>
          </a:p>
          <a:p>
            <a:pPr marL="228600" indent="-228600">
              <a:spcBef>
                <a:spcPts val="0"/>
              </a:spcBef>
            </a:pPr>
            <a:r>
              <a:rPr lang="en-US" sz="1400" dirty="0" smtClean="0"/>
              <a:t>First Private Developer and Operator of Space Launch Vehicles… More Than 85 Flown </a:t>
            </a:r>
            <a:br>
              <a:rPr lang="en-US" sz="1400" dirty="0" smtClean="0"/>
            </a:br>
            <a:r>
              <a:rPr lang="en-US" sz="1400" dirty="0" smtClean="0"/>
              <a:t>or in Production  </a:t>
            </a:r>
          </a:p>
          <a:p>
            <a:pPr marL="228600" indent="-228600">
              <a:spcBef>
                <a:spcPts val="0"/>
              </a:spcBef>
            </a:pPr>
            <a:endParaRPr lang="en-US" sz="1400" dirty="0"/>
          </a:p>
          <a:p>
            <a:pPr marL="228600" indent="-228600">
              <a:spcBef>
                <a:spcPts val="0"/>
              </a:spcBef>
            </a:pPr>
            <a:r>
              <a:rPr lang="en-US" sz="1400" dirty="0" smtClean="0"/>
              <a:t>Leading Producer of Solid Rocket Propulsion Systems… Over 16,000 Motors Built to Date</a:t>
            </a:r>
          </a:p>
          <a:p>
            <a:pPr marL="228600" indent="-228600">
              <a:spcBef>
                <a:spcPts val="0"/>
              </a:spcBef>
            </a:pPr>
            <a:endParaRPr lang="en-US" sz="1400" dirty="0"/>
          </a:p>
          <a:p>
            <a:pPr marL="228600" indent="-228600">
              <a:spcBef>
                <a:spcPts val="0"/>
              </a:spcBef>
            </a:pPr>
            <a:r>
              <a:rPr lang="en-US" sz="1400" dirty="0" smtClean="0"/>
              <a:t>Primary Supplier of Long-Range Missile Defense Interceptors and Target Systems… More Than 300 Vehicles Built or Under Contract </a:t>
            </a:r>
          </a:p>
          <a:p>
            <a:pPr marL="228600" indent="-228600">
              <a:spcBef>
                <a:spcPts val="0"/>
              </a:spcBef>
            </a:pPr>
            <a:endParaRPr lang="en-US" sz="1400" dirty="0"/>
          </a:p>
          <a:p>
            <a:pPr marL="228600" indent="-228600">
              <a:spcBef>
                <a:spcPts val="0"/>
              </a:spcBef>
            </a:pPr>
            <a:r>
              <a:rPr lang="en-US" sz="1400" dirty="0" smtClean="0"/>
              <a:t>Innovator in Advanced Composite Structures Engineering and Manufacturing for Aerospace Applications </a:t>
            </a:r>
            <a:endParaRPr lang="en-US" sz="1400" dirty="0"/>
          </a:p>
        </p:txBody>
      </p:sp>
      <p:sp>
        <p:nvSpPr>
          <p:cNvPr id="3" name="Slide Number Placeholder 2"/>
          <p:cNvSpPr>
            <a:spLocks noGrp="1"/>
          </p:cNvSpPr>
          <p:nvPr>
            <p:ph type="sldNum" sz="quarter" idx="10"/>
          </p:nvPr>
        </p:nvSpPr>
        <p:spPr/>
        <p:txBody>
          <a:bodyPr/>
          <a:lstStyle/>
          <a:p>
            <a:fld id="{5CBCEC27-BF7D-40E1-93E0-81EF328771D0}" type="slidenum">
              <a:rPr lang="en-US" smtClean="0"/>
              <a:pPr/>
              <a:t>12</a:t>
            </a:fld>
            <a:endParaRPr lang="en-US" dirty="0"/>
          </a:p>
        </p:txBody>
      </p:sp>
      <p:sp>
        <p:nvSpPr>
          <p:cNvPr id="4" name="Footer Placeholder 3"/>
          <p:cNvSpPr>
            <a:spLocks noGrp="1"/>
          </p:cNvSpPr>
          <p:nvPr>
            <p:ph type="ftr" sz="quarter" idx="11"/>
          </p:nvPr>
        </p:nvSpPr>
        <p:spPr/>
        <p:txBody>
          <a:bodyPr/>
          <a:lstStyle/>
          <a:p>
            <a:r>
              <a:rPr lang="en-US" smtClean="0"/>
              <a:t>Orbital ATK, Inc. - Overview Feb2015</a:t>
            </a:r>
            <a:endParaRPr lang="en-US" dirty="0"/>
          </a:p>
        </p:txBody>
      </p:sp>
      <p:sp>
        <p:nvSpPr>
          <p:cNvPr id="7" name="Content Placeholder 4"/>
          <p:cNvSpPr>
            <a:spLocks noGrp="1"/>
          </p:cNvSpPr>
          <p:nvPr>
            <p:ph sz="half" idx="1"/>
          </p:nvPr>
        </p:nvSpPr>
        <p:spPr>
          <a:xfrm>
            <a:off x="3253740" y="1176873"/>
            <a:ext cx="2964180" cy="4614328"/>
          </a:xfrm>
        </p:spPr>
        <p:txBody>
          <a:bodyPr>
            <a:noAutofit/>
          </a:bodyPr>
          <a:lstStyle/>
          <a:p>
            <a:pPr marL="0" indent="0" algn="ctr">
              <a:spcBef>
                <a:spcPts val="0"/>
              </a:spcBef>
              <a:buNone/>
            </a:pPr>
            <a:r>
              <a:rPr lang="en-US" sz="1400" u="sng" dirty="0" smtClean="0"/>
              <a:t>Defense Systems </a:t>
            </a:r>
          </a:p>
          <a:p>
            <a:pPr>
              <a:spcBef>
                <a:spcPts val="0"/>
              </a:spcBef>
            </a:pPr>
            <a:endParaRPr lang="en-US" sz="1400" dirty="0"/>
          </a:p>
          <a:p>
            <a:pPr marL="228600" indent="-228600">
              <a:spcBef>
                <a:spcPts val="0"/>
              </a:spcBef>
            </a:pPr>
            <a:r>
              <a:rPr lang="en-US" sz="1400" dirty="0" smtClean="0"/>
              <a:t>Pioneer in Tactical Missile Propulsion, Precision-Guided Munitions and Advanced Weapons</a:t>
            </a:r>
          </a:p>
          <a:p>
            <a:pPr marL="228600" indent="-228600">
              <a:spcBef>
                <a:spcPts val="0"/>
              </a:spcBef>
            </a:pPr>
            <a:endParaRPr lang="en-US" sz="1400" dirty="0"/>
          </a:p>
          <a:p>
            <a:pPr marL="228600" indent="-228600">
              <a:spcBef>
                <a:spcPts val="0"/>
              </a:spcBef>
            </a:pPr>
            <a:r>
              <a:rPr lang="en-US" sz="1400" dirty="0" smtClean="0"/>
              <a:t>World’s Largest Manufacturer </a:t>
            </a:r>
            <a:br>
              <a:rPr lang="en-US" sz="1400" dirty="0" smtClean="0"/>
            </a:br>
            <a:r>
              <a:rPr lang="en-US" sz="1400" dirty="0" smtClean="0"/>
              <a:t>of Small- and Medium-Caliber Ammunition… More Than 8 </a:t>
            </a:r>
            <a:br>
              <a:rPr lang="en-US" sz="1400" dirty="0" smtClean="0"/>
            </a:br>
            <a:r>
              <a:rPr lang="en-US" sz="1400" dirty="0" smtClean="0"/>
              <a:t>Billion Rounds Produced in </a:t>
            </a:r>
            <a:br>
              <a:rPr lang="en-US" sz="1400" dirty="0" smtClean="0"/>
            </a:br>
            <a:r>
              <a:rPr lang="en-US" sz="1400" dirty="0" smtClean="0"/>
              <a:t>Last 5 Years </a:t>
            </a:r>
          </a:p>
          <a:p>
            <a:pPr marL="228600" indent="-228600">
              <a:spcBef>
                <a:spcPts val="0"/>
              </a:spcBef>
            </a:pPr>
            <a:endParaRPr lang="en-US" sz="1400" dirty="0"/>
          </a:p>
          <a:p>
            <a:pPr marL="228600" indent="-228600">
              <a:spcBef>
                <a:spcPts val="0"/>
              </a:spcBef>
            </a:pPr>
            <a:r>
              <a:rPr lang="en-US" sz="1400" dirty="0" smtClean="0"/>
              <a:t>Principal Supplier of Medium-Caliber Gun Systems for U.S. </a:t>
            </a:r>
            <a:br>
              <a:rPr lang="en-US" sz="1400" dirty="0" smtClean="0"/>
            </a:br>
            <a:r>
              <a:rPr lang="en-US" sz="1400" dirty="0" smtClean="0"/>
              <a:t>and NATO… 15,000-Unit </a:t>
            </a:r>
            <a:br>
              <a:rPr lang="en-US" sz="1400" dirty="0" smtClean="0"/>
            </a:br>
            <a:r>
              <a:rPr lang="en-US" sz="1400" dirty="0" smtClean="0"/>
              <a:t>Installed Base </a:t>
            </a:r>
          </a:p>
          <a:p>
            <a:pPr marL="228600" indent="-228600">
              <a:spcBef>
                <a:spcPts val="0"/>
              </a:spcBef>
            </a:pPr>
            <a:endParaRPr lang="en-US" sz="1400" dirty="0"/>
          </a:p>
          <a:p>
            <a:pPr marL="228600" indent="-228600">
              <a:spcBef>
                <a:spcPts val="0"/>
              </a:spcBef>
            </a:pPr>
            <a:r>
              <a:rPr lang="en-US" sz="1400" dirty="0" smtClean="0"/>
              <a:t>Leading Domestic Armament Facility Operator and International Co-Production Partner </a:t>
            </a:r>
            <a:endParaRPr lang="en-US" sz="1400" dirty="0"/>
          </a:p>
        </p:txBody>
      </p:sp>
      <p:sp>
        <p:nvSpPr>
          <p:cNvPr id="8" name="Content Placeholder 4"/>
          <p:cNvSpPr>
            <a:spLocks noGrp="1"/>
          </p:cNvSpPr>
          <p:nvPr>
            <p:ph sz="half" idx="1"/>
          </p:nvPr>
        </p:nvSpPr>
        <p:spPr>
          <a:xfrm>
            <a:off x="6187440" y="1176873"/>
            <a:ext cx="2872740" cy="4614328"/>
          </a:xfrm>
        </p:spPr>
        <p:txBody>
          <a:bodyPr>
            <a:noAutofit/>
          </a:bodyPr>
          <a:lstStyle/>
          <a:p>
            <a:pPr marL="0" indent="0" algn="ctr">
              <a:spcBef>
                <a:spcPts val="0"/>
              </a:spcBef>
              <a:buNone/>
            </a:pPr>
            <a:r>
              <a:rPr lang="en-US" sz="1400" u="sng" dirty="0" smtClean="0"/>
              <a:t>Space Systems</a:t>
            </a:r>
          </a:p>
          <a:p>
            <a:pPr>
              <a:spcBef>
                <a:spcPts val="0"/>
              </a:spcBef>
            </a:pPr>
            <a:endParaRPr lang="en-US" sz="1400" dirty="0"/>
          </a:p>
          <a:p>
            <a:pPr marL="228600" indent="-228600">
              <a:spcBef>
                <a:spcPts val="0"/>
              </a:spcBef>
            </a:pPr>
            <a:r>
              <a:rPr lang="en-US" sz="1400" dirty="0" smtClean="0"/>
              <a:t>Major Builder of Satellites for Commercial and Government Customers… Over 165 Delivered and Another 95 in Production </a:t>
            </a:r>
          </a:p>
          <a:p>
            <a:pPr marL="228600" indent="-228600">
              <a:spcBef>
                <a:spcPts val="0"/>
              </a:spcBef>
            </a:pPr>
            <a:endParaRPr lang="en-US" sz="1400" dirty="0"/>
          </a:p>
          <a:p>
            <a:pPr marL="228600" indent="-228600">
              <a:spcBef>
                <a:spcPts val="0"/>
              </a:spcBef>
            </a:pPr>
            <a:r>
              <a:rPr lang="en-US" sz="1400" dirty="0" smtClean="0"/>
              <a:t>Pioneer in Human and Robotic In-Space Satellite Servicing and Logistics Systems </a:t>
            </a:r>
          </a:p>
          <a:p>
            <a:pPr marL="228600" indent="-228600">
              <a:spcBef>
                <a:spcPts val="0"/>
              </a:spcBef>
            </a:pPr>
            <a:endParaRPr lang="en-US" sz="1400" dirty="0"/>
          </a:p>
          <a:p>
            <a:pPr marL="228600" indent="-228600">
              <a:spcBef>
                <a:spcPts val="0"/>
              </a:spcBef>
            </a:pPr>
            <a:r>
              <a:rPr lang="en-US" sz="1400" dirty="0" smtClean="0"/>
              <a:t>Industry-Standard Supplier of Spacecraft Components and Subsystems… Products on More Than 800 In-Orbit Satellites </a:t>
            </a:r>
          </a:p>
          <a:p>
            <a:pPr marL="228600" indent="-228600">
              <a:spcBef>
                <a:spcPts val="0"/>
              </a:spcBef>
            </a:pPr>
            <a:endParaRPr lang="en-US" sz="1400" dirty="0"/>
          </a:p>
          <a:p>
            <a:pPr marL="228600" indent="-228600">
              <a:spcBef>
                <a:spcPts val="0"/>
              </a:spcBef>
            </a:pPr>
            <a:r>
              <a:rPr lang="en-US" sz="1400" dirty="0" smtClean="0"/>
              <a:t>Leading Operator of Small Research Rockets and High-altitude Scientific Balloons… </a:t>
            </a:r>
            <a:br>
              <a:rPr lang="en-US" sz="1400" dirty="0" smtClean="0"/>
            </a:br>
            <a:r>
              <a:rPr lang="en-US" sz="1400" dirty="0" smtClean="0"/>
              <a:t>30 Missions Conducted Per Year </a:t>
            </a:r>
          </a:p>
        </p:txBody>
      </p:sp>
      <p:grpSp>
        <p:nvGrpSpPr>
          <p:cNvPr id="6" name="Group 9"/>
          <p:cNvGrpSpPr/>
          <p:nvPr/>
        </p:nvGrpSpPr>
        <p:grpSpPr>
          <a:xfrm>
            <a:off x="3249933" y="5706066"/>
            <a:ext cx="2711090" cy="450342"/>
            <a:chOff x="3052581" y="5844540"/>
            <a:chExt cx="2711090" cy="450342"/>
          </a:xfrm>
        </p:grpSpPr>
        <p:pic>
          <p:nvPicPr>
            <p:cNvPr id="1029" name="Picture 5" descr="H:\EXEC\Image Library\Film Strips for Groups\DSG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4799" y="5844540"/>
              <a:ext cx="542218" cy="4503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EXEC\Image Library\Film Strips for Groups\DSG_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7017" y="5844540"/>
              <a:ext cx="542218" cy="45034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EXEC\Image Library\Film Strips for Groups\DSG_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1453" y="5844540"/>
              <a:ext cx="542218" cy="4503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EXEC\Image Library\Film Strips for Groups\DSG_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9235" y="5844540"/>
              <a:ext cx="542218" cy="45034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EXEC\Image Library\Film Strips for Groups\DSG_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2581" y="5844540"/>
              <a:ext cx="542218" cy="4503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10"/>
          <p:cNvGrpSpPr/>
          <p:nvPr/>
        </p:nvGrpSpPr>
        <p:grpSpPr>
          <a:xfrm>
            <a:off x="330221" y="5706066"/>
            <a:ext cx="2722360" cy="444830"/>
            <a:chOff x="148681" y="5706066"/>
            <a:chExt cx="2722360" cy="444830"/>
          </a:xfrm>
        </p:grpSpPr>
        <p:pic>
          <p:nvPicPr>
            <p:cNvPr id="1034" name="Picture 10" descr="H:\EXEC\Image Library\Film Strips for Groups\FSG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7245" y="5706066"/>
              <a:ext cx="533796" cy="443348"/>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H:\EXEC\Image Library\Film Strips for Groups\FSG_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42963" y="5706066"/>
              <a:ext cx="547141" cy="44334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EXEC\Image Library\Film Strips for Groups\FSG_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0104" y="5706066"/>
              <a:ext cx="547141" cy="443347"/>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H:\EXEC\Image Library\Film Strips for Groups\FSG_5.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5822" y="5706066"/>
              <a:ext cx="547141" cy="4433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t="9330" b="9540"/>
            <a:stretch/>
          </p:blipFill>
          <p:spPr>
            <a:xfrm>
              <a:off x="148681" y="5706066"/>
              <a:ext cx="547141" cy="444830"/>
            </a:xfrm>
            <a:prstGeom prst="rect">
              <a:avLst/>
            </a:prstGeom>
          </p:spPr>
        </p:pic>
      </p:grpSp>
      <p:grpSp>
        <p:nvGrpSpPr>
          <p:cNvPr id="11" name="Group 11"/>
          <p:cNvGrpSpPr/>
          <p:nvPr/>
        </p:nvGrpSpPr>
        <p:grpSpPr>
          <a:xfrm>
            <a:off x="6158374" y="5706066"/>
            <a:ext cx="2657020" cy="441361"/>
            <a:chOff x="6348874" y="5862664"/>
            <a:chExt cx="2657020" cy="441361"/>
          </a:xfrm>
        </p:grpSpPr>
        <p:pic>
          <p:nvPicPr>
            <p:cNvPr id="1027" name="Picture 3" descr="H:\EXEC\Image Library\Film Strips for Groups\CORP_4.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80278" y="5862664"/>
              <a:ext cx="531404" cy="44136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EXEC\Image Library\Film Strips for Groups\CORP_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48874" y="5862664"/>
              <a:ext cx="531404" cy="441361"/>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EXEC\Image Library\Film Strips for Groups\SSG_8.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11682" y="5862664"/>
              <a:ext cx="531404" cy="44136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EXEC\Image Library\Film Strips for Groups\SSG_6.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43086" y="5862664"/>
              <a:ext cx="531404" cy="441361"/>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H:\EXEC\Image Library\Film Strips for Groups\SSG_7.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74490" y="5862664"/>
              <a:ext cx="531404" cy="44136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6359821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s037e003748.jpg"/>
          <p:cNvPicPr>
            <a:picLocks noChangeAspect="1"/>
          </p:cNvPicPr>
          <p:nvPr/>
        </p:nvPicPr>
        <p:blipFill>
          <a:blip r:embed="rId2" cstate="print"/>
          <a:srcRect l="47500" t="32467" r="16667" b="17438"/>
          <a:stretch>
            <a:fillRect/>
          </a:stretch>
        </p:blipFill>
        <p:spPr>
          <a:xfrm>
            <a:off x="609600" y="1524000"/>
            <a:ext cx="3276600" cy="3048000"/>
          </a:xfrm>
          <a:prstGeom prst="rect">
            <a:avLst/>
          </a:prstGeom>
        </p:spPr>
      </p:pic>
      <p:sp>
        <p:nvSpPr>
          <p:cNvPr id="7" name="Title 6"/>
          <p:cNvSpPr>
            <a:spLocks noGrp="1"/>
          </p:cNvSpPr>
          <p:nvPr>
            <p:ph type="ctrTitle"/>
          </p:nvPr>
        </p:nvSpPr>
        <p:spPr>
          <a:xfrm>
            <a:off x="3990775" y="1555985"/>
            <a:ext cx="5010150" cy="1514476"/>
          </a:xfrm>
        </p:spPr>
        <p:txBody>
          <a:bodyPr>
            <a:noAutofit/>
          </a:bodyPr>
          <a:lstStyle/>
          <a:p>
            <a:pPr algn="ctr"/>
            <a:r>
              <a:rPr lang="en-US" sz="3200" dirty="0" smtClean="0"/>
              <a:t>Space Systems Group</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Space Systems Group Overview </a:t>
            </a:r>
            <a:endParaRPr lang="en-US"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2224952" y="2985960"/>
            <a:ext cx="2488300" cy="276999"/>
          </a:xfrm>
          <a:prstGeom prst="rect">
            <a:avLst/>
          </a:prstGeom>
          <a:noFill/>
        </p:spPr>
        <p:txBody>
          <a:bodyPr wrap="square" rtlCol="0">
            <a:spAutoFit/>
          </a:bodyPr>
          <a:lstStyle/>
          <a:p>
            <a:pPr algn="ctr"/>
            <a:r>
              <a:rPr lang="en-US" sz="1200" dirty="0" smtClean="0">
                <a:latin typeface="Times New Roman" panose="02020603050405020304" pitchFamily="18" charset="0"/>
                <a:cs typeface="Times New Roman" panose="02020603050405020304" pitchFamily="18" charset="0"/>
              </a:rPr>
              <a:t>Scientific Spacecraft </a:t>
            </a:r>
            <a:endParaRPr lang="en-US" sz="12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430389" y="2985960"/>
            <a:ext cx="2488300" cy="276999"/>
          </a:xfrm>
          <a:prstGeom prst="rect">
            <a:avLst/>
          </a:prstGeom>
          <a:noFill/>
        </p:spPr>
        <p:txBody>
          <a:bodyPr wrap="square" rtlCol="0">
            <a:spAutoFit/>
          </a:bodyPr>
          <a:lstStyle/>
          <a:p>
            <a:pPr algn="ctr"/>
            <a:r>
              <a:rPr lang="en-US" sz="1200" dirty="0" smtClean="0">
                <a:latin typeface="Times New Roman" panose="02020603050405020304" pitchFamily="18" charset="0"/>
                <a:cs typeface="Times New Roman" panose="02020603050405020304" pitchFamily="18" charset="0"/>
              </a:rPr>
              <a:t>Human Space Systems </a:t>
            </a:r>
            <a:endParaRPr lang="en-US" sz="12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623332" y="2985960"/>
            <a:ext cx="2488300" cy="276999"/>
          </a:xfrm>
          <a:prstGeom prst="rect">
            <a:avLst/>
          </a:prstGeom>
          <a:noFill/>
        </p:spPr>
        <p:txBody>
          <a:bodyPr wrap="square" rtlCol="0">
            <a:spAutoFit/>
          </a:bodyPr>
          <a:lstStyle/>
          <a:p>
            <a:pPr algn="ctr"/>
            <a:r>
              <a:rPr lang="en-US" sz="1200" dirty="0" smtClean="0">
                <a:latin typeface="Times New Roman" panose="02020603050405020304" pitchFamily="18" charset="0"/>
                <a:cs typeface="Times New Roman" panose="02020603050405020304" pitchFamily="18" charset="0"/>
              </a:rPr>
              <a:t>National Security Satellites </a:t>
            </a:r>
            <a:endParaRPr lang="en-US" sz="12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8323" y="2985962"/>
            <a:ext cx="2488300" cy="276999"/>
          </a:xfrm>
          <a:prstGeom prst="rect">
            <a:avLst/>
          </a:prstGeom>
          <a:noFill/>
        </p:spPr>
        <p:txBody>
          <a:bodyPr wrap="square" rtlCol="0">
            <a:spAutoFit/>
          </a:bodyPr>
          <a:lstStyle/>
          <a:p>
            <a:pPr algn="ctr"/>
            <a:r>
              <a:rPr lang="en-US" sz="1200" dirty="0" smtClean="0">
                <a:latin typeface="Times New Roman" panose="02020603050405020304" pitchFamily="18" charset="0"/>
                <a:cs typeface="Times New Roman" panose="02020603050405020304" pitchFamily="18" charset="0"/>
              </a:rPr>
              <a:t>Commercial Satellites </a:t>
            </a:r>
            <a:endParaRPr lang="en-US" sz="12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2224952" y="5268433"/>
            <a:ext cx="2488300" cy="276999"/>
          </a:xfrm>
          <a:prstGeom prst="rect">
            <a:avLst/>
          </a:prstGeom>
          <a:noFill/>
        </p:spPr>
        <p:txBody>
          <a:bodyPr wrap="square" rtlCol="0">
            <a:spAutoFit/>
          </a:bodyPr>
          <a:lstStyle/>
          <a:p>
            <a:pPr algn="ctr"/>
            <a:r>
              <a:rPr lang="en-US" sz="1200" dirty="0" smtClean="0">
                <a:latin typeface="Times New Roman" panose="02020603050405020304" pitchFamily="18" charset="0"/>
                <a:cs typeface="Times New Roman" panose="02020603050405020304" pitchFamily="18" charset="0"/>
              </a:rPr>
              <a:t>Space Components </a:t>
            </a:r>
            <a:endParaRPr lang="en-US" sz="12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4414205" y="5268433"/>
            <a:ext cx="2488300" cy="276999"/>
          </a:xfrm>
          <a:prstGeom prst="rect">
            <a:avLst/>
          </a:prstGeom>
          <a:noFill/>
        </p:spPr>
        <p:txBody>
          <a:bodyPr wrap="square" rtlCol="0">
            <a:spAutoFit/>
          </a:bodyPr>
          <a:lstStyle/>
          <a:p>
            <a:pPr algn="ctr"/>
            <a:r>
              <a:rPr lang="en-US" sz="1200" dirty="0" smtClean="0">
                <a:latin typeface="Times New Roman" panose="02020603050405020304" pitchFamily="18" charset="0"/>
                <a:cs typeface="Times New Roman" panose="02020603050405020304" pitchFamily="18" charset="0"/>
              </a:rPr>
              <a:t>Space Engineering Services </a:t>
            </a:r>
            <a:endParaRPr lang="en-US" sz="12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6623332" y="5268433"/>
            <a:ext cx="2488300" cy="461665"/>
          </a:xfrm>
          <a:prstGeom prst="rect">
            <a:avLst/>
          </a:prstGeom>
          <a:noFill/>
        </p:spPr>
        <p:txBody>
          <a:bodyPr wrap="square" rtlCol="0">
            <a:spAutoFit/>
          </a:bodyPr>
          <a:lstStyle/>
          <a:p>
            <a:pPr algn="ctr"/>
            <a:r>
              <a:rPr lang="en-US" sz="1200" dirty="0" smtClean="0">
                <a:latin typeface="Times New Roman" panose="02020603050405020304" pitchFamily="18" charset="0"/>
                <a:cs typeface="Times New Roman" panose="02020603050405020304" pitchFamily="18" charset="0"/>
              </a:rPr>
              <a:t>Research Rocket and</a:t>
            </a:r>
            <a:br>
              <a:rPr lang="en-US" sz="1200" dirty="0" smtClean="0">
                <a:latin typeface="Times New Roman" panose="02020603050405020304" pitchFamily="18" charset="0"/>
                <a:cs typeface="Times New Roman" panose="02020603050405020304" pitchFamily="18" charset="0"/>
              </a:rPr>
            </a:br>
            <a:r>
              <a:rPr lang="en-US" sz="1200" dirty="0" smtClean="0">
                <a:latin typeface="Times New Roman" panose="02020603050405020304" pitchFamily="18" charset="0"/>
                <a:cs typeface="Times New Roman" panose="02020603050405020304" pitchFamily="18" charset="0"/>
              </a:rPr>
              <a:t>Balloon Operations</a:t>
            </a:r>
            <a:endParaRPr lang="en-US" sz="12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28323" y="5268433"/>
            <a:ext cx="2488300" cy="276999"/>
          </a:xfrm>
          <a:prstGeom prst="rect">
            <a:avLst/>
          </a:prstGeom>
          <a:noFill/>
        </p:spPr>
        <p:txBody>
          <a:bodyPr wrap="square" rtlCol="0">
            <a:spAutoFit/>
          </a:bodyPr>
          <a:lstStyle/>
          <a:p>
            <a:pPr algn="ctr"/>
            <a:r>
              <a:rPr lang="en-US" sz="1200" dirty="0" smtClean="0">
                <a:latin typeface="Times New Roman" panose="02020603050405020304" pitchFamily="18" charset="0"/>
                <a:cs typeface="Times New Roman" panose="02020603050405020304" pitchFamily="18" charset="0"/>
              </a:rPr>
              <a:t>Advanced Space Systems </a:t>
            </a:r>
            <a:endParaRPr lang="en-US" sz="12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2095777" y="5636872"/>
            <a:ext cx="4891764" cy="1077218"/>
          </a:xfrm>
          <a:prstGeom prst="rect">
            <a:avLst/>
          </a:prstGeom>
          <a:noFill/>
          <a:ln w="19050">
            <a:solidFill>
              <a:schemeClr val="tx1">
                <a:lumMod val="50000"/>
                <a:lumOff val="50000"/>
              </a:schemeClr>
            </a:solidFill>
          </a:ln>
        </p:spPr>
        <p:txBody>
          <a:bodyPr wrap="square" rtlCol="0">
            <a:spAutoFit/>
          </a:bodyPr>
          <a:lstStyle/>
          <a:p>
            <a:pPr marL="285750" indent="-285750">
              <a:buFont typeface="Wingdings" panose="05000000000000000000" pitchFamily="2" charset="2"/>
              <a:buChar char="l"/>
            </a:pPr>
            <a:r>
              <a:rPr lang="en-US" sz="1600" dirty="0" smtClean="0">
                <a:latin typeface="Times New Roman" panose="02020603050405020304" pitchFamily="18" charset="0"/>
                <a:cs typeface="Times New Roman" panose="02020603050405020304" pitchFamily="18" charset="0"/>
              </a:rPr>
              <a:t>Annual Sales of About $1.2 Billion </a:t>
            </a:r>
          </a:p>
          <a:p>
            <a:pPr marL="285750" indent="-285750">
              <a:buFont typeface="Wingdings" panose="05000000000000000000" pitchFamily="2" charset="2"/>
              <a:buChar char="l"/>
            </a:pPr>
            <a:r>
              <a:rPr lang="en-US" sz="1600" dirty="0" smtClean="0">
                <a:latin typeface="Times New Roman" panose="02020603050405020304" pitchFamily="18" charset="0"/>
                <a:cs typeface="Times New Roman" panose="02020603050405020304" pitchFamily="18" charset="0"/>
              </a:rPr>
              <a:t>Workforce of Approximately 2,700 People </a:t>
            </a:r>
          </a:p>
          <a:p>
            <a:pPr marL="285750" indent="-285750">
              <a:buFont typeface="Wingdings" panose="05000000000000000000" pitchFamily="2" charset="2"/>
              <a:buChar char="l"/>
            </a:pPr>
            <a:r>
              <a:rPr lang="en-US" sz="1600" dirty="0" smtClean="0">
                <a:latin typeface="Times New Roman" panose="02020603050405020304" pitchFamily="18" charset="0"/>
                <a:cs typeface="Times New Roman" panose="02020603050405020304" pitchFamily="18" charset="0"/>
              </a:rPr>
              <a:t>Major Operations in Virginia, Maryland, California, </a:t>
            </a:r>
            <a:br>
              <a:rPr lang="en-US" sz="1600" dirty="0" smtClean="0">
                <a:latin typeface="Times New Roman" panose="02020603050405020304" pitchFamily="18" charset="0"/>
                <a:cs typeface="Times New Roman" panose="02020603050405020304" pitchFamily="18" charset="0"/>
              </a:rPr>
            </a:br>
            <a:r>
              <a:rPr lang="en-US" sz="1600" dirty="0" smtClean="0">
                <a:latin typeface="Times New Roman" panose="02020603050405020304" pitchFamily="18" charset="0"/>
                <a:cs typeface="Times New Roman" panose="02020603050405020304" pitchFamily="18" charset="0"/>
              </a:rPr>
              <a:t>Arizona, Texas and Utah</a:t>
            </a:r>
            <a:endParaRPr lang="en-US" sz="1600" dirty="0">
              <a:latin typeface="Times New Roman" panose="02020603050405020304" pitchFamily="18" charset="0"/>
              <a:cs typeface="Times New Roman" panose="02020603050405020304" pitchFamily="18" charset="0"/>
            </a:endParaRPr>
          </a:p>
        </p:txBody>
      </p:sp>
      <p:pic>
        <p:nvPicPr>
          <p:cNvPr id="20" name="Picture 10" descr="Picture">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838" r="10670" b="10169"/>
          <a:stretch/>
        </p:blipFill>
        <p:spPr bwMode="auto">
          <a:xfrm>
            <a:off x="312349" y="1357439"/>
            <a:ext cx="1920375" cy="1596155"/>
          </a:xfrm>
          <a:prstGeom prst="rect">
            <a:avLst/>
          </a:prstGeom>
          <a:noFill/>
          <a:ln w="1905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t="20167" b="19556"/>
          <a:stretch/>
        </p:blipFill>
        <p:spPr>
          <a:xfrm>
            <a:off x="2552889" y="1357439"/>
            <a:ext cx="1910051" cy="1646939"/>
          </a:xfrm>
          <a:prstGeom prst="rect">
            <a:avLst/>
          </a:prstGeom>
          <a:ln w="19050">
            <a:solidFill>
              <a:schemeClr val="tx1">
                <a:lumMod val="50000"/>
                <a:lumOff val="50000"/>
              </a:schemeClr>
            </a:solidFill>
          </a:ln>
        </p:spPr>
      </p:pic>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11603" t="11160" r="33565"/>
          <a:stretch/>
        </p:blipFill>
        <p:spPr>
          <a:xfrm rot="16200000">
            <a:off x="4890041" y="1250504"/>
            <a:ext cx="1628522" cy="1842394"/>
          </a:xfrm>
          <a:prstGeom prst="rect">
            <a:avLst/>
          </a:prstGeom>
          <a:ln w="19050" cmpd="sng">
            <a:solidFill>
              <a:schemeClr val="tx1">
                <a:lumMod val="50000"/>
                <a:lumOff val="50000"/>
              </a:schemeClr>
            </a:solidFill>
          </a:ln>
        </p:spPr>
      </p:pic>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l="10823" r="5606"/>
          <a:stretch/>
        </p:blipFill>
        <p:spPr>
          <a:xfrm>
            <a:off x="6945665" y="1357439"/>
            <a:ext cx="1843634" cy="1628521"/>
          </a:xfrm>
          <a:prstGeom prst="rect">
            <a:avLst/>
          </a:prstGeom>
          <a:ln w="19050">
            <a:solidFill>
              <a:schemeClr val="tx1">
                <a:lumMod val="50000"/>
                <a:lumOff val="50000"/>
              </a:schemeClr>
            </a:solidFill>
          </a:ln>
        </p:spPr>
      </p:pic>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t="4731" b="11413"/>
          <a:stretch/>
        </p:blipFill>
        <p:spPr>
          <a:xfrm>
            <a:off x="4783105" y="3681874"/>
            <a:ext cx="1842394" cy="1577947"/>
          </a:xfrm>
          <a:prstGeom prst="rect">
            <a:avLst/>
          </a:prstGeom>
          <a:ln w="19050">
            <a:solidFill>
              <a:schemeClr val="tx1">
                <a:lumMod val="50000"/>
                <a:lumOff val="50000"/>
              </a:schemeClr>
            </a:solidFill>
          </a:ln>
        </p:spPr>
      </p:pic>
      <p:pic>
        <p:nvPicPr>
          <p:cNvPr id="4098" name="Picture 2" descr="http://ts1.mm.bing.net/th?&amp;id=HN.608037644348490649&amp;w=300&amp;h=300&amp;c=0&amp;pid=1.9&amp;rs=0&amp;p=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9361"/>
          <a:stretch/>
        </p:blipFill>
        <p:spPr bwMode="auto">
          <a:xfrm>
            <a:off x="6918689" y="3682394"/>
            <a:ext cx="1843634" cy="1569855"/>
          </a:xfrm>
          <a:prstGeom prst="rect">
            <a:avLst/>
          </a:prstGeom>
          <a:noFill/>
          <a:ln w="1905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4100" name="Picture 4" descr="bigpix"/>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376" r="27126"/>
          <a:stretch/>
        </p:blipFill>
        <p:spPr bwMode="auto">
          <a:xfrm>
            <a:off x="312349" y="3666727"/>
            <a:ext cx="1895540" cy="1585002"/>
          </a:xfrm>
          <a:prstGeom prst="rect">
            <a:avLst/>
          </a:prstGeom>
          <a:noFill/>
          <a:ln w="1905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55674" y="3682394"/>
            <a:ext cx="607266" cy="916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52888" y="3682394"/>
            <a:ext cx="1302785" cy="916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1894" b="32016"/>
          <a:stretch/>
        </p:blipFill>
        <p:spPr bwMode="auto">
          <a:xfrm>
            <a:off x="2548991" y="4598813"/>
            <a:ext cx="1913949" cy="661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ctangle 30"/>
          <p:cNvSpPr/>
          <p:nvPr/>
        </p:nvSpPr>
        <p:spPr>
          <a:xfrm>
            <a:off x="2540899" y="3674819"/>
            <a:ext cx="1928399" cy="1585002"/>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a:xfrm>
            <a:off x="270510" y="6497320"/>
            <a:ext cx="2362200" cy="365125"/>
          </a:xfrm>
        </p:spPr>
        <p:txBody>
          <a:bodyPr/>
          <a:lstStyle/>
          <a:p>
            <a:r>
              <a:rPr lang="en-US" dirty="0" smtClean="0"/>
              <a:t>Orbital ATK, Inc. - Overview Feb2015</a:t>
            </a:r>
            <a:endParaRPr lang="en-US" dirty="0"/>
          </a:p>
        </p:txBody>
      </p:sp>
      <p:sp>
        <p:nvSpPr>
          <p:cNvPr id="4" name="Slide Number Placeholder 3"/>
          <p:cNvSpPr>
            <a:spLocks noGrp="1"/>
          </p:cNvSpPr>
          <p:nvPr>
            <p:ph type="sldNum" sz="quarter" idx="10"/>
          </p:nvPr>
        </p:nvSpPr>
        <p:spPr/>
        <p:txBody>
          <a:bodyPr/>
          <a:lstStyle/>
          <a:p>
            <a:fld id="{5CBCEC27-BF7D-40E1-93E0-81EF328771D0}" type="slidenum">
              <a:rPr lang="en-US" smtClean="0"/>
              <a:pPr/>
              <a:t>14</a:t>
            </a:fld>
            <a:endParaRPr lang="en-US" dirty="0"/>
          </a:p>
        </p:txBody>
      </p:sp>
    </p:spTree>
    <p:extLst>
      <p:ext uri="{BB962C8B-B14F-4D97-AF65-F5344CB8AC3E}">
        <p14:creationId xmlns:p14="http://schemas.microsoft.com/office/powerpoint/2010/main" val="10781028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Space Systems Group </a:t>
            </a:r>
            <a:r>
              <a:rPr lang="en-US" dirty="0" smtClean="0"/>
              <a:t>(SSG) Business </a:t>
            </a:r>
            <a:r>
              <a:rPr lang="en-US" dirty="0"/>
              <a:t>Lanes</a:t>
            </a:r>
          </a:p>
        </p:txBody>
      </p:sp>
      <p:sp>
        <p:nvSpPr>
          <p:cNvPr id="3" name="Slide Number Placeholder 2"/>
          <p:cNvSpPr>
            <a:spLocks noGrp="1"/>
          </p:cNvSpPr>
          <p:nvPr>
            <p:ph type="sldNum" sz="quarter" idx="10"/>
          </p:nvPr>
        </p:nvSpPr>
        <p:spPr/>
        <p:txBody>
          <a:bodyPr/>
          <a:lstStyle/>
          <a:p>
            <a:fld id="{5CBCEC27-BF7D-40E1-93E0-81EF328771D0}" type="slidenum">
              <a:rPr lang="en-US" smtClean="0"/>
              <a:pPr/>
              <a:t>15</a:t>
            </a:fld>
            <a:endParaRPr lang="en-US" dirty="0"/>
          </a:p>
        </p:txBody>
      </p:sp>
      <p:sp>
        <p:nvSpPr>
          <p:cNvPr id="4" name="Footer Placeholder 3"/>
          <p:cNvSpPr>
            <a:spLocks noGrp="1"/>
          </p:cNvSpPr>
          <p:nvPr>
            <p:ph type="ftr" sz="quarter" idx="11"/>
          </p:nvPr>
        </p:nvSpPr>
        <p:spPr/>
        <p:txBody>
          <a:bodyPr/>
          <a:lstStyle/>
          <a:p>
            <a:r>
              <a:rPr lang="en-US" smtClean="0"/>
              <a:t>Orbital ATK, Inc. - Overview Feb2015</a:t>
            </a:r>
            <a:endParaRPr lang="en-US" dirty="0"/>
          </a:p>
        </p:txBody>
      </p:sp>
      <p:sp>
        <p:nvSpPr>
          <p:cNvPr id="5" name="TextBox 10"/>
          <p:cNvSpPr txBox="1">
            <a:spLocks noChangeArrowheads="1"/>
          </p:cNvSpPr>
          <p:nvPr/>
        </p:nvSpPr>
        <p:spPr bwMode="auto">
          <a:xfrm>
            <a:off x="892175" y="5826125"/>
            <a:ext cx="7358063"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0000" bIns="900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D09F03"/>
                </a:solidFill>
              </a:rPr>
              <a:t>Delivering Some of Orbital ATK’s Most Innovative and Challenging Programs -</a:t>
            </a:r>
          </a:p>
          <a:p>
            <a:pPr algn="ctr" eaLnBrk="1" hangingPunct="1"/>
            <a:r>
              <a:rPr lang="en-US" sz="1400" i="1">
                <a:solidFill>
                  <a:srgbClr val="D09F03"/>
                </a:solidFill>
              </a:rPr>
              <a:t>Frank Culbertson, SSG President</a:t>
            </a:r>
          </a:p>
        </p:txBody>
      </p:sp>
      <p:grpSp>
        <p:nvGrpSpPr>
          <p:cNvPr id="6" name="Group 5"/>
          <p:cNvGrpSpPr/>
          <p:nvPr/>
        </p:nvGrpSpPr>
        <p:grpSpPr>
          <a:xfrm>
            <a:off x="892175" y="1306513"/>
            <a:ext cx="7358063" cy="5173662"/>
            <a:chOff x="892175" y="1306513"/>
            <a:chExt cx="7358063" cy="5173662"/>
          </a:xfrm>
        </p:grpSpPr>
        <p:sp>
          <p:nvSpPr>
            <p:cNvPr id="7" name="Rectangle 63"/>
            <p:cNvSpPr>
              <a:spLocks noChangeArrowheads="1"/>
            </p:cNvSpPr>
            <p:nvPr/>
          </p:nvSpPr>
          <p:spPr bwMode="auto">
            <a:xfrm>
              <a:off x="4773613" y="1311275"/>
              <a:ext cx="1416050" cy="4373563"/>
            </a:xfrm>
            <a:prstGeom prst="rect">
              <a:avLst/>
            </a:prstGeom>
            <a:gradFill flip="none" rotWithShape="1">
              <a:gsLst>
                <a:gs pos="0">
                  <a:srgbClr val="263665">
                    <a:shade val="30000"/>
                    <a:satMod val="115000"/>
                  </a:srgbClr>
                </a:gs>
                <a:gs pos="50000">
                  <a:srgbClr val="263665">
                    <a:shade val="67500"/>
                    <a:satMod val="115000"/>
                  </a:srgbClr>
                </a:gs>
                <a:gs pos="100000">
                  <a:srgbClr val="263665">
                    <a:shade val="100000"/>
                    <a:satMod val="115000"/>
                  </a:srgbClr>
                </a:gs>
              </a:gsLst>
              <a:lin ang="2700000" scaled="1"/>
              <a:tileRect/>
            </a:gradFill>
            <a:ln w="9525">
              <a:noFill/>
              <a:miter lim="800000"/>
              <a:headEnd/>
              <a:tailEnd/>
            </a:ln>
            <a:effectLst>
              <a:outerShdw blurRad="50800" dist="38100" dir="2700000" algn="tl" rotWithShape="0">
                <a:prstClr val="black">
                  <a:alpha val="40000"/>
                </a:prstClr>
              </a:outerShdw>
            </a:effectLst>
          </p:spPr>
          <p:txBody>
            <a:bodyPr wrap="none" lIns="91430" tIns="45715" rIns="91430" bIns="45715" anchor="ctr"/>
            <a:lstStyle/>
            <a:p>
              <a:pPr>
                <a:defRPr/>
              </a:pPr>
              <a:endParaRPr lang="en-US" dirty="0"/>
            </a:p>
          </p:txBody>
        </p:sp>
        <p:pic>
          <p:nvPicPr>
            <p:cNvPr id="8" name="Picture 5" descr="heatpipes_2_lge"/>
            <p:cNvPicPr>
              <a:picLocks noChangeAspect="1" noChangeArrowheads="1"/>
            </p:cNvPicPr>
            <p:nvPr/>
          </p:nvPicPr>
          <p:blipFill>
            <a:blip r:embed="rId2" cstate="screen"/>
            <a:srcRect/>
            <a:stretch>
              <a:fillRect/>
            </a:stretch>
          </p:blipFill>
          <p:spPr bwMode="auto">
            <a:xfrm>
              <a:off x="5202238" y="2900363"/>
              <a:ext cx="911225" cy="1263650"/>
            </a:xfrm>
            <a:prstGeom prst="rect">
              <a:avLst/>
            </a:prstGeom>
            <a:ln w="9525">
              <a:solidFill>
                <a:schemeClr val="bg1"/>
              </a:solidFill>
            </a:ln>
            <a:effectLst>
              <a:outerShdw blurRad="50800" dist="38100" dir="2700000" algn="tl" rotWithShape="0">
                <a:prstClr val="black">
                  <a:alpha val="40000"/>
                </a:prstClr>
              </a:outerShdw>
            </a:effectLst>
          </p:spPr>
        </p:pic>
        <p:sp>
          <p:nvSpPr>
            <p:cNvPr id="9" name="Rectangle 4"/>
            <p:cNvSpPr>
              <a:spLocks noChangeArrowheads="1"/>
            </p:cNvSpPr>
            <p:nvPr/>
          </p:nvSpPr>
          <p:spPr bwMode="auto">
            <a:xfrm>
              <a:off x="1060450" y="1311275"/>
              <a:ext cx="1416050" cy="4373563"/>
            </a:xfrm>
            <a:prstGeom prst="rect">
              <a:avLst/>
            </a:prstGeom>
            <a:gradFill flip="none" rotWithShape="1">
              <a:gsLst>
                <a:gs pos="0">
                  <a:srgbClr val="4D6A8A">
                    <a:shade val="30000"/>
                    <a:satMod val="115000"/>
                  </a:srgbClr>
                </a:gs>
                <a:gs pos="50000">
                  <a:srgbClr val="4D6A8A">
                    <a:shade val="67500"/>
                    <a:satMod val="115000"/>
                  </a:srgbClr>
                </a:gs>
                <a:gs pos="100000">
                  <a:srgbClr val="4D6A8A">
                    <a:shade val="100000"/>
                    <a:satMod val="115000"/>
                  </a:srgbClr>
                </a:gs>
              </a:gsLst>
              <a:lin ang="2700000" scaled="1"/>
              <a:tileRect/>
            </a:gradFill>
            <a:ln w="9525">
              <a:noFill/>
              <a:miter lim="800000"/>
              <a:headEnd/>
              <a:tailEnd/>
            </a:ln>
            <a:effectLst>
              <a:outerShdw blurRad="50800" dist="38100" dir="2700000" algn="tl" rotWithShape="0">
                <a:prstClr val="black">
                  <a:alpha val="40000"/>
                </a:prstClr>
              </a:outerShdw>
            </a:effectLst>
          </p:spPr>
          <p:txBody>
            <a:bodyPr wrap="none" lIns="91430" tIns="45715" rIns="91430" bIns="45715" anchor="ctr"/>
            <a:lstStyle/>
            <a:p>
              <a:pPr>
                <a:defRPr/>
              </a:pPr>
              <a:endParaRPr lang="en-US" dirty="0"/>
            </a:p>
          </p:txBody>
        </p:sp>
        <p:sp>
          <p:nvSpPr>
            <p:cNvPr id="10" name="Rectangle 35"/>
            <p:cNvSpPr>
              <a:spLocks noChangeArrowheads="1"/>
            </p:cNvSpPr>
            <p:nvPr/>
          </p:nvSpPr>
          <p:spPr bwMode="auto">
            <a:xfrm>
              <a:off x="1085850" y="1323975"/>
              <a:ext cx="13731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300" b="1" dirty="0">
                  <a:solidFill>
                    <a:schemeClr val="bg1"/>
                  </a:solidFill>
                  <a:latin typeface="Times New Roman"/>
                  <a:cs typeface="Times New Roman"/>
                </a:rPr>
                <a:t>Civil &amp; Defense</a:t>
              </a:r>
            </a:p>
            <a:p>
              <a:pPr algn="ctr"/>
              <a:r>
                <a:rPr lang="en-US" sz="1300" b="1" dirty="0">
                  <a:solidFill>
                    <a:schemeClr val="bg1"/>
                  </a:solidFill>
                  <a:latin typeface="Times New Roman"/>
                  <a:cs typeface="Times New Roman"/>
                </a:rPr>
                <a:t>Programs </a:t>
              </a:r>
            </a:p>
            <a:p>
              <a:pPr algn="ctr"/>
              <a:r>
                <a:rPr lang="en-US" sz="1000" b="1" dirty="0">
                  <a:solidFill>
                    <a:schemeClr val="bg1"/>
                  </a:solidFill>
                  <a:latin typeface="Times New Roman"/>
                  <a:cs typeface="Times New Roman"/>
                </a:rPr>
                <a:t>Jean Floyd</a:t>
              </a:r>
            </a:p>
          </p:txBody>
        </p:sp>
        <p:sp>
          <p:nvSpPr>
            <p:cNvPr id="11" name="Rectangle 62"/>
            <p:cNvSpPr>
              <a:spLocks noChangeArrowheads="1"/>
            </p:cNvSpPr>
            <p:nvPr/>
          </p:nvSpPr>
          <p:spPr bwMode="auto">
            <a:xfrm>
              <a:off x="2906713" y="1311275"/>
              <a:ext cx="1416050" cy="437356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w="9525">
              <a:noFill/>
              <a:miter lim="800000"/>
              <a:headEnd/>
              <a:tailEnd/>
            </a:ln>
            <a:effectLst>
              <a:outerShdw blurRad="50800" dist="38100" dir="2700000" algn="tl" rotWithShape="0">
                <a:prstClr val="black">
                  <a:alpha val="40000"/>
                </a:prstClr>
              </a:outerShdw>
            </a:effectLst>
          </p:spPr>
          <p:txBody>
            <a:bodyPr wrap="none" lIns="91430" tIns="45715" rIns="91430" bIns="45715" anchor="ctr"/>
            <a:lstStyle/>
            <a:p>
              <a:pPr>
                <a:defRPr/>
              </a:pPr>
              <a:endParaRPr lang="en-US" dirty="0"/>
            </a:p>
          </p:txBody>
        </p:sp>
        <p:sp>
          <p:nvSpPr>
            <p:cNvPr id="12" name="Rectangle 4"/>
            <p:cNvSpPr>
              <a:spLocks noChangeArrowheads="1"/>
            </p:cNvSpPr>
            <p:nvPr/>
          </p:nvSpPr>
          <p:spPr bwMode="auto">
            <a:xfrm>
              <a:off x="6640513" y="1306513"/>
              <a:ext cx="1422400" cy="4373562"/>
            </a:xfrm>
            <a:prstGeom prst="rect">
              <a:avLst/>
            </a:prstGeom>
            <a:gradFill flip="none" rotWithShape="1">
              <a:gsLst>
                <a:gs pos="0">
                  <a:srgbClr val="9D9282">
                    <a:shade val="30000"/>
                    <a:satMod val="115000"/>
                  </a:srgbClr>
                </a:gs>
                <a:gs pos="50000">
                  <a:srgbClr val="9D9282">
                    <a:shade val="67500"/>
                    <a:satMod val="115000"/>
                  </a:srgbClr>
                </a:gs>
                <a:gs pos="100000">
                  <a:srgbClr val="9D9282">
                    <a:shade val="100000"/>
                    <a:satMod val="115000"/>
                  </a:srgbClr>
                </a:gs>
              </a:gsLst>
              <a:lin ang="0" scaled="1"/>
              <a:tileRect/>
            </a:gradFill>
            <a:ln w="9525">
              <a:noFill/>
              <a:miter lim="800000"/>
              <a:headEnd/>
              <a:tailEnd/>
            </a:ln>
            <a:effectLst>
              <a:outerShdw blurRad="50800" dist="38100" dir="2700000" algn="tl" rotWithShape="0">
                <a:prstClr val="black">
                  <a:alpha val="40000"/>
                </a:prstClr>
              </a:outerShdw>
            </a:effectLst>
          </p:spPr>
          <p:txBody>
            <a:bodyPr wrap="none" lIns="91430" tIns="45715" rIns="91430" bIns="45715" anchor="ctr"/>
            <a:lstStyle/>
            <a:p>
              <a:pPr>
                <a:defRPr/>
              </a:pPr>
              <a:r>
                <a:rPr lang="en-US" dirty="0"/>
                <a:t> </a:t>
              </a:r>
            </a:p>
          </p:txBody>
        </p:sp>
        <p:sp>
          <p:nvSpPr>
            <p:cNvPr id="13" name="Rectangle 35"/>
            <p:cNvSpPr>
              <a:spLocks noChangeArrowheads="1"/>
            </p:cNvSpPr>
            <p:nvPr/>
          </p:nvSpPr>
          <p:spPr bwMode="auto">
            <a:xfrm>
              <a:off x="2895600" y="1323975"/>
              <a:ext cx="14271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300" b="1" dirty="0">
                  <a:solidFill>
                    <a:schemeClr val="bg1"/>
                  </a:solidFill>
                  <a:latin typeface="Times New Roman"/>
                  <a:cs typeface="Times New Roman"/>
                </a:rPr>
                <a:t>Commercial</a:t>
              </a:r>
            </a:p>
            <a:p>
              <a:pPr algn="ctr"/>
              <a:r>
                <a:rPr lang="en-US" sz="1300" b="1" dirty="0">
                  <a:solidFill>
                    <a:schemeClr val="bg1"/>
                  </a:solidFill>
                  <a:latin typeface="Times New Roman"/>
                  <a:cs typeface="Times New Roman"/>
                </a:rPr>
                <a:t>Satellites </a:t>
              </a:r>
            </a:p>
            <a:p>
              <a:pPr algn="ctr"/>
              <a:r>
                <a:rPr lang="en-US" sz="1000" b="1" dirty="0">
                  <a:solidFill>
                    <a:schemeClr val="bg1"/>
                  </a:solidFill>
                  <a:latin typeface="Times New Roman"/>
                  <a:cs typeface="Times New Roman"/>
                </a:rPr>
                <a:t>Chris Richmond</a:t>
              </a:r>
            </a:p>
          </p:txBody>
        </p:sp>
        <p:sp>
          <p:nvSpPr>
            <p:cNvPr id="14" name="Rectangle 35"/>
            <p:cNvSpPr>
              <a:spLocks noChangeArrowheads="1"/>
            </p:cNvSpPr>
            <p:nvPr/>
          </p:nvSpPr>
          <p:spPr bwMode="auto">
            <a:xfrm>
              <a:off x="4792663" y="1323975"/>
              <a:ext cx="139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300" b="1" dirty="0">
                  <a:solidFill>
                    <a:schemeClr val="bg1"/>
                  </a:solidFill>
                  <a:latin typeface="Times New Roman"/>
                  <a:cs typeface="Times New Roman"/>
                </a:rPr>
                <a:t>Space Components </a:t>
              </a:r>
            </a:p>
            <a:p>
              <a:pPr algn="ctr"/>
              <a:r>
                <a:rPr lang="en-US" sz="1000" b="1" dirty="0">
                  <a:solidFill>
                    <a:schemeClr val="bg1"/>
                  </a:solidFill>
                  <a:latin typeface="Times New Roman"/>
                  <a:cs typeface="Times New Roman"/>
                </a:rPr>
                <a:t>Dave Shanahan</a:t>
              </a:r>
            </a:p>
          </p:txBody>
        </p:sp>
        <p:sp>
          <p:nvSpPr>
            <p:cNvPr id="15" name="Rectangle 35"/>
            <p:cNvSpPr>
              <a:spLocks noChangeArrowheads="1"/>
            </p:cNvSpPr>
            <p:nvPr/>
          </p:nvSpPr>
          <p:spPr bwMode="auto">
            <a:xfrm>
              <a:off x="6654800" y="1323975"/>
              <a:ext cx="14081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300" b="1" dirty="0">
                  <a:solidFill>
                    <a:schemeClr val="bg1"/>
                  </a:solidFill>
                  <a:latin typeface="Times New Roman"/>
                  <a:cs typeface="Times New Roman"/>
                </a:rPr>
                <a:t>Technical Services</a:t>
              </a:r>
            </a:p>
            <a:p>
              <a:pPr algn="ctr"/>
              <a:r>
                <a:rPr lang="en-US" sz="1000" b="1" dirty="0">
                  <a:solidFill>
                    <a:schemeClr val="bg1"/>
                  </a:solidFill>
                  <a:latin typeface="Times New Roman"/>
                  <a:cs typeface="Times New Roman"/>
                </a:rPr>
                <a:t>John Pullen</a:t>
              </a:r>
            </a:p>
          </p:txBody>
        </p:sp>
        <p:pic>
          <p:nvPicPr>
            <p:cNvPr id="16" name="Picture 15" descr="LCDM in space 2012 revised_Annual_high.jpg"/>
            <p:cNvPicPr>
              <a:picLocks noChangeAspect="1"/>
            </p:cNvPicPr>
            <p:nvPr/>
          </p:nvPicPr>
          <p:blipFill rotWithShape="1">
            <a:blip r:embed="rId3" cstate="print">
              <a:extLst>
                <a:ext uri="{28A0092B-C50C-407E-A947-70E740481C1C}">
                  <a14:useLocalDpi xmlns:a14="http://schemas.microsoft.com/office/drawing/2010/main" val="0"/>
                </a:ext>
              </a:extLst>
            </a:blip>
            <a:srcRect l="14979" t="13352" r="11640" b="26706"/>
            <a:stretch/>
          </p:blipFill>
          <p:spPr>
            <a:xfrm>
              <a:off x="1141413" y="3108325"/>
              <a:ext cx="1255712" cy="660400"/>
            </a:xfrm>
            <a:prstGeom prst="rect">
              <a:avLst/>
            </a:prstGeom>
            <a:ln>
              <a:solidFill>
                <a:schemeClr val="bg1"/>
              </a:solidFill>
            </a:ln>
            <a:effectLst>
              <a:outerShdw blurRad="50800" dist="38100" dir="2700000" algn="tl" rotWithShape="0">
                <a:prstClr val="black">
                  <a:alpha val="40000"/>
                </a:prstClr>
              </a:outerShdw>
            </a:effectLst>
          </p:spPr>
        </p:pic>
        <p:pic>
          <p:nvPicPr>
            <p:cNvPr id="17" name="Picture 16" descr="Al Yah 3 with Earth.jpg"/>
            <p:cNvPicPr>
              <a:picLocks noChangeAspect="1"/>
            </p:cNvPicPr>
            <p:nvPr/>
          </p:nvPicPr>
          <p:blipFill rotWithShape="1">
            <a:blip r:embed="rId4" cstate="print">
              <a:extLst>
                <a:ext uri="{28A0092B-C50C-407E-A947-70E740481C1C}">
                  <a14:useLocalDpi xmlns:a14="http://schemas.microsoft.com/office/drawing/2010/main" val="0"/>
                </a:ext>
              </a:extLst>
            </a:blip>
            <a:srcRect l="18152"/>
            <a:stretch/>
          </p:blipFill>
          <p:spPr>
            <a:xfrm>
              <a:off x="2989263" y="2130425"/>
              <a:ext cx="1250950" cy="909638"/>
            </a:xfrm>
            <a:prstGeom prst="rect">
              <a:avLst/>
            </a:prstGeom>
            <a:ln>
              <a:solidFill>
                <a:schemeClr val="bg1"/>
              </a:solidFill>
            </a:ln>
            <a:effectLst>
              <a:outerShdw blurRad="50800" dist="38100" dir="2700000" algn="tl" rotWithShape="0">
                <a:prstClr val="black">
                  <a:alpha val="40000"/>
                </a:prstClr>
              </a:outerShdw>
            </a:effectLst>
          </p:spPr>
        </p:pic>
        <p:pic>
          <p:nvPicPr>
            <p:cNvPr id="18" name="Picture 17" descr="SKYM.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9263" y="4773613"/>
              <a:ext cx="1252537" cy="836612"/>
            </a:xfrm>
            <a:prstGeom prst="rect">
              <a:avLst/>
            </a:prstGeom>
            <a:ln>
              <a:solidFill>
                <a:schemeClr val="bg1"/>
              </a:solidFill>
            </a:ln>
            <a:effectLst>
              <a:outerShdw blurRad="50800" dist="38100" dir="2700000" algn="tl" rotWithShape="0">
                <a:prstClr val="black">
                  <a:alpha val="40000"/>
                </a:prstClr>
              </a:outerShdw>
            </a:effectLst>
          </p:spPr>
        </p:pic>
        <p:pic>
          <p:nvPicPr>
            <p:cNvPr id="19" name="Picture 18" descr="http://photos4.pix.ie/DA/B8/DAB88179C4AC4CCBA10E038BF3B160A8-500.jpg"/>
            <p:cNvPicPr>
              <a:picLocks noChangeAspect="1" noChangeArrowheads="1"/>
            </p:cNvPicPr>
            <p:nvPr/>
          </p:nvPicPr>
          <p:blipFill>
            <a:blip r:embed="rId6" cstate="screen"/>
            <a:srcRect/>
            <a:stretch>
              <a:fillRect/>
            </a:stretch>
          </p:blipFill>
          <p:spPr bwMode="auto">
            <a:xfrm>
              <a:off x="2997200" y="3101975"/>
              <a:ext cx="1239838" cy="1614488"/>
            </a:xfrm>
            <a:prstGeom prst="rect">
              <a:avLst/>
            </a:prstGeom>
            <a:ln>
              <a:solidFill>
                <a:schemeClr val="bg1"/>
              </a:solidFill>
            </a:ln>
            <a:effectLst>
              <a:outerShdw blurRad="50800" dist="38100" dir="2700000" algn="tl" rotWithShape="0">
                <a:prstClr val="black">
                  <a:alpha val="40000"/>
                </a:prstClr>
              </a:outerShdw>
            </a:effectLst>
          </p:spPr>
        </p:pic>
        <p:pic>
          <p:nvPicPr>
            <p:cNvPr id="20" name="Picture 91" descr="new ViviSat connected cropped.tif"/>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878280">
              <a:off x="3230563" y="3178175"/>
              <a:ext cx="623887"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TSD-1.jpg"/>
            <p:cNvPicPr>
              <a:picLocks noChangeAspect="1"/>
            </p:cNvPicPr>
            <p:nvPr/>
          </p:nvPicPr>
          <p:blipFill rotWithShape="1">
            <a:blip r:embed="rId8" cstate="print">
              <a:extLst>
                <a:ext uri="{28A0092B-C50C-407E-A947-70E740481C1C}">
                  <a14:useLocalDpi xmlns:a14="http://schemas.microsoft.com/office/drawing/2010/main" val="0"/>
                </a:ext>
              </a:extLst>
            </a:blip>
            <a:srcRect t="7484" r="26591" b="4729"/>
            <a:stretch/>
          </p:blipFill>
          <p:spPr>
            <a:xfrm>
              <a:off x="6723063" y="2125663"/>
              <a:ext cx="1258887" cy="1011237"/>
            </a:xfrm>
            <a:prstGeom prst="rect">
              <a:avLst/>
            </a:prstGeom>
            <a:ln>
              <a:solidFill>
                <a:schemeClr val="bg1"/>
              </a:solidFill>
            </a:ln>
            <a:effectLst>
              <a:outerShdw blurRad="50800" dist="38100" dir="2700000" algn="tl" rotWithShape="0">
                <a:prstClr val="black">
                  <a:alpha val="40000"/>
                </a:prstClr>
              </a:outerShdw>
            </a:effectLst>
          </p:spPr>
        </p:pic>
        <p:pic>
          <p:nvPicPr>
            <p:cNvPr id="22" name="Picture 21" descr="TSD-3_metrocket.jpg"/>
            <p:cNvPicPr>
              <a:picLocks noChangeAspect="1"/>
            </p:cNvPicPr>
            <p:nvPr/>
          </p:nvPicPr>
          <p:blipFill rotWithShape="1">
            <a:blip r:embed="rId9" cstate="print">
              <a:extLst>
                <a:ext uri="{28A0092B-C50C-407E-A947-70E740481C1C}">
                  <a14:useLocalDpi xmlns:a14="http://schemas.microsoft.com/office/drawing/2010/main" val="0"/>
                </a:ext>
              </a:extLst>
            </a:blip>
            <a:srcRect t="11779" r="6172" b="34240"/>
            <a:stretch/>
          </p:blipFill>
          <p:spPr>
            <a:xfrm>
              <a:off x="6721475" y="4305300"/>
              <a:ext cx="1262063" cy="1312863"/>
            </a:xfrm>
            <a:prstGeom prst="rect">
              <a:avLst/>
            </a:prstGeom>
            <a:ln>
              <a:solidFill>
                <a:schemeClr val="bg1"/>
              </a:solidFill>
            </a:ln>
            <a:effectLst>
              <a:outerShdw blurRad="50800" dist="38100" dir="2700000" algn="tl" rotWithShape="0">
                <a:prstClr val="black">
                  <a:alpha val="40000"/>
                </a:prstClr>
              </a:outerShdw>
            </a:effectLst>
          </p:spPr>
        </p:pic>
        <p:pic>
          <p:nvPicPr>
            <p:cNvPr id="23" name="Picture 22" descr="EO-1_corp.jpg"/>
            <p:cNvPicPr>
              <a:picLocks noChangeAspect="1"/>
            </p:cNvPicPr>
            <p:nvPr/>
          </p:nvPicPr>
          <p:blipFill rotWithShape="1">
            <a:blip r:embed="rId10" cstate="print">
              <a:extLst>
                <a:ext uri="{28A0092B-C50C-407E-A947-70E740481C1C}">
                  <a14:useLocalDpi xmlns:a14="http://schemas.microsoft.com/office/drawing/2010/main" val="0"/>
                </a:ext>
              </a:extLst>
            </a:blip>
            <a:srcRect t="15313" b="10237"/>
            <a:stretch/>
          </p:blipFill>
          <p:spPr>
            <a:xfrm>
              <a:off x="1138238" y="3838575"/>
              <a:ext cx="1262062" cy="665163"/>
            </a:xfrm>
            <a:prstGeom prst="rect">
              <a:avLst/>
            </a:prstGeom>
            <a:ln>
              <a:solidFill>
                <a:schemeClr val="bg1"/>
              </a:solidFill>
            </a:ln>
            <a:effectLst>
              <a:outerShdw blurRad="50800" dist="38100" dir="2700000" algn="tl" rotWithShape="0">
                <a:prstClr val="black">
                  <a:alpha val="40000"/>
                </a:prstClr>
              </a:outerShdw>
            </a:effectLst>
          </p:spPr>
        </p:pic>
        <p:pic>
          <p:nvPicPr>
            <p:cNvPr id="24" name="Picture 23" descr="ors-1-satellite-lrg.jpg"/>
            <p:cNvPicPr>
              <a:picLocks noChangeAspect="1"/>
            </p:cNvPicPr>
            <p:nvPr/>
          </p:nvPicPr>
          <p:blipFill rotWithShape="1">
            <a:blip r:embed="rId11" cstate="print">
              <a:extLst>
                <a:ext uri="{28A0092B-C50C-407E-A947-70E740481C1C}">
                  <a14:useLocalDpi xmlns:a14="http://schemas.microsoft.com/office/drawing/2010/main" val="0"/>
                </a:ext>
              </a:extLst>
            </a:blip>
            <a:srcRect b="17711"/>
            <a:stretch/>
          </p:blipFill>
          <p:spPr>
            <a:xfrm>
              <a:off x="1138238" y="4567238"/>
              <a:ext cx="1268412" cy="1041400"/>
            </a:xfrm>
            <a:prstGeom prst="rect">
              <a:avLst/>
            </a:prstGeom>
            <a:ln>
              <a:solidFill>
                <a:schemeClr val="bg1"/>
              </a:solidFill>
            </a:ln>
            <a:effectLst>
              <a:outerShdw blurRad="50800" dist="38100" dir="2700000" algn="tl" rotWithShape="0">
                <a:prstClr val="black">
                  <a:alpha val="40000"/>
                </a:prstClr>
              </a:outerShdw>
            </a:effectLst>
          </p:spPr>
        </p:pic>
        <p:sp>
          <p:nvSpPr>
            <p:cNvPr id="25" name="TextBox 10"/>
            <p:cNvSpPr txBox="1">
              <a:spLocks noChangeArrowheads="1"/>
            </p:cNvSpPr>
            <p:nvPr/>
          </p:nvSpPr>
          <p:spPr bwMode="auto">
            <a:xfrm>
              <a:off x="892175" y="5826125"/>
              <a:ext cx="7358063"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0000" bIns="900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dirty="0">
                  <a:solidFill>
                    <a:srgbClr val="002060"/>
                  </a:solidFill>
                </a:rPr>
                <a:t>Delivering Some of Orbital ATK’s Most Innovative and Challenging Programs -</a:t>
              </a:r>
            </a:p>
            <a:p>
              <a:pPr algn="ctr" eaLnBrk="1" hangingPunct="1"/>
              <a:r>
                <a:rPr lang="en-US" sz="1400" i="1" dirty="0">
                  <a:solidFill>
                    <a:srgbClr val="002060"/>
                  </a:solidFill>
                </a:rPr>
                <a:t>Frank Culbertson, SSG President</a:t>
              </a:r>
            </a:p>
          </p:txBody>
        </p:sp>
        <p:pic>
          <p:nvPicPr>
            <p:cNvPr id="26" name="Picture 25" descr="Cygnus.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6650" y="2122488"/>
              <a:ext cx="1263650" cy="917575"/>
            </a:xfrm>
            <a:prstGeom prst="rect">
              <a:avLst/>
            </a:prstGeom>
            <a:ln>
              <a:solidFill>
                <a:schemeClr val="bg1"/>
              </a:solidFill>
            </a:ln>
            <a:effectLst>
              <a:outerShdw blurRad="50800" dist="38100" dir="2700000" algn="tl" rotWithShape="0">
                <a:prstClr val="black">
                  <a:alpha val="40000"/>
                </a:prstClr>
              </a:outerShdw>
            </a:effectLst>
          </p:spPr>
        </p:pic>
        <p:pic>
          <p:nvPicPr>
            <p:cNvPr id="27" name="Picture 26" descr="Astronaut.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23063" y="3213100"/>
              <a:ext cx="1257300" cy="1017588"/>
            </a:xfrm>
            <a:prstGeom prst="rect">
              <a:avLst/>
            </a:prstGeom>
            <a:ln>
              <a:solidFill>
                <a:schemeClr val="bg1"/>
              </a:solidFill>
            </a:ln>
            <a:effectLst>
              <a:outerShdw blurRad="50800" dist="38100" dir="2700000" algn="tl" rotWithShape="0">
                <a:prstClr val="black">
                  <a:alpha val="40000"/>
                </a:prstClr>
              </a:outerShdw>
            </a:effectLst>
          </p:spPr>
        </p:pic>
        <p:pic>
          <p:nvPicPr>
            <p:cNvPr id="28" name="Picture 9" descr="composite"/>
            <p:cNvPicPr>
              <a:picLocks noChangeAspect="1" noChangeArrowheads="1"/>
            </p:cNvPicPr>
            <p:nvPr/>
          </p:nvPicPr>
          <p:blipFill>
            <a:blip r:embed="rId14" cstate="screen"/>
            <a:srcRect/>
            <a:stretch>
              <a:fillRect/>
            </a:stretch>
          </p:blipFill>
          <p:spPr bwMode="auto">
            <a:xfrm>
              <a:off x="4856163" y="2130425"/>
              <a:ext cx="981075" cy="987425"/>
            </a:xfrm>
            <a:prstGeom prst="rect">
              <a:avLst/>
            </a:prstGeom>
            <a:ln w="9525">
              <a:solidFill>
                <a:schemeClr val="bg1"/>
              </a:solidFill>
            </a:ln>
            <a:effectLst>
              <a:outerShdw blurRad="50800" dist="38100" dir="2700000" algn="tl" rotWithShape="0">
                <a:prstClr val="black">
                  <a:alpha val="40000"/>
                </a:prstClr>
              </a:outerShdw>
            </a:effectLst>
          </p:spPr>
        </p:pic>
        <p:pic>
          <p:nvPicPr>
            <p:cNvPr id="29" name="Picture 6" descr="Dcp_0628_Mirror under lite"/>
            <p:cNvPicPr>
              <a:picLocks noChangeAspect="1" noChangeArrowheads="1"/>
            </p:cNvPicPr>
            <p:nvPr/>
          </p:nvPicPr>
          <p:blipFill>
            <a:blip r:embed="rId15" cstate="screen"/>
            <a:srcRect/>
            <a:stretch>
              <a:fillRect/>
            </a:stretch>
          </p:blipFill>
          <p:spPr bwMode="auto">
            <a:xfrm>
              <a:off x="4851400" y="4878388"/>
              <a:ext cx="1257300" cy="731837"/>
            </a:xfrm>
            <a:prstGeom prst="rect">
              <a:avLst/>
            </a:prstGeom>
            <a:ln w="9525">
              <a:solidFill>
                <a:schemeClr val="bg1"/>
              </a:solidFill>
            </a:ln>
            <a:effectLst>
              <a:outerShdw blurRad="50800" dist="38100" dir="2700000" algn="tl" rotWithShape="0">
                <a:prstClr val="black">
                  <a:alpha val="40000"/>
                </a:prstClr>
              </a:outerShdw>
            </a:effectLst>
          </p:spPr>
        </p:pic>
        <p:pic>
          <p:nvPicPr>
            <p:cNvPr id="30" name="Picture 13"/>
            <p:cNvPicPr>
              <a:picLocks noChangeAspect="1" noChangeArrowheads="1"/>
            </p:cNvPicPr>
            <p:nvPr/>
          </p:nvPicPr>
          <p:blipFill>
            <a:blip r:embed="rId16" cstate="screen"/>
            <a:srcRect l="5945" t="5242" r="46369" b="7668"/>
            <a:stretch>
              <a:fillRect/>
            </a:stretch>
          </p:blipFill>
          <p:spPr bwMode="auto">
            <a:xfrm>
              <a:off x="4852988" y="3638550"/>
              <a:ext cx="714375" cy="733425"/>
            </a:xfrm>
            <a:prstGeom prst="rect">
              <a:avLst/>
            </a:prstGeom>
            <a:ln w="9525">
              <a:solidFill>
                <a:schemeClr val="bg1"/>
              </a:solidFill>
            </a:ln>
            <a:effectLst>
              <a:outerShdw blurRad="50800" dist="38100" dir="2700000" algn="tl" rotWithShape="0">
                <a:prstClr val="black">
                  <a:alpha val="40000"/>
                </a:prstClr>
              </a:outerShdw>
            </a:effectLst>
          </p:spPr>
        </p:pic>
        <p:pic>
          <p:nvPicPr>
            <p:cNvPr id="31" name="Picture 82"/>
            <p:cNvPicPr>
              <a:picLocks noChangeAspect="1" noChangeArrowheads="1"/>
            </p:cNvPicPr>
            <p:nvPr/>
          </p:nvPicPr>
          <p:blipFill>
            <a:blip r:embed="rId17" cstate="screen"/>
            <a:srcRect/>
            <a:stretch>
              <a:fillRect/>
            </a:stretch>
          </p:blipFill>
          <p:spPr bwMode="auto">
            <a:xfrm>
              <a:off x="5275263" y="4230688"/>
              <a:ext cx="831850" cy="576262"/>
            </a:xfrm>
            <a:prstGeom prst="rect">
              <a:avLst/>
            </a:prstGeom>
            <a:ln w="9525">
              <a:solidFill>
                <a:schemeClr val="bg1"/>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27670509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descr="164548692 3-D Map of 50 States Blank [Converted].png"/>
          <p:cNvPicPr>
            <a:picLocks noChangeAspect="1"/>
          </p:cNvPicPr>
          <p:nvPr/>
        </p:nvPicPr>
        <p:blipFill>
          <a:blip r:embed="rId2" cstate="print"/>
          <a:stretch>
            <a:fillRect/>
          </a:stretch>
        </p:blipFill>
        <p:spPr>
          <a:xfrm>
            <a:off x="1256528" y="1318121"/>
            <a:ext cx="6561698" cy="4097382"/>
          </a:xfrm>
          <a:prstGeom prst="rect">
            <a:avLst/>
          </a:prstGeom>
          <a:effectLst>
            <a:outerShdw blurRad="50800" dist="38100" dir="2700000" algn="tl" rotWithShape="0">
              <a:prstClr val="black">
                <a:alpha val="40000"/>
              </a:prstClr>
            </a:outerShdw>
          </a:effectLst>
        </p:spPr>
      </p:pic>
      <p:sp>
        <p:nvSpPr>
          <p:cNvPr id="100" name="Freeform 99"/>
          <p:cNvSpPr/>
          <p:nvPr/>
        </p:nvSpPr>
        <p:spPr>
          <a:xfrm>
            <a:off x="7108031" y="3038475"/>
            <a:ext cx="76200" cy="157163"/>
          </a:xfrm>
          <a:custGeom>
            <a:avLst/>
            <a:gdLst>
              <a:gd name="connsiteX0" fmla="*/ 16669 w 76200"/>
              <a:gd name="connsiteY0" fmla="*/ 157163 h 157163"/>
              <a:gd name="connsiteX1" fmla="*/ 45244 w 76200"/>
              <a:gd name="connsiteY1" fmla="*/ 119063 h 157163"/>
              <a:gd name="connsiteX2" fmla="*/ 35719 w 76200"/>
              <a:gd name="connsiteY2" fmla="*/ 85725 h 157163"/>
              <a:gd name="connsiteX3" fmla="*/ 38100 w 76200"/>
              <a:gd name="connsiteY3" fmla="*/ 59531 h 157163"/>
              <a:gd name="connsiteX4" fmla="*/ 76200 w 76200"/>
              <a:gd name="connsiteY4" fmla="*/ 0 h 157163"/>
              <a:gd name="connsiteX5" fmla="*/ 26194 w 76200"/>
              <a:gd name="connsiteY5" fmla="*/ 9525 h 157163"/>
              <a:gd name="connsiteX6" fmla="*/ 11907 w 76200"/>
              <a:gd name="connsiteY6" fmla="*/ 59531 h 157163"/>
              <a:gd name="connsiteX7" fmla="*/ 0 w 76200"/>
              <a:gd name="connsiteY7" fmla="*/ 104775 h 157163"/>
              <a:gd name="connsiteX8" fmla="*/ 16669 w 76200"/>
              <a:gd name="connsiteY8" fmla="*/ 157163 h 15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157163">
                <a:moveTo>
                  <a:pt x="16669" y="157163"/>
                </a:moveTo>
                <a:lnTo>
                  <a:pt x="45244" y="119063"/>
                </a:lnTo>
                <a:lnTo>
                  <a:pt x="35719" y="85725"/>
                </a:lnTo>
                <a:lnTo>
                  <a:pt x="38100" y="59531"/>
                </a:lnTo>
                <a:lnTo>
                  <a:pt x="76200" y="0"/>
                </a:lnTo>
                <a:lnTo>
                  <a:pt x="26194" y="9525"/>
                </a:lnTo>
                <a:lnTo>
                  <a:pt x="11907" y="59531"/>
                </a:lnTo>
                <a:lnTo>
                  <a:pt x="0" y="104775"/>
                </a:lnTo>
                <a:lnTo>
                  <a:pt x="16669" y="157163"/>
                </a:lnTo>
                <a:close/>
              </a:path>
            </a:pathLst>
          </a:custGeom>
          <a:solidFill>
            <a:schemeClr val="bg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endParaRPr lang="en-US" dirty="0" err="1" smtClean="0">
              <a:latin typeface="Times New Roman" pitchFamily="18" charset="0"/>
              <a:cs typeface="Times New Roman" pitchFamily="18" charset="0"/>
            </a:endParaRPr>
          </a:p>
        </p:txBody>
      </p:sp>
      <p:sp>
        <p:nvSpPr>
          <p:cNvPr id="90" name="Freeform 89"/>
          <p:cNvSpPr/>
          <p:nvPr/>
        </p:nvSpPr>
        <p:spPr>
          <a:xfrm>
            <a:off x="2371725" y="2533650"/>
            <a:ext cx="697706" cy="845344"/>
          </a:xfrm>
          <a:custGeom>
            <a:avLst/>
            <a:gdLst>
              <a:gd name="connsiteX0" fmla="*/ 150019 w 697706"/>
              <a:gd name="connsiteY0" fmla="*/ 0 h 845344"/>
              <a:gd name="connsiteX1" fmla="*/ 490538 w 697706"/>
              <a:gd name="connsiteY1" fmla="*/ 59531 h 845344"/>
              <a:gd name="connsiteX2" fmla="*/ 464344 w 697706"/>
              <a:gd name="connsiteY2" fmla="*/ 221456 h 845344"/>
              <a:gd name="connsiteX3" fmla="*/ 697706 w 697706"/>
              <a:gd name="connsiteY3" fmla="*/ 245269 h 845344"/>
              <a:gd name="connsiteX4" fmla="*/ 607219 w 697706"/>
              <a:gd name="connsiteY4" fmla="*/ 845344 h 845344"/>
              <a:gd name="connsiteX5" fmla="*/ 0 w 697706"/>
              <a:gd name="connsiteY5" fmla="*/ 764381 h 845344"/>
              <a:gd name="connsiteX6" fmla="*/ 150019 w 697706"/>
              <a:gd name="connsiteY6" fmla="*/ 0 h 84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7706" h="845344">
                <a:moveTo>
                  <a:pt x="150019" y="0"/>
                </a:moveTo>
                <a:lnTo>
                  <a:pt x="490538" y="59531"/>
                </a:lnTo>
                <a:lnTo>
                  <a:pt x="464344" y="221456"/>
                </a:lnTo>
                <a:lnTo>
                  <a:pt x="697706" y="245269"/>
                </a:lnTo>
                <a:lnTo>
                  <a:pt x="607219" y="845344"/>
                </a:lnTo>
                <a:lnTo>
                  <a:pt x="0" y="764381"/>
                </a:lnTo>
                <a:lnTo>
                  <a:pt x="150019" y="0"/>
                </a:lnTo>
                <a:close/>
              </a:path>
            </a:pathLst>
          </a:custGeom>
          <a:solidFill>
            <a:schemeClr val="bg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lang="en-US" dirty="0" err="1" smtClean="0">
              <a:latin typeface="Times New Roman" pitchFamily="18" charset="0"/>
              <a:cs typeface="Times New Roman" pitchFamily="18" charset="0"/>
            </a:endParaRPr>
          </a:p>
        </p:txBody>
      </p:sp>
      <p:sp>
        <p:nvSpPr>
          <p:cNvPr id="91" name="Freeform 90"/>
          <p:cNvSpPr/>
          <p:nvPr/>
        </p:nvSpPr>
        <p:spPr>
          <a:xfrm>
            <a:off x="2978944" y="2781300"/>
            <a:ext cx="907256" cy="671513"/>
          </a:xfrm>
          <a:custGeom>
            <a:avLst/>
            <a:gdLst>
              <a:gd name="connsiteX0" fmla="*/ 907256 w 907256"/>
              <a:gd name="connsiteY0" fmla="*/ 85725 h 671513"/>
              <a:gd name="connsiteX1" fmla="*/ 92869 w 907256"/>
              <a:gd name="connsiteY1" fmla="*/ 0 h 671513"/>
              <a:gd name="connsiteX2" fmla="*/ 0 w 907256"/>
              <a:gd name="connsiteY2" fmla="*/ 600075 h 671513"/>
              <a:gd name="connsiteX3" fmla="*/ 876300 w 907256"/>
              <a:gd name="connsiteY3" fmla="*/ 671513 h 671513"/>
              <a:gd name="connsiteX4" fmla="*/ 907256 w 907256"/>
              <a:gd name="connsiteY4" fmla="*/ 85725 h 671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256" h="671513">
                <a:moveTo>
                  <a:pt x="907256" y="85725"/>
                </a:moveTo>
                <a:lnTo>
                  <a:pt x="92869" y="0"/>
                </a:lnTo>
                <a:lnTo>
                  <a:pt x="0" y="600075"/>
                </a:lnTo>
                <a:lnTo>
                  <a:pt x="876300" y="671513"/>
                </a:lnTo>
                <a:lnTo>
                  <a:pt x="907256" y="85725"/>
                </a:lnTo>
                <a:close/>
              </a:path>
            </a:pathLst>
          </a:custGeom>
          <a:solidFill>
            <a:schemeClr val="bg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lang="en-US" dirty="0" err="1" smtClean="0">
              <a:latin typeface="Times New Roman" pitchFamily="18" charset="0"/>
              <a:cs typeface="Times New Roman" pitchFamily="18" charset="0"/>
            </a:endParaRPr>
          </a:p>
        </p:txBody>
      </p:sp>
      <p:sp>
        <p:nvSpPr>
          <p:cNvPr id="92" name="Freeform 91"/>
          <p:cNvSpPr/>
          <p:nvPr/>
        </p:nvSpPr>
        <p:spPr>
          <a:xfrm>
            <a:off x="1257300" y="2283619"/>
            <a:ext cx="1064419" cy="1590675"/>
          </a:xfrm>
          <a:custGeom>
            <a:avLst/>
            <a:gdLst>
              <a:gd name="connsiteX0" fmla="*/ 100013 w 1064419"/>
              <a:gd name="connsiteY0" fmla="*/ 0 h 1590675"/>
              <a:gd name="connsiteX1" fmla="*/ 90488 w 1064419"/>
              <a:gd name="connsiteY1" fmla="*/ 88106 h 1590675"/>
              <a:gd name="connsiteX2" fmla="*/ 54769 w 1064419"/>
              <a:gd name="connsiteY2" fmla="*/ 164306 h 1590675"/>
              <a:gd name="connsiteX3" fmla="*/ 23813 w 1064419"/>
              <a:gd name="connsiteY3" fmla="*/ 192881 h 1590675"/>
              <a:gd name="connsiteX4" fmla="*/ 9525 w 1064419"/>
              <a:gd name="connsiteY4" fmla="*/ 219075 h 1590675"/>
              <a:gd name="connsiteX5" fmla="*/ 0 w 1064419"/>
              <a:gd name="connsiteY5" fmla="*/ 242887 h 1590675"/>
              <a:gd name="connsiteX6" fmla="*/ 23813 w 1064419"/>
              <a:gd name="connsiteY6" fmla="*/ 276225 h 1590675"/>
              <a:gd name="connsiteX7" fmla="*/ 40481 w 1064419"/>
              <a:gd name="connsiteY7" fmla="*/ 326231 h 1590675"/>
              <a:gd name="connsiteX8" fmla="*/ 38100 w 1064419"/>
              <a:gd name="connsiteY8" fmla="*/ 373856 h 1590675"/>
              <a:gd name="connsiteX9" fmla="*/ 21431 w 1064419"/>
              <a:gd name="connsiteY9" fmla="*/ 397669 h 1590675"/>
              <a:gd name="connsiteX10" fmla="*/ 11906 w 1064419"/>
              <a:gd name="connsiteY10" fmla="*/ 457200 h 1590675"/>
              <a:gd name="connsiteX11" fmla="*/ 73819 w 1064419"/>
              <a:gd name="connsiteY11" fmla="*/ 573881 h 1590675"/>
              <a:gd name="connsiteX12" fmla="*/ 69056 w 1064419"/>
              <a:gd name="connsiteY12" fmla="*/ 614362 h 1590675"/>
              <a:gd name="connsiteX13" fmla="*/ 107156 w 1064419"/>
              <a:gd name="connsiteY13" fmla="*/ 654844 h 1590675"/>
              <a:gd name="connsiteX14" fmla="*/ 97631 w 1064419"/>
              <a:gd name="connsiteY14" fmla="*/ 702469 h 1590675"/>
              <a:gd name="connsiteX15" fmla="*/ 90488 w 1064419"/>
              <a:gd name="connsiteY15" fmla="*/ 752475 h 1590675"/>
              <a:gd name="connsiteX16" fmla="*/ 119063 w 1064419"/>
              <a:gd name="connsiteY16" fmla="*/ 785812 h 1590675"/>
              <a:gd name="connsiteX17" fmla="*/ 138113 w 1064419"/>
              <a:gd name="connsiteY17" fmla="*/ 807244 h 1590675"/>
              <a:gd name="connsiteX18" fmla="*/ 154781 w 1064419"/>
              <a:gd name="connsiteY18" fmla="*/ 812006 h 1590675"/>
              <a:gd name="connsiteX19" fmla="*/ 147638 w 1064419"/>
              <a:gd name="connsiteY19" fmla="*/ 850106 h 1590675"/>
              <a:gd name="connsiteX20" fmla="*/ 126206 w 1064419"/>
              <a:gd name="connsiteY20" fmla="*/ 859631 h 1590675"/>
              <a:gd name="connsiteX21" fmla="*/ 119063 w 1064419"/>
              <a:gd name="connsiteY21" fmla="*/ 876300 h 1590675"/>
              <a:gd name="connsiteX22" fmla="*/ 119063 w 1064419"/>
              <a:gd name="connsiteY22" fmla="*/ 876300 h 1590675"/>
              <a:gd name="connsiteX23" fmla="*/ 119063 w 1064419"/>
              <a:gd name="connsiteY23" fmla="*/ 914400 h 1590675"/>
              <a:gd name="connsiteX24" fmla="*/ 135731 w 1064419"/>
              <a:gd name="connsiteY24" fmla="*/ 926306 h 1590675"/>
              <a:gd name="connsiteX25" fmla="*/ 145256 w 1064419"/>
              <a:gd name="connsiteY25" fmla="*/ 942975 h 1590675"/>
              <a:gd name="connsiteX26" fmla="*/ 157163 w 1064419"/>
              <a:gd name="connsiteY26" fmla="*/ 971550 h 1590675"/>
              <a:gd name="connsiteX27" fmla="*/ 171450 w 1064419"/>
              <a:gd name="connsiteY27" fmla="*/ 1019175 h 1590675"/>
              <a:gd name="connsiteX28" fmla="*/ 207169 w 1064419"/>
              <a:gd name="connsiteY28" fmla="*/ 1081087 h 1590675"/>
              <a:gd name="connsiteX29" fmla="*/ 221456 w 1064419"/>
              <a:gd name="connsiteY29" fmla="*/ 1112044 h 1590675"/>
              <a:gd name="connsiteX30" fmla="*/ 216694 w 1064419"/>
              <a:gd name="connsiteY30" fmla="*/ 1138237 h 1590675"/>
              <a:gd name="connsiteX31" fmla="*/ 214313 w 1064419"/>
              <a:gd name="connsiteY31" fmla="*/ 1166812 h 1590675"/>
              <a:gd name="connsiteX32" fmla="*/ 202406 w 1064419"/>
              <a:gd name="connsiteY32" fmla="*/ 1195387 h 1590675"/>
              <a:gd name="connsiteX33" fmla="*/ 221456 w 1064419"/>
              <a:gd name="connsiteY33" fmla="*/ 1216819 h 1590675"/>
              <a:gd name="connsiteX34" fmla="*/ 266700 w 1064419"/>
              <a:gd name="connsiteY34" fmla="*/ 1223962 h 1590675"/>
              <a:gd name="connsiteX35" fmla="*/ 321469 w 1064419"/>
              <a:gd name="connsiteY35" fmla="*/ 1254919 h 1590675"/>
              <a:gd name="connsiteX36" fmla="*/ 342900 w 1064419"/>
              <a:gd name="connsiteY36" fmla="*/ 1254919 h 1590675"/>
              <a:gd name="connsiteX37" fmla="*/ 359569 w 1064419"/>
              <a:gd name="connsiteY37" fmla="*/ 1273969 h 1590675"/>
              <a:gd name="connsiteX38" fmla="*/ 376238 w 1064419"/>
              <a:gd name="connsiteY38" fmla="*/ 1312069 h 1590675"/>
              <a:gd name="connsiteX39" fmla="*/ 400050 w 1064419"/>
              <a:gd name="connsiteY39" fmla="*/ 1333500 h 1590675"/>
              <a:gd name="connsiteX40" fmla="*/ 435769 w 1064419"/>
              <a:gd name="connsiteY40" fmla="*/ 1338262 h 1590675"/>
              <a:gd name="connsiteX41" fmla="*/ 450056 w 1064419"/>
              <a:gd name="connsiteY41" fmla="*/ 1343025 h 1590675"/>
              <a:gd name="connsiteX42" fmla="*/ 461963 w 1064419"/>
              <a:gd name="connsiteY42" fmla="*/ 1364456 h 1590675"/>
              <a:gd name="connsiteX43" fmla="*/ 450056 w 1064419"/>
              <a:gd name="connsiteY43" fmla="*/ 1383506 h 1590675"/>
              <a:gd name="connsiteX44" fmla="*/ 478631 w 1064419"/>
              <a:gd name="connsiteY44" fmla="*/ 1393031 h 1590675"/>
              <a:gd name="connsiteX45" fmla="*/ 511969 w 1064419"/>
              <a:gd name="connsiteY45" fmla="*/ 1378744 h 1590675"/>
              <a:gd name="connsiteX46" fmla="*/ 547688 w 1064419"/>
              <a:gd name="connsiteY46" fmla="*/ 1419225 h 1590675"/>
              <a:gd name="connsiteX47" fmla="*/ 573881 w 1064419"/>
              <a:gd name="connsiteY47" fmla="*/ 1464469 h 1590675"/>
              <a:gd name="connsiteX48" fmla="*/ 571500 w 1064419"/>
              <a:gd name="connsiteY48" fmla="*/ 1528762 h 1590675"/>
              <a:gd name="connsiteX49" fmla="*/ 581025 w 1064419"/>
              <a:gd name="connsiteY49" fmla="*/ 1554956 h 1590675"/>
              <a:gd name="connsiteX50" fmla="*/ 890588 w 1064419"/>
              <a:gd name="connsiteY50" fmla="*/ 1590675 h 1590675"/>
              <a:gd name="connsiteX51" fmla="*/ 1002506 w 1064419"/>
              <a:gd name="connsiteY51" fmla="*/ 1588294 h 1590675"/>
              <a:gd name="connsiteX52" fmla="*/ 1064419 w 1064419"/>
              <a:gd name="connsiteY52" fmla="*/ 1366837 h 1590675"/>
              <a:gd name="connsiteX53" fmla="*/ 992981 w 1064419"/>
              <a:gd name="connsiteY53" fmla="*/ 1283494 h 1590675"/>
              <a:gd name="connsiteX54" fmla="*/ 957263 w 1064419"/>
              <a:gd name="connsiteY54" fmla="*/ 1281112 h 1590675"/>
              <a:gd name="connsiteX55" fmla="*/ 452438 w 1064419"/>
              <a:gd name="connsiteY55" fmla="*/ 571500 h 1590675"/>
              <a:gd name="connsiteX56" fmla="*/ 590550 w 1064419"/>
              <a:gd name="connsiteY56" fmla="*/ 102394 h 1590675"/>
              <a:gd name="connsiteX57" fmla="*/ 100013 w 1064419"/>
              <a:gd name="connsiteY57" fmla="*/ 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64419" h="1590675">
                <a:moveTo>
                  <a:pt x="100013" y="0"/>
                </a:moveTo>
                <a:lnTo>
                  <a:pt x="90488" y="88106"/>
                </a:lnTo>
                <a:lnTo>
                  <a:pt x="54769" y="164306"/>
                </a:lnTo>
                <a:lnTo>
                  <a:pt x="23813" y="192881"/>
                </a:lnTo>
                <a:lnTo>
                  <a:pt x="9525" y="219075"/>
                </a:lnTo>
                <a:lnTo>
                  <a:pt x="0" y="242887"/>
                </a:lnTo>
                <a:lnTo>
                  <a:pt x="23813" y="276225"/>
                </a:lnTo>
                <a:lnTo>
                  <a:pt x="40481" y="326231"/>
                </a:lnTo>
                <a:lnTo>
                  <a:pt x="38100" y="373856"/>
                </a:lnTo>
                <a:lnTo>
                  <a:pt x="21431" y="397669"/>
                </a:lnTo>
                <a:lnTo>
                  <a:pt x="11906" y="457200"/>
                </a:lnTo>
                <a:lnTo>
                  <a:pt x="73819" y="573881"/>
                </a:lnTo>
                <a:lnTo>
                  <a:pt x="69056" y="614362"/>
                </a:lnTo>
                <a:lnTo>
                  <a:pt x="107156" y="654844"/>
                </a:lnTo>
                <a:lnTo>
                  <a:pt x="97631" y="702469"/>
                </a:lnTo>
                <a:lnTo>
                  <a:pt x="90488" y="752475"/>
                </a:lnTo>
                <a:lnTo>
                  <a:pt x="119063" y="785812"/>
                </a:lnTo>
                <a:lnTo>
                  <a:pt x="138113" y="807244"/>
                </a:lnTo>
                <a:lnTo>
                  <a:pt x="154781" y="812006"/>
                </a:lnTo>
                <a:lnTo>
                  <a:pt x="147638" y="850106"/>
                </a:lnTo>
                <a:lnTo>
                  <a:pt x="126206" y="859631"/>
                </a:lnTo>
                <a:lnTo>
                  <a:pt x="119063" y="876300"/>
                </a:lnTo>
                <a:lnTo>
                  <a:pt x="119063" y="876300"/>
                </a:lnTo>
                <a:lnTo>
                  <a:pt x="119063" y="914400"/>
                </a:lnTo>
                <a:lnTo>
                  <a:pt x="135731" y="926306"/>
                </a:lnTo>
                <a:lnTo>
                  <a:pt x="145256" y="942975"/>
                </a:lnTo>
                <a:lnTo>
                  <a:pt x="157163" y="971550"/>
                </a:lnTo>
                <a:lnTo>
                  <a:pt x="171450" y="1019175"/>
                </a:lnTo>
                <a:lnTo>
                  <a:pt x="207169" y="1081087"/>
                </a:lnTo>
                <a:lnTo>
                  <a:pt x="221456" y="1112044"/>
                </a:lnTo>
                <a:lnTo>
                  <a:pt x="216694" y="1138237"/>
                </a:lnTo>
                <a:lnTo>
                  <a:pt x="214313" y="1166812"/>
                </a:lnTo>
                <a:lnTo>
                  <a:pt x="202406" y="1195387"/>
                </a:lnTo>
                <a:lnTo>
                  <a:pt x="221456" y="1216819"/>
                </a:lnTo>
                <a:lnTo>
                  <a:pt x="266700" y="1223962"/>
                </a:lnTo>
                <a:lnTo>
                  <a:pt x="321469" y="1254919"/>
                </a:lnTo>
                <a:lnTo>
                  <a:pt x="342900" y="1254919"/>
                </a:lnTo>
                <a:lnTo>
                  <a:pt x="359569" y="1273969"/>
                </a:lnTo>
                <a:lnTo>
                  <a:pt x="376238" y="1312069"/>
                </a:lnTo>
                <a:lnTo>
                  <a:pt x="400050" y="1333500"/>
                </a:lnTo>
                <a:lnTo>
                  <a:pt x="435769" y="1338262"/>
                </a:lnTo>
                <a:lnTo>
                  <a:pt x="450056" y="1343025"/>
                </a:lnTo>
                <a:lnTo>
                  <a:pt x="461963" y="1364456"/>
                </a:lnTo>
                <a:lnTo>
                  <a:pt x="450056" y="1383506"/>
                </a:lnTo>
                <a:lnTo>
                  <a:pt x="478631" y="1393031"/>
                </a:lnTo>
                <a:lnTo>
                  <a:pt x="511969" y="1378744"/>
                </a:lnTo>
                <a:lnTo>
                  <a:pt x="547688" y="1419225"/>
                </a:lnTo>
                <a:lnTo>
                  <a:pt x="573881" y="1464469"/>
                </a:lnTo>
                <a:cubicBezTo>
                  <a:pt x="573087" y="1485900"/>
                  <a:pt x="572294" y="1507331"/>
                  <a:pt x="571500" y="1528762"/>
                </a:cubicBezTo>
                <a:lnTo>
                  <a:pt x="581025" y="1554956"/>
                </a:lnTo>
                <a:lnTo>
                  <a:pt x="890588" y="1590675"/>
                </a:lnTo>
                <a:lnTo>
                  <a:pt x="1002506" y="1588294"/>
                </a:lnTo>
                <a:lnTo>
                  <a:pt x="1064419" y="1366837"/>
                </a:lnTo>
                <a:lnTo>
                  <a:pt x="992981" y="1283494"/>
                </a:lnTo>
                <a:lnTo>
                  <a:pt x="957263" y="1281112"/>
                </a:lnTo>
                <a:lnTo>
                  <a:pt x="452438" y="571500"/>
                </a:lnTo>
                <a:lnTo>
                  <a:pt x="590550" y="102394"/>
                </a:lnTo>
                <a:lnTo>
                  <a:pt x="100013" y="0"/>
                </a:lnTo>
                <a:close/>
              </a:path>
            </a:pathLst>
          </a:custGeom>
          <a:solidFill>
            <a:schemeClr val="bg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endParaRPr lang="en-US" dirty="0" err="1" smtClean="0">
              <a:latin typeface="Times New Roman" pitchFamily="18" charset="0"/>
              <a:cs typeface="Times New Roman" pitchFamily="18" charset="0"/>
            </a:endParaRPr>
          </a:p>
        </p:txBody>
      </p:sp>
      <p:sp>
        <p:nvSpPr>
          <p:cNvPr id="93" name="Freeform 92"/>
          <p:cNvSpPr/>
          <p:nvPr/>
        </p:nvSpPr>
        <p:spPr>
          <a:xfrm>
            <a:off x="2126456" y="3295650"/>
            <a:ext cx="854869" cy="897731"/>
          </a:xfrm>
          <a:custGeom>
            <a:avLst/>
            <a:gdLst>
              <a:gd name="connsiteX0" fmla="*/ 245269 w 854869"/>
              <a:gd name="connsiteY0" fmla="*/ 0 h 897731"/>
              <a:gd name="connsiteX1" fmla="*/ 223838 w 854869"/>
              <a:gd name="connsiteY1" fmla="*/ 114300 h 897731"/>
              <a:gd name="connsiteX2" fmla="*/ 211932 w 854869"/>
              <a:gd name="connsiteY2" fmla="*/ 116681 h 897731"/>
              <a:gd name="connsiteX3" fmla="*/ 207169 w 854869"/>
              <a:gd name="connsiteY3" fmla="*/ 130969 h 897731"/>
              <a:gd name="connsiteX4" fmla="*/ 200025 w 854869"/>
              <a:gd name="connsiteY4" fmla="*/ 133350 h 897731"/>
              <a:gd name="connsiteX5" fmla="*/ 188119 w 854869"/>
              <a:gd name="connsiteY5" fmla="*/ 130969 h 897731"/>
              <a:gd name="connsiteX6" fmla="*/ 176213 w 854869"/>
              <a:gd name="connsiteY6" fmla="*/ 121444 h 897731"/>
              <a:gd name="connsiteX7" fmla="*/ 173832 w 854869"/>
              <a:gd name="connsiteY7" fmla="*/ 111919 h 897731"/>
              <a:gd name="connsiteX8" fmla="*/ 157163 w 854869"/>
              <a:gd name="connsiteY8" fmla="*/ 109538 h 897731"/>
              <a:gd name="connsiteX9" fmla="*/ 145257 w 854869"/>
              <a:gd name="connsiteY9" fmla="*/ 102394 h 897731"/>
              <a:gd name="connsiteX10" fmla="*/ 121444 w 854869"/>
              <a:gd name="connsiteY10" fmla="*/ 111919 h 897731"/>
              <a:gd name="connsiteX11" fmla="*/ 119063 w 854869"/>
              <a:gd name="connsiteY11" fmla="*/ 159544 h 897731"/>
              <a:gd name="connsiteX12" fmla="*/ 114300 w 854869"/>
              <a:gd name="connsiteY12" fmla="*/ 242888 h 897731"/>
              <a:gd name="connsiteX13" fmla="*/ 109538 w 854869"/>
              <a:gd name="connsiteY13" fmla="*/ 266700 h 897731"/>
              <a:gd name="connsiteX14" fmla="*/ 100013 w 854869"/>
              <a:gd name="connsiteY14" fmla="*/ 280988 h 897731"/>
              <a:gd name="connsiteX15" fmla="*/ 97632 w 854869"/>
              <a:gd name="connsiteY15" fmla="*/ 295275 h 897731"/>
              <a:gd name="connsiteX16" fmla="*/ 111919 w 854869"/>
              <a:gd name="connsiteY16" fmla="*/ 321469 h 897731"/>
              <a:gd name="connsiteX17" fmla="*/ 121444 w 854869"/>
              <a:gd name="connsiteY17" fmla="*/ 352425 h 897731"/>
              <a:gd name="connsiteX18" fmla="*/ 126207 w 854869"/>
              <a:gd name="connsiteY18" fmla="*/ 371475 h 897731"/>
              <a:gd name="connsiteX19" fmla="*/ 126207 w 854869"/>
              <a:gd name="connsiteY19" fmla="*/ 371475 h 897731"/>
              <a:gd name="connsiteX20" fmla="*/ 142875 w 854869"/>
              <a:gd name="connsiteY20" fmla="*/ 390525 h 897731"/>
              <a:gd name="connsiteX21" fmla="*/ 133350 w 854869"/>
              <a:gd name="connsiteY21" fmla="*/ 404813 h 897731"/>
              <a:gd name="connsiteX22" fmla="*/ 111919 w 854869"/>
              <a:gd name="connsiteY22" fmla="*/ 414338 h 897731"/>
              <a:gd name="connsiteX23" fmla="*/ 88107 w 854869"/>
              <a:gd name="connsiteY23" fmla="*/ 426244 h 897731"/>
              <a:gd name="connsiteX24" fmla="*/ 78582 w 854869"/>
              <a:gd name="connsiteY24" fmla="*/ 452438 h 897731"/>
              <a:gd name="connsiteX25" fmla="*/ 73819 w 854869"/>
              <a:gd name="connsiteY25" fmla="*/ 483394 h 897731"/>
              <a:gd name="connsiteX26" fmla="*/ 61913 w 854869"/>
              <a:gd name="connsiteY26" fmla="*/ 502444 h 897731"/>
              <a:gd name="connsiteX27" fmla="*/ 38100 w 854869"/>
              <a:gd name="connsiteY27" fmla="*/ 511969 h 897731"/>
              <a:gd name="connsiteX28" fmla="*/ 35719 w 854869"/>
              <a:gd name="connsiteY28" fmla="*/ 531019 h 897731"/>
              <a:gd name="connsiteX29" fmla="*/ 66675 w 854869"/>
              <a:gd name="connsiteY29" fmla="*/ 542925 h 897731"/>
              <a:gd name="connsiteX30" fmla="*/ 52388 w 854869"/>
              <a:gd name="connsiteY30" fmla="*/ 571500 h 897731"/>
              <a:gd name="connsiteX31" fmla="*/ 21432 w 854869"/>
              <a:gd name="connsiteY31" fmla="*/ 581025 h 897731"/>
              <a:gd name="connsiteX32" fmla="*/ 0 w 854869"/>
              <a:gd name="connsiteY32" fmla="*/ 604838 h 897731"/>
              <a:gd name="connsiteX33" fmla="*/ 471488 w 854869"/>
              <a:gd name="connsiteY33" fmla="*/ 866775 h 897731"/>
              <a:gd name="connsiteX34" fmla="*/ 728663 w 854869"/>
              <a:gd name="connsiteY34" fmla="*/ 897731 h 897731"/>
              <a:gd name="connsiteX35" fmla="*/ 854869 w 854869"/>
              <a:gd name="connsiteY35" fmla="*/ 83344 h 897731"/>
              <a:gd name="connsiteX36" fmla="*/ 245269 w 854869"/>
              <a:gd name="connsiteY36" fmla="*/ 0 h 897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54869" h="897731">
                <a:moveTo>
                  <a:pt x="245269" y="0"/>
                </a:moveTo>
                <a:lnTo>
                  <a:pt x="223838" y="114300"/>
                </a:lnTo>
                <a:lnTo>
                  <a:pt x="211932" y="116681"/>
                </a:lnTo>
                <a:lnTo>
                  <a:pt x="207169" y="130969"/>
                </a:lnTo>
                <a:lnTo>
                  <a:pt x="200025" y="133350"/>
                </a:lnTo>
                <a:lnTo>
                  <a:pt x="188119" y="130969"/>
                </a:lnTo>
                <a:lnTo>
                  <a:pt x="176213" y="121444"/>
                </a:lnTo>
                <a:lnTo>
                  <a:pt x="173832" y="111919"/>
                </a:lnTo>
                <a:lnTo>
                  <a:pt x="157163" y="109538"/>
                </a:lnTo>
                <a:lnTo>
                  <a:pt x="145257" y="102394"/>
                </a:lnTo>
                <a:lnTo>
                  <a:pt x="121444" y="111919"/>
                </a:lnTo>
                <a:lnTo>
                  <a:pt x="119063" y="159544"/>
                </a:lnTo>
                <a:lnTo>
                  <a:pt x="114300" y="242888"/>
                </a:lnTo>
                <a:lnTo>
                  <a:pt x="109538" y="266700"/>
                </a:lnTo>
                <a:lnTo>
                  <a:pt x="100013" y="280988"/>
                </a:lnTo>
                <a:lnTo>
                  <a:pt x="97632" y="295275"/>
                </a:lnTo>
                <a:lnTo>
                  <a:pt x="111919" y="321469"/>
                </a:lnTo>
                <a:lnTo>
                  <a:pt x="121444" y="352425"/>
                </a:lnTo>
                <a:lnTo>
                  <a:pt x="126207" y="371475"/>
                </a:lnTo>
                <a:lnTo>
                  <a:pt x="126207" y="371475"/>
                </a:lnTo>
                <a:lnTo>
                  <a:pt x="142875" y="390525"/>
                </a:lnTo>
                <a:lnTo>
                  <a:pt x="133350" y="404813"/>
                </a:lnTo>
                <a:lnTo>
                  <a:pt x="111919" y="414338"/>
                </a:lnTo>
                <a:lnTo>
                  <a:pt x="88107" y="426244"/>
                </a:lnTo>
                <a:lnTo>
                  <a:pt x="78582" y="452438"/>
                </a:lnTo>
                <a:lnTo>
                  <a:pt x="73819" y="483394"/>
                </a:lnTo>
                <a:lnTo>
                  <a:pt x="61913" y="502444"/>
                </a:lnTo>
                <a:lnTo>
                  <a:pt x="38100" y="511969"/>
                </a:lnTo>
                <a:lnTo>
                  <a:pt x="35719" y="531019"/>
                </a:lnTo>
                <a:lnTo>
                  <a:pt x="66675" y="542925"/>
                </a:lnTo>
                <a:lnTo>
                  <a:pt x="52388" y="571500"/>
                </a:lnTo>
                <a:lnTo>
                  <a:pt x="21432" y="581025"/>
                </a:lnTo>
                <a:lnTo>
                  <a:pt x="0" y="604838"/>
                </a:lnTo>
                <a:lnTo>
                  <a:pt x="471488" y="866775"/>
                </a:lnTo>
                <a:lnTo>
                  <a:pt x="728663" y="897731"/>
                </a:lnTo>
                <a:lnTo>
                  <a:pt x="854869" y="83344"/>
                </a:lnTo>
                <a:lnTo>
                  <a:pt x="245269" y="0"/>
                </a:lnTo>
                <a:close/>
              </a:path>
            </a:pathLst>
          </a:custGeom>
          <a:solidFill>
            <a:schemeClr val="bg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endParaRPr lang="en-US" dirty="0" err="1" smtClean="0">
              <a:latin typeface="Times New Roman" pitchFamily="18" charset="0"/>
              <a:cs typeface="Times New Roman" pitchFamily="18" charset="0"/>
            </a:endParaRPr>
          </a:p>
        </p:txBody>
      </p:sp>
      <p:sp>
        <p:nvSpPr>
          <p:cNvPr id="94" name="Freeform 93"/>
          <p:cNvSpPr/>
          <p:nvPr/>
        </p:nvSpPr>
        <p:spPr>
          <a:xfrm>
            <a:off x="3136106" y="3514725"/>
            <a:ext cx="1812132" cy="1602581"/>
          </a:xfrm>
          <a:custGeom>
            <a:avLst/>
            <a:gdLst>
              <a:gd name="connsiteX0" fmla="*/ 42863 w 1812132"/>
              <a:gd name="connsiteY0" fmla="*/ 631031 h 1602581"/>
              <a:gd name="connsiteX1" fmla="*/ 90488 w 1812132"/>
              <a:gd name="connsiteY1" fmla="*/ 669131 h 1602581"/>
              <a:gd name="connsiteX2" fmla="*/ 95250 w 1812132"/>
              <a:gd name="connsiteY2" fmla="*/ 700088 h 1602581"/>
              <a:gd name="connsiteX3" fmla="*/ 128588 w 1812132"/>
              <a:gd name="connsiteY3" fmla="*/ 707231 h 1602581"/>
              <a:gd name="connsiteX4" fmla="*/ 142875 w 1812132"/>
              <a:gd name="connsiteY4" fmla="*/ 731044 h 1602581"/>
              <a:gd name="connsiteX5" fmla="*/ 211932 w 1812132"/>
              <a:gd name="connsiteY5" fmla="*/ 807244 h 1602581"/>
              <a:gd name="connsiteX6" fmla="*/ 252413 w 1812132"/>
              <a:gd name="connsiteY6" fmla="*/ 838200 h 1602581"/>
              <a:gd name="connsiteX7" fmla="*/ 285750 w 1812132"/>
              <a:gd name="connsiteY7" fmla="*/ 890588 h 1602581"/>
              <a:gd name="connsiteX8" fmla="*/ 283369 w 1812132"/>
              <a:gd name="connsiteY8" fmla="*/ 950119 h 1602581"/>
              <a:gd name="connsiteX9" fmla="*/ 307182 w 1812132"/>
              <a:gd name="connsiteY9" fmla="*/ 997744 h 1602581"/>
              <a:gd name="connsiteX10" fmla="*/ 354807 w 1812132"/>
              <a:gd name="connsiteY10" fmla="*/ 1028700 h 1602581"/>
              <a:gd name="connsiteX11" fmla="*/ 385763 w 1812132"/>
              <a:gd name="connsiteY11" fmla="*/ 1045369 h 1602581"/>
              <a:gd name="connsiteX12" fmla="*/ 400050 w 1812132"/>
              <a:gd name="connsiteY12" fmla="*/ 1066800 h 1602581"/>
              <a:gd name="connsiteX13" fmla="*/ 473869 w 1812132"/>
              <a:gd name="connsiteY13" fmla="*/ 1100138 h 1602581"/>
              <a:gd name="connsiteX14" fmla="*/ 526257 w 1812132"/>
              <a:gd name="connsiteY14" fmla="*/ 1047750 h 1602581"/>
              <a:gd name="connsiteX15" fmla="*/ 528638 w 1812132"/>
              <a:gd name="connsiteY15" fmla="*/ 1016794 h 1602581"/>
              <a:gd name="connsiteX16" fmla="*/ 542925 w 1812132"/>
              <a:gd name="connsiteY16" fmla="*/ 1000125 h 1602581"/>
              <a:gd name="connsiteX17" fmla="*/ 611982 w 1812132"/>
              <a:gd name="connsiteY17" fmla="*/ 973931 h 1602581"/>
              <a:gd name="connsiteX18" fmla="*/ 631032 w 1812132"/>
              <a:gd name="connsiteY18" fmla="*/ 992981 h 1602581"/>
              <a:gd name="connsiteX19" fmla="*/ 692944 w 1812132"/>
              <a:gd name="connsiteY19" fmla="*/ 995363 h 1602581"/>
              <a:gd name="connsiteX20" fmla="*/ 728663 w 1812132"/>
              <a:gd name="connsiteY20" fmla="*/ 1000125 h 1602581"/>
              <a:gd name="connsiteX21" fmla="*/ 757238 w 1812132"/>
              <a:gd name="connsiteY21" fmla="*/ 1016794 h 1602581"/>
              <a:gd name="connsiteX22" fmla="*/ 769144 w 1812132"/>
              <a:gd name="connsiteY22" fmla="*/ 1047750 h 1602581"/>
              <a:gd name="connsiteX23" fmla="*/ 812007 w 1812132"/>
              <a:gd name="connsiteY23" fmla="*/ 1076325 h 1602581"/>
              <a:gd name="connsiteX24" fmla="*/ 828675 w 1812132"/>
              <a:gd name="connsiteY24" fmla="*/ 1112044 h 1602581"/>
              <a:gd name="connsiteX25" fmla="*/ 866775 w 1812132"/>
              <a:gd name="connsiteY25" fmla="*/ 1212056 h 1602581"/>
              <a:gd name="connsiteX26" fmla="*/ 873919 w 1812132"/>
              <a:gd name="connsiteY26" fmla="*/ 1235869 h 1602581"/>
              <a:gd name="connsiteX27" fmla="*/ 900113 w 1812132"/>
              <a:gd name="connsiteY27" fmla="*/ 1250156 h 1602581"/>
              <a:gd name="connsiteX28" fmla="*/ 950119 w 1812132"/>
              <a:gd name="connsiteY28" fmla="*/ 1326356 h 1602581"/>
              <a:gd name="connsiteX29" fmla="*/ 978694 w 1812132"/>
              <a:gd name="connsiteY29" fmla="*/ 1335881 h 1602581"/>
              <a:gd name="connsiteX30" fmla="*/ 988219 w 1812132"/>
              <a:gd name="connsiteY30" fmla="*/ 1352550 h 1602581"/>
              <a:gd name="connsiteX31" fmla="*/ 978694 w 1812132"/>
              <a:gd name="connsiteY31" fmla="*/ 1376363 h 1602581"/>
              <a:gd name="connsiteX32" fmla="*/ 988219 w 1812132"/>
              <a:gd name="connsiteY32" fmla="*/ 1393031 h 1602581"/>
              <a:gd name="connsiteX33" fmla="*/ 981075 w 1812132"/>
              <a:gd name="connsiteY33" fmla="*/ 1428750 h 1602581"/>
              <a:gd name="connsiteX34" fmla="*/ 1014413 w 1812132"/>
              <a:gd name="connsiteY34" fmla="*/ 1443038 h 1602581"/>
              <a:gd name="connsiteX35" fmla="*/ 1019175 w 1812132"/>
              <a:gd name="connsiteY35" fmla="*/ 1478756 h 1602581"/>
              <a:gd name="connsiteX36" fmla="*/ 1038225 w 1812132"/>
              <a:gd name="connsiteY36" fmla="*/ 1516856 h 1602581"/>
              <a:gd name="connsiteX37" fmla="*/ 1066800 w 1812132"/>
              <a:gd name="connsiteY37" fmla="*/ 1531144 h 1602581"/>
              <a:gd name="connsiteX38" fmla="*/ 1109663 w 1812132"/>
              <a:gd name="connsiteY38" fmla="*/ 1538288 h 1602581"/>
              <a:gd name="connsiteX39" fmla="*/ 1133475 w 1812132"/>
              <a:gd name="connsiteY39" fmla="*/ 1547813 h 1602581"/>
              <a:gd name="connsiteX40" fmla="*/ 1162050 w 1812132"/>
              <a:gd name="connsiteY40" fmla="*/ 1569244 h 1602581"/>
              <a:gd name="connsiteX41" fmla="*/ 1173957 w 1812132"/>
              <a:gd name="connsiteY41" fmla="*/ 1569244 h 1602581"/>
              <a:gd name="connsiteX42" fmla="*/ 1193007 w 1812132"/>
              <a:gd name="connsiteY42" fmla="*/ 1566863 h 1602581"/>
              <a:gd name="connsiteX43" fmla="*/ 1235869 w 1812132"/>
              <a:gd name="connsiteY43" fmla="*/ 1571625 h 1602581"/>
              <a:gd name="connsiteX44" fmla="*/ 1281113 w 1812132"/>
              <a:gd name="connsiteY44" fmla="*/ 1602581 h 1602581"/>
              <a:gd name="connsiteX45" fmla="*/ 1309688 w 1812132"/>
              <a:gd name="connsiteY45" fmla="*/ 1574006 h 1602581"/>
              <a:gd name="connsiteX46" fmla="*/ 1290638 w 1812132"/>
              <a:gd name="connsiteY46" fmla="*/ 1559719 h 1602581"/>
              <a:gd name="connsiteX47" fmla="*/ 1271588 w 1812132"/>
              <a:gd name="connsiteY47" fmla="*/ 1452563 h 1602581"/>
              <a:gd name="connsiteX48" fmla="*/ 1273969 w 1812132"/>
              <a:gd name="connsiteY48" fmla="*/ 1409700 h 1602581"/>
              <a:gd name="connsiteX49" fmla="*/ 1300163 w 1812132"/>
              <a:gd name="connsiteY49" fmla="*/ 1323975 h 1602581"/>
              <a:gd name="connsiteX50" fmla="*/ 1347788 w 1812132"/>
              <a:gd name="connsiteY50" fmla="*/ 1264444 h 1602581"/>
              <a:gd name="connsiteX51" fmla="*/ 1416844 w 1812132"/>
              <a:gd name="connsiteY51" fmla="*/ 1231106 h 1602581"/>
              <a:gd name="connsiteX52" fmla="*/ 1473994 w 1812132"/>
              <a:gd name="connsiteY52" fmla="*/ 1200150 h 1602581"/>
              <a:gd name="connsiteX53" fmla="*/ 1540669 w 1812132"/>
              <a:gd name="connsiteY53" fmla="*/ 1171575 h 1602581"/>
              <a:gd name="connsiteX54" fmla="*/ 1593057 w 1812132"/>
              <a:gd name="connsiteY54" fmla="*/ 1143000 h 1602581"/>
              <a:gd name="connsiteX55" fmla="*/ 1631157 w 1812132"/>
              <a:gd name="connsiteY55" fmla="*/ 1104900 h 1602581"/>
              <a:gd name="connsiteX56" fmla="*/ 1671638 w 1812132"/>
              <a:gd name="connsiteY56" fmla="*/ 1064419 h 1602581"/>
              <a:gd name="connsiteX57" fmla="*/ 1716882 w 1812132"/>
              <a:gd name="connsiteY57" fmla="*/ 1045369 h 1602581"/>
              <a:gd name="connsiteX58" fmla="*/ 1776413 w 1812132"/>
              <a:gd name="connsiteY58" fmla="*/ 1031081 h 1602581"/>
              <a:gd name="connsiteX59" fmla="*/ 1776413 w 1812132"/>
              <a:gd name="connsiteY59" fmla="*/ 997744 h 1602581"/>
              <a:gd name="connsiteX60" fmla="*/ 1790700 w 1812132"/>
              <a:gd name="connsiteY60" fmla="*/ 973931 h 1602581"/>
              <a:gd name="connsiteX61" fmla="*/ 1793082 w 1812132"/>
              <a:gd name="connsiteY61" fmla="*/ 909638 h 1602581"/>
              <a:gd name="connsiteX62" fmla="*/ 1781175 w 1812132"/>
              <a:gd name="connsiteY62" fmla="*/ 900113 h 1602581"/>
              <a:gd name="connsiteX63" fmla="*/ 1807369 w 1812132"/>
              <a:gd name="connsiteY63" fmla="*/ 862013 h 1602581"/>
              <a:gd name="connsiteX64" fmla="*/ 1812132 w 1812132"/>
              <a:gd name="connsiteY64" fmla="*/ 812006 h 1602581"/>
              <a:gd name="connsiteX65" fmla="*/ 1807369 w 1812132"/>
              <a:gd name="connsiteY65" fmla="*/ 790575 h 1602581"/>
              <a:gd name="connsiteX66" fmla="*/ 1804988 w 1812132"/>
              <a:gd name="connsiteY66" fmla="*/ 776288 h 1602581"/>
              <a:gd name="connsiteX67" fmla="*/ 1774032 w 1812132"/>
              <a:gd name="connsiteY67" fmla="*/ 740569 h 1602581"/>
              <a:gd name="connsiteX68" fmla="*/ 1769269 w 1812132"/>
              <a:gd name="connsiteY68" fmla="*/ 702469 h 1602581"/>
              <a:gd name="connsiteX69" fmla="*/ 1740694 w 1812132"/>
              <a:gd name="connsiteY69" fmla="*/ 666750 h 1602581"/>
              <a:gd name="connsiteX70" fmla="*/ 1738313 w 1812132"/>
              <a:gd name="connsiteY70" fmla="*/ 588169 h 1602581"/>
              <a:gd name="connsiteX71" fmla="*/ 1735932 w 1812132"/>
              <a:gd name="connsiteY71" fmla="*/ 485775 h 1602581"/>
              <a:gd name="connsiteX72" fmla="*/ 1724025 w 1812132"/>
              <a:gd name="connsiteY72" fmla="*/ 473869 h 1602581"/>
              <a:gd name="connsiteX73" fmla="*/ 1693069 w 1812132"/>
              <a:gd name="connsiteY73" fmla="*/ 481013 h 1602581"/>
              <a:gd name="connsiteX74" fmla="*/ 1671638 w 1812132"/>
              <a:gd name="connsiteY74" fmla="*/ 461963 h 1602581"/>
              <a:gd name="connsiteX75" fmla="*/ 1640682 w 1812132"/>
              <a:gd name="connsiteY75" fmla="*/ 459581 h 1602581"/>
              <a:gd name="connsiteX76" fmla="*/ 1612107 w 1812132"/>
              <a:gd name="connsiteY76" fmla="*/ 445294 h 1602581"/>
              <a:gd name="connsiteX77" fmla="*/ 1612107 w 1812132"/>
              <a:gd name="connsiteY77" fmla="*/ 431006 h 1602581"/>
              <a:gd name="connsiteX78" fmla="*/ 1590675 w 1812132"/>
              <a:gd name="connsiteY78" fmla="*/ 426244 h 1602581"/>
              <a:gd name="connsiteX79" fmla="*/ 1576388 w 1812132"/>
              <a:gd name="connsiteY79" fmla="*/ 435769 h 1602581"/>
              <a:gd name="connsiteX80" fmla="*/ 1562100 w 1812132"/>
              <a:gd name="connsiteY80" fmla="*/ 438150 h 1602581"/>
              <a:gd name="connsiteX81" fmla="*/ 1538288 w 1812132"/>
              <a:gd name="connsiteY81" fmla="*/ 428625 h 1602581"/>
              <a:gd name="connsiteX82" fmla="*/ 1514475 w 1812132"/>
              <a:gd name="connsiteY82" fmla="*/ 435769 h 1602581"/>
              <a:gd name="connsiteX83" fmla="*/ 1488282 w 1812132"/>
              <a:gd name="connsiteY83" fmla="*/ 433388 h 1602581"/>
              <a:gd name="connsiteX84" fmla="*/ 1471613 w 1812132"/>
              <a:gd name="connsiteY84" fmla="*/ 438150 h 1602581"/>
              <a:gd name="connsiteX85" fmla="*/ 1457325 w 1812132"/>
              <a:gd name="connsiteY85" fmla="*/ 457200 h 1602581"/>
              <a:gd name="connsiteX86" fmla="*/ 1409700 w 1812132"/>
              <a:gd name="connsiteY86" fmla="*/ 442913 h 1602581"/>
              <a:gd name="connsiteX87" fmla="*/ 1376363 w 1812132"/>
              <a:gd name="connsiteY87" fmla="*/ 438150 h 1602581"/>
              <a:gd name="connsiteX88" fmla="*/ 1357313 w 1812132"/>
              <a:gd name="connsiteY88" fmla="*/ 416719 h 1602581"/>
              <a:gd name="connsiteX89" fmla="*/ 1340644 w 1812132"/>
              <a:gd name="connsiteY89" fmla="*/ 452438 h 1602581"/>
              <a:gd name="connsiteX90" fmla="*/ 1288257 w 1812132"/>
              <a:gd name="connsiteY90" fmla="*/ 445294 h 1602581"/>
              <a:gd name="connsiteX91" fmla="*/ 1281113 w 1812132"/>
              <a:gd name="connsiteY91" fmla="*/ 426244 h 1602581"/>
              <a:gd name="connsiteX92" fmla="*/ 1252538 w 1812132"/>
              <a:gd name="connsiteY92" fmla="*/ 419100 h 1602581"/>
              <a:gd name="connsiteX93" fmla="*/ 1233488 w 1812132"/>
              <a:gd name="connsiteY93" fmla="*/ 435769 h 1602581"/>
              <a:gd name="connsiteX94" fmla="*/ 1209675 w 1812132"/>
              <a:gd name="connsiteY94" fmla="*/ 431006 h 1602581"/>
              <a:gd name="connsiteX95" fmla="*/ 1216819 w 1812132"/>
              <a:gd name="connsiteY95" fmla="*/ 411956 h 1602581"/>
              <a:gd name="connsiteX96" fmla="*/ 1193007 w 1812132"/>
              <a:gd name="connsiteY96" fmla="*/ 390525 h 1602581"/>
              <a:gd name="connsiteX97" fmla="*/ 1164432 w 1812132"/>
              <a:gd name="connsiteY97" fmla="*/ 385763 h 1602581"/>
              <a:gd name="connsiteX98" fmla="*/ 1152525 w 1812132"/>
              <a:gd name="connsiteY98" fmla="*/ 404813 h 1602581"/>
              <a:gd name="connsiteX99" fmla="*/ 1138238 w 1812132"/>
              <a:gd name="connsiteY99" fmla="*/ 385763 h 1602581"/>
              <a:gd name="connsiteX100" fmla="*/ 1102519 w 1812132"/>
              <a:gd name="connsiteY100" fmla="*/ 385763 h 1602581"/>
              <a:gd name="connsiteX101" fmla="*/ 1078707 w 1812132"/>
              <a:gd name="connsiteY101" fmla="*/ 381000 h 1602581"/>
              <a:gd name="connsiteX102" fmla="*/ 1054894 w 1812132"/>
              <a:gd name="connsiteY102" fmla="*/ 376238 h 1602581"/>
              <a:gd name="connsiteX103" fmla="*/ 1054894 w 1812132"/>
              <a:gd name="connsiteY103" fmla="*/ 342900 h 1602581"/>
              <a:gd name="connsiteX104" fmla="*/ 1033463 w 1812132"/>
              <a:gd name="connsiteY104" fmla="*/ 335756 h 1602581"/>
              <a:gd name="connsiteX105" fmla="*/ 1033463 w 1812132"/>
              <a:gd name="connsiteY105" fmla="*/ 347663 h 1602581"/>
              <a:gd name="connsiteX106" fmla="*/ 1012032 w 1812132"/>
              <a:gd name="connsiteY106" fmla="*/ 333375 h 1602581"/>
              <a:gd name="connsiteX107" fmla="*/ 1002507 w 1812132"/>
              <a:gd name="connsiteY107" fmla="*/ 350044 h 1602581"/>
              <a:gd name="connsiteX108" fmla="*/ 954882 w 1812132"/>
              <a:gd name="connsiteY108" fmla="*/ 316706 h 1602581"/>
              <a:gd name="connsiteX109" fmla="*/ 957263 w 1812132"/>
              <a:gd name="connsiteY109" fmla="*/ 180975 h 1602581"/>
              <a:gd name="connsiteX110" fmla="*/ 973932 w 1812132"/>
              <a:gd name="connsiteY110" fmla="*/ 19050 h 1602581"/>
              <a:gd name="connsiteX111" fmla="*/ 507207 w 1812132"/>
              <a:gd name="connsiteY111" fmla="*/ 0 h 1602581"/>
              <a:gd name="connsiteX112" fmla="*/ 0 w 1812132"/>
              <a:gd name="connsiteY112" fmla="*/ 590550 h 1602581"/>
              <a:gd name="connsiteX113" fmla="*/ 42863 w 1812132"/>
              <a:gd name="connsiteY113" fmla="*/ 631031 h 160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812132" h="1602581">
                <a:moveTo>
                  <a:pt x="42863" y="631031"/>
                </a:moveTo>
                <a:lnTo>
                  <a:pt x="90488" y="669131"/>
                </a:lnTo>
                <a:lnTo>
                  <a:pt x="95250" y="700088"/>
                </a:lnTo>
                <a:lnTo>
                  <a:pt x="128588" y="707231"/>
                </a:lnTo>
                <a:lnTo>
                  <a:pt x="142875" y="731044"/>
                </a:lnTo>
                <a:lnTo>
                  <a:pt x="211932" y="807244"/>
                </a:lnTo>
                <a:lnTo>
                  <a:pt x="252413" y="838200"/>
                </a:lnTo>
                <a:lnTo>
                  <a:pt x="285750" y="890588"/>
                </a:lnTo>
                <a:cubicBezTo>
                  <a:pt x="284956" y="910432"/>
                  <a:pt x="284163" y="930275"/>
                  <a:pt x="283369" y="950119"/>
                </a:cubicBezTo>
                <a:lnTo>
                  <a:pt x="307182" y="997744"/>
                </a:lnTo>
                <a:lnTo>
                  <a:pt x="354807" y="1028700"/>
                </a:lnTo>
                <a:lnTo>
                  <a:pt x="385763" y="1045369"/>
                </a:lnTo>
                <a:lnTo>
                  <a:pt x="400050" y="1066800"/>
                </a:lnTo>
                <a:lnTo>
                  <a:pt x="473869" y="1100138"/>
                </a:lnTo>
                <a:lnTo>
                  <a:pt x="526257" y="1047750"/>
                </a:lnTo>
                <a:lnTo>
                  <a:pt x="528638" y="1016794"/>
                </a:lnTo>
                <a:lnTo>
                  <a:pt x="542925" y="1000125"/>
                </a:lnTo>
                <a:lnTo>
                  <a:pt x="611982" y="973931"/>
                </a:lnTo>
                <a:lnTo>
                  <a:pt x="631032" y="992981"/>
                </a:lnTo>
                <a:lnTo>
                  <a:pt x="692944" y="995363"/>
                </a:lnTo>
                <a:lnTo>
                  <a:pt x="728663" y="1000125"/>
                </a:lnTo>
                <a:lnTo>
                  <a:pt x="757238" y="1016794"/>
                </a:lnTo>
                <a:lnTo>
                  <a:pt x="769144" y="1047750"/>
                </a:lnTo>
                <a:lnTo>
                  <a:pt x="812007" y="1076325"/>
                </a:lnTo>
                <a:lnTo>
                  <a:pt x="828675" y="1112044"/>
                </a:lnTo>
                <a:lnTo>
                  <a:pt x="866775" y="1212056"/>
                </a:lnTo>
                <a:lnTo>
                  <a:pt x="873919" y="1235869"/>
                </a:lnTo>
                <a:lnTo>
                  <a:pt x="900113" y="1250156"/>
                </a:lnTo>
                <a:lnTo>
                  <a:pt x="950119" y="1326356"/>
                </a:lnTo>
                <a:lnTo>
                  <a:pt x="978694" y="1335881"/>
                </a:lnTo>
                <a:lnTo>
                  <a:pt x="988219" y="1352550"/>
                </a:lnTo>
                <a:lnTo>
                  <a:pt x="978694" y="1376363"/>
                </a:lnTo>
                <a:lnTo>
                  <a:pt x="988219" y="1393031"/>
                </a:lnTo>
                <a:lnTo>
                  <a:pt x="981075" y="1428750"/>
                </a:lnTo>
                <a:lnTo>
                  <a:pt x="1014413" y="1443038"/>
                </a:lnTo>
                <a:lnTo>
                  <a:pt x="1019175" y="1478756"/>
                </a:lnTo>
                <a:lnTo>
                  <a:pt x="1038225" y="1516856"/>
                </a:lnTo>
                <a:lnTo>
                  <a:pt x="1066800" y="1531144"/>
                </a:lnTo>
                <a:lnTo>
                  <a:pt x="1109663" y="1538288"/>
                </a:lnTo>
                <a:lnTo>
                  <a:pt x="1133475" y="1547813"/>
                </a:lnTo>
                <a:lnTo>
                  <a:pt x="1162050" y="1569244"/>
                </a:lnTo>
                <a:lnTo>
                  <a:pt x="1173957" y="1569244"/>
                </a:lnTo>
                <a:lnTo>
                  <a:pt x="1193007" y="1566863"/>
                </a:lnTo>
                <a:lnTo>
                  <a:pt x="1235869" y="1571625"/>
                </a:lnTo>
                <a:lnTo>
                  <a:pt x="1281113" y="1602581"/>
                </a:lnTo>
                <a:lnTo>
                  <a:pt x="1309688" y="1574006"/>
                </a:lnTo>
                <a:lnTo>
                  <a:pt x="1290638" y="1559719"/>
                </a:lnTo>
                <a:lnTo>
                  <a:pt x="1271588" y="1452563"/>
                </a:lnTo>
                <a:lnTo>
                  <a:pt x="1273969" y="1409700"/>
                </a:lnTo>
                <a:lnTo>
                  <a:pt x="1300163" y="1323975"/>
                </a:lnTo>
                <a:lnTo>
                  <a:pt x="1347788" y="1264444"/>
                </a:lnTo>
                <a:lnTo>
                  <a:pt x="1416844" y="1231106"/>
                </a:lnTo>
                <a:lnTo>
                  <a:pt x="1473994" y="1200150"/>
                </a:lnTo>
                <a:lnTo>
                  <a:pt x="1540669" y="1171575"/>
                </a:lnTo>
                <a:lnTo>
                  <a:pt x="1593057" y="1143000"/>
                </a:lnTo>
                <a:lnTo>
                  <a:pt x="1631157" y="1104900"/>
                </a:lnTo>
                <a:lnTo>
                  <a:pt x="1671638" y="1064419"/>
                </a:lnTo>
                <a:lnTo>
                  <a:pt x="1716882" y="1045369"/>
                </a:lnTo>
                <a:lnTo>
                  <a:pt x="1776413" y="1031081"/>
                </a:lnTo>
                <a:lnTo>
                  <a:pt x="1776413" y="997744"/>
                </a:lnTo>
                <a:lnTo>
                  <a:pt x="1790700" y="973931"/>
                </a:lnTo>
                <a:lnTo>
                  <a:pt x="1793082" y="909638"/>
                </a:lnTo>
                <a:lnTo>
                  <a:pt x="1781175" y="900113"/>
                </a:lnTo>
                <a:lnTo>
                  <a:pt x="1807369" y="862013"/>
                </a:lnTo>
                <a:lnTo>
                  <a:pt x="1812132" y="812006"/>
                </a:lnTo>
                <a:lnTo>
                  <a:pt x="1807369" y="790575"/>
                </a:lnTo>
                <a:lnTo>
                  <a:pt x="1804988" y="776288"/>
                </a:lnTo>
                <a:lnTo>
                  <a:pt x="1774032" y="740569"/>
                </a:lnTo>
                <a:lnTo>
                  <a:pt x="1769269" y="702469"/>
                </a:lnTo>
                <a:lnTo>
                  <a:pt x="1740694" y="666750"/>
                </a:lnTo>
                <a:cubicBezTo>
                  <a:pt x="1739900" y="640556"/>
                  <a:pt x="1739107" y="614363"/>
                  <a:pt x="1738313" y="588169"/>
                </a:cubicBezTo>
                <a:cubicBezTo>
                  <a:pt x="1737519" y="554038"/>
                  <a:pt x="1736726" y="519906"/>
                  <a:pt x="1735932" y="485775"/>
                </a:cubicBezTo>
                <a:lnTo>
                  <a:pt x="1724025" y="473869"/>
                </a:lnTo>
                <a:lnTo>
                  <a:pt x="1693069" y="481013"/>
                </a:lnTo>
                <a:lnTo>
                  <a:pt x="1671638" y="461963"/>
                </a:lnTo>
                <a:lnTo>
                  <a:pt x="1640682" y="459581"/>
                </a:lnTo>
                <a:lnTo>
                  <a:pt x="1612107" y="445294"/>
                </a:lnTo>
                <a:lnTo>
                  <a:pt x="1612107" y="431006"/>
                </a:lnTo>
                <a:lnTo>
                  <a:pt x="1590675" y="426244"/>
                </a:lnTo>
                <a:lnTo>
                  <a:pt x="1576388" y="435769"/>
                </a:lnTo>
                <a:lnTo>
                  <a:pt x="1562100" y="438150"/>
                </a:lnTo>
                <a:lnTo>
                  <a:pt x="1538288" y="428625"/>
                </a:lnTo>
                <a:lnTo>
                  <a:pt x="1514475" y="435769"/>
                </a:lnTo>
                <a:lnTo>
                  <a:pt x="1488282" y="433388"/>
                </a:lnTo>
                <a:lnTo>
                  <a:pt x="1471613" y="438150"/>
                </a:lnTo>
                <a:lnTo>
                  <a:pt x="1457325" y="457200"/>
                </a:lnTo>
                <a:lnTo>
                  <a:pt x="1409700" y="442913"/>
                </a:lnTo>
                <a:lnTo>
                  <a:pt x="1376363" y="438150"/>
                </a:lnTo>
                <a:lnTo>
                  <a:pt x="1357313" y="416719"/>
                </a:lnTo>
                <a:lnTo>
                  <a:pt x="1340644" y="452438"/>
                </a:lnTo>
                <a:lnTo>
                  <a:pt x="1288257" y="445294"/>
                </a:lnTo>
                <a:lnTo>
                  <a:pt x="1281113" y="426244"/>
                </a:lnTo>
                <a:lnTo>
                  <a:pt x="1252538" y="419100"/>
                </a:lnTo>
                <a:lnTo>
                  <a:pt x="1233488" y="435769"/>
                </a:lnTo>
                <a:lnTo>
                  <a:pt x="1209675" y="431006"/>
                </a:lnTo>
                <a:lnTo>
                  <a:pt x="1216819" y="411956"/>
                </a:lnTo>
                <a:lnTo>
                  <a:pt x="1193007" y="390525"/>
                </a:lnTo>
                <a:lnTo>
                  <a:pt x="1164432" y="385763"/>
                </a:lnTo>
                <a:lnTo>
                  <a:pt x="1152525" y="404813"/>
                </a:lnTo>
                <a:lnTo>
                  <a:pt x="1138238" y="385763"/>
                </a:lnTo>
                <a:lnTo>
                  <a:pt x="1102519" y="385763"/>
                </a:lnTo>
                <a:lnTo>
                  <a:pt x="1078707" y="381000"/>
                </a:lnTo>
                <a:lnTo>
                  <a:pt x="1054894" y="376238"/>
                </a:lnTo>
                <a:lnTo>
                  <a:pt x="1054894" y="342900"/>
                </a:lnTo>
                <a:lnTo>
                  <a:pt x="1033463" y="335756"/>
                </a:lnTo>
                <a:lnTo>
                  <a:pt x="1033463" y="347663"/>
                </a:lnTo>
                <a:lnTo>
                  <a:pt x="1012032" y="333375"/>
                </a:lnTo>
                <a:lnTo>
                  <a:pt x="1002507" y="350044"/>
                </a:lnTo>
                <a:lnTo>
                  <a:pt x="954882" y="316706"/>
                </a:lnTo>
                <a:cubicBezTo>
                  <a:pt x="955676" y="271462"/>
                  <a:pt x="956469" y="226219"/>
                  <a:pt x="957263" y="180975"/>
                </a:cubicBezTo>
                <a:lnTo>
                  <a:pt x="973932" y="19050"/>
                </a:lnTo>
                <a:lnTo>
                  <a:pt x="507207" y="0"/>
                </a:lnTo>
                <a:lnTo>
                  <a:pt x="0" y="590550"/>
                </a:lnTo>
                <a:lnTo>
                  <a:pt x="42863" y="631031"/>
                </a:lnTo>
                <a:close/>
              </a:path>
            </a:pathLst>
          </a:custGeom>
          <a:solidFill>
            <a:schemeClr val="bg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endParaRPr lang="en-US" dirty="0" err="1" smtClean="0">
              <a:latin typeface="Times New Roman" pitchFamily="18" charset="0"/>
              <a:cs typeface="Times New Roman" pitchFamily="18" charset="0"/>
            </a:endParaRPr>
          </a:p>
        </p:txBody>
      </p:sp>
      <p:sp>
        <p:nvSpPr>
          <p:cNvPr id="95" name="Freeform 94"/>
          <p:cNvSpPr/>
          <p:nvPr/>
        </p:nvSpPr>
        <p:spPr>
          <a:xfrm>
            <a:off x="2852738" y="3378994"/>
            <a:ext cx="883443" cy="831056"/>
          </a:xfrm>
          <a:custGeom>
            <a:avLst/>
            <a:gdLst>
              <a:gd name="connsiteX0" fmla="*/ 0 w 883443"/>
              <a:gd name="connsiteY0" fmla="*/ 812006 h 831056"/>
              <a:gd name="connsiteX1" fmla="*/ 128587 w 883443"/>
              <a:gd name="connsiteY1" fmla="*/ 0 h 831056"/>
              <a:gd name="connsiteX2" fmla="*/ 883443 w 883443"/>
              <a:gd name="connsiteY2" fmla="*/ 66675 h 831056"/>
              <a:gd name="connsiteX3" fmla="*/ 878681 w 883443"/>
              <a:gd name="connsiteY3" fmla="*/ 138112 h 831056"/>
              <a:gd name="connsiteX4" fmla="*/ 864393 w 883443"/>
              <a:gd name="connsiteY4" fmla="*/ 138112 h 831056"/>
              <a:gd name="connsiteX5" fmla="*/ 826293 w 883443"/>
              <a:gd name="connsiteY5" fmla="*/ 645319 h 831056"/>
              <a:gd name="connsiteX6" fmla="*/ 809625 w 883443"/>
              <a:gd name="connsiteY6" fmla="*/ 781050 h 831056"/>
              <a:gd name="connsiteX7" fmla="*/ 330993 w 883443"/>
              <a:gd name="connsiteY7" fmla="*/ 745331 h 831056"/>
              <a:gd name="connsiteX8" fmla="*/ 333375 w 883443"/>
              <a:gd name="connsiteY8" fmla="*/ 776287 h 831056"/>
              <a:gd name="connsiteX9" fmla="*/ 130968 w 883443"/>
              <a:gd name="connsiteY9" fmla="*/ 762000 h 831056"/>
              <a:gd name="connsiteX10" fmla="*/ 116681 w 883443"/>
              <a:gd name="connsiteY10" fmla="*/ 831056 h 831056"/>
              <a:gd name="connsiteX11" fmla="*/ 0 w 883443"/>
              <a:gd name="connsiteY11" fmla="*/ 812006 h 83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3443" h="831056">
                <a:moveTo>
                  <a:pt x="0" y="812006"/>
                </a:moveTo>
                <a:lnTo>
                  <a:pt x="128587" y="0"/>
                </a:lnTo>
                <a:lnTo>
                  <a:pt x="883443" y="66675"/>
                </a:lnTo>
                <a:lnTo>
                  <a:pt x="878681" y="138112"/>
                </a:lnTo>
                <a:lnTo>
                  <a:pt x="864393" y="138112"/>
                </a:lnTo>
                <a:lnTo>
                  <a:pt x="826293" y="645319"/>
                </a:lnTo>
                <a:lnTo>
                  <a:pt x="809625" y="781050"/>
                </a:lnTo>
                <a:lnTo>
                  <a:pt x="330993" y="745331"/>
                </a:lnTo>
                <a:lnTo>
                  <a:pt x="333375" y="776287"/>
                </a:lnTo>
                <a:lnTo>
                  <a:pt x="130968" y="762000"/>
                </a:lnTo>
                <a:lnTo>
                  <a:pt x="116681" y="831056"/>
                </a:lnTo>
                <a:lnTo>
                  <a:pt x="0" y="812006"/>
                </a:lnTo>
                <a:close/>
              </a:path>
            </a:pathLst>
          </a:custGeom>
          <a:solidFill>
            <a:schemeClr val="bg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lang="en-US" dirty="0" err="1" smtClean="0">
              <a:latin typeface="Times New Roman" pitchFamily="18" charset="0"/>
              <a:cs typeface="Times New Roman" pitchFamily="18" charset="0"/>
            </a:endParaRPr>
          </a:p>
        </p:txBody>
      </p:sp>
      <p:sp>
        <p:nvSpPr>
          <p:cNvPr id="96" name="Freeform 95"/>
          <p:cNvSpPr/>
          <p:nvPr/>
        </p:nvSpPr>
        <p:spPr>
          <a:xfrm>
            <a:off x="6212681" y="2886075"/>
            <a:ext cx="942975" cy="533400"/>
          </a:xfrm>
          <a:custGeom>
            <a:avLst/>
            <a:gdLst>
              <a:gd name="connsiteX0" fmla="*/ 0 w 942975"/>
              <a:gd name="connsiteY0" fmla="*/ 533400 h 533400"/>
              <a:gd name="connsiteX1" fmla="*/ 61913 w 942975"/>
              <a:gd name="connsiteY1" fmla="*/ 500063 h 533400"/>
              <a:gd name="connsiteX2" fmla="*/ 61913 w 942975"/>
              <a:gd name="connsiteY2" fmla="*/ 481013 h 533400"/>
              <a:gd name="connsiteX3" fmla="*/ 150019 w 942975"/>
              <a:gd name="connsiteY3" fmla="*/ 392906 h 533400"/>
              <a:gd name="connsiteX4" fmla="*/ 180975 w 942975"/>
              <a:gd name="connsiteY4" fmla="*/ 426244 h 533400"/>
              <a:gd name="connsiteX5" fmla="*/ 207169 w 942975"/>
              <a:gd name="connsiteY5" fmla="*/ 428625 h 533400"/>
              <a:gd name="connsiteX6" fmla="*/ 242888 w 942975"/>
              <a:gd name="connsiteY6" fmla="*/ 411956 h 533400"/>
              <a:gd name="connsiteX7" fmla="*/ 261938 w 942975"/>
              <a:gd name="connsiteY7" fmla="*/ 421481 h 533400"/>
              <a:gd name="connsiteX8" fmla="*/ 290513 w 942975"/>
              <a:gd name="connsiteY8" fmla="*/ 409575 h 533400"/>
              <a:gd name="connsiteX9" fmla="*/ 290513 w 942975"/>
              <a:gd name="connsiteY9" fmla="*/ 392906 h 533400"/>
              <a:gd name="connsiteX10" fmla="*/ 302419 w 942975"/>
              <a:gd name="connsiteY10" fmla="*/ 381000 h 533400"/>
              <a:gd name="connsiteX11" fmla="*/ 316707 w 942975"/>
              <a:gd name="connsiteY11" fmla="*/ 383381 h 533400"/>
              <a:gd name="connsiteX12" fmla="*/ 338138 w 942975"/>
              <a:gd name="connsiteY12" fmla="*/ 369094 h 533400"/>
              <a:gd name="connsiteX13" fmla="*/ 350044 w 942975"/>
              <a:gd name="connsiteY13" fmla="*/ 376238 h 533400"/>
              <a:gd name="connsiteX14" fmla="*/ 373857 w 942975"/>
              <a:gd name="connsiteY14" fmla="*/ 342900 h 533400"/>
              <a:gd name="connsiteX15" fmla="*/ 369094 w 942975"/>
              <a:gd name="connsiteY15" fmla="*/ 323850 h 533400"/>
              <a:gd name="connsiteX16" fmla="*/ 402432 w 942975"/>
              <a:gd name="connsiteY16" fmla="*/ 259556 h 533400"/>
              <a:gd name="connsiteX17" fmla="*/ 414338 w 942975"/>
              <a:gd name="connsiteY17" fmla="*/ 226219 h 533400"/>
              <a:gd name="connsiteX18" fmla="*/ 416719 w 942975"/>
              <a:gd name="connsiteY18" fmla="*/ 192881 h 533400"/>
              <a:gd name="connsiteX19" fmla="*/ 426244 w 942975"/>
              <a:gd name="connsiteY19" fmla="*/ 183356 h 533400"/>
              <a:gd name="connsiteX20" fmla="*/ 440532 w 942975"/>
              <a:gd name="connsiteY20" fmla="*/ 202406 h 533400"/>
              <a:gd name="connsiteX21" fmla="*/ 471488 w 942975"/>
              <a:gd name="connsiteY21" fmla="*/ 202406 h 533400"/>
              <a:gd name="connsiteX22" fmla="*/ 485775 w 942975"/>
              <a:gd name="connsiteY22" fmla="*/ 147638 h 533400"/>
              <a:gd name="connsiteX23" fmla="*/ 507207 w 942975"/>
              <a:gd name="connsiteY23" fmla="*/ 147638 h 533400"/>
              <a:gd name="connsiteX24" fmla="*/ 511969 w 942975"/>
              <a:gd name="connsiteY24" fmla="*/ 128588 h 533400"/>
              <a:gd name="connsiteX25" fmla="*/ 533400 w 942975"/>
              <a:gd name="connsiteY25" fmla="*/ 111919 h 533400"/>
              <a:gd name="connsiteX26" fmla="*/ 547688 w 942975"/>
              <a:gd name="connsiteY26" fmla="*/ 78581 h 533400"/>
              <a:gd name="connsiteX27" fmla="*/ 550069 w 942975"/>
              <a:gd name="connsiteY27" fmla="*/ 73819 h 533400"/>
              <a:gd name="connsiteX28" fmla="*/ 552450 w 942975"/>
              <a:gd name="connsiteY28" fmla="*/ 35719 h 533400"/>
              <a:gd name="connsiteX29" fmla="*/ 626269 w 942975"/>
              <a:gd name="connsiteY29" fmla="*/ 66675 h 533400"/>
              <a:gd name="connsiteX30" fmla="*/ 635794 w 942975"/>
              <a:gd name="connsiteY30" fmla="*/ 0 h 533400"/>
              <a:gd name="connsiteX31" fmla="*/ 747713 w 942975"/>
              <a:gd name="connsiteY31" fmla="*/ 40481 h 533400"/>
              <a:gd name="connsiteX32" fmla="*/ 754857 w 942975"/>
              <a:gd name="connsiteY32" fmla="*/ 114300 h 533400"/>
              <a:gd name="connsiteX33" fmla="*/ 823913 w 942975"/>
              <a:gd name="connsiteY33" fmla="*/ 173831 h 533400"/>
              <a:gd name="connsiteX34" fmla="*/ 823913 w 942975"/>
              <a:gd name="connsiteY34" fmla="*/ 192881 h 533400"/>
              <a:gd name="connsiteX35" fmla="*/ 831057 w 942975"/>
              <a:gd name="connsiteY35" fmla="*/ 195263 h 533400"/>
              <a:gd name="connsiteX36" fmla="*/ 857250 w 942975"/>
              <a:gd name="connsiteY36" fmla="*/ 197644 h 533400"/>
              <a:gd name="connsiteX37" fmla="*/ 850107 w 942975"/>
              <a:gd name="connsiteY37" fmla="*/ 230981 h 533400"/>
              <a:gd name="connsiteX38" fmla="*/ 857250 w 942975"/>
              <a:gd name="connsiteY38" fmla="*/ 254794 h 533400"/>
              <a:gd name="connsiteX39" fmla="*/ 864394 w 942975"/>
              <a:gd name="connsiteY39" fmla="*/ 276225 h 533400"/>
              <a:gd name="connsiteX40" fmla="*/ 866775 w 942975"/>
              <a:gd name="connsiteY40" fmla="*/ 288131 h 533400"/>
              <a:gd name="connsiteX41" fmla="*/ 864394 w 942975"/>
              <a:gd name="connsiteY41" fmla="*/ 314325 h 533400"/>
              <a:gd name="connsiteX42" fmla="*/ 881063 w 942975"/>
              <a:gd name="connsiteY42" fmla="*/ 335756 h 533400"/>
              <a:gd name="connsiteX43" fmla="*/ 876300 w 942975"/>
              <a:gd name="connsiteY43" fmla="*/ 352425 h 533400"/>
              <a:gd name="connsiteX44" fmla="*/ 916782 w 942975"/>
              <a:gd name="connsiteY44" fmla="*/ 347663 h 533400"/>
              <a:gd name="connsiteX45" fmla="*/ 942975 w 942975"/>
              <a:gd name="connsiteY45" fmla="*/ 385763 h 533400"/>
              <a:gd name="connsiteX46" fmla="*/ 531019 w 942975"/>
              <a:gd name="connsiteY46" fmla="*/ 469106 h 533400"/>
              <a:gd name="connsiteX47" fmla="*/ 221457 w 942975"/>
              <a:gd name="connsiteY47" fmla="*/ 511969 h 533400"/>
              <a:gd name="connsiteX48" fmla="*/ 200025 w 942975"/>
              <a:gd name="connsiteY48" fmla="*/ 507206 h 533400"/>
              <a:gd name="connsiteX49" fmla="*/ 178594 w 942975"/>
              <a:gd name="connsiteY49" fmla="*/ 521494 h 533400"/>
              <a:gd name="connsiteX50" fmla="*/ 109538 w 942975"/>
              <a:gd name="connsiteY50" fmla="*/ 521494 h 533400"/>
              <a:gd name="connsiteX51" fmla="*/ 0 w 942975"/>
              <a:gd name="connsiteY51" fmla="*/ 5334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42975" h="533400">
                <a:moveTo>
                  <a:pt x="0" y="533400"/>
                </a:moveTo>
                <a:lnTo>
                  <a:pt x="61913" y="500063"/>
                </a:lnTo>
                <a:lnTo>
                  <a:pt x="61913" y="481013"/>
                </a:lnTo>
                <a:lnTo>
                  <a:pt x="150019" y="392906"/>
                </a:lnTo>
                <a:lnTo>
                  <a:pt x="180975" y="426244"/>
                </a:lnTo>
                <a:lnTo>
                  <a:pt x="207169" y="428625"/>
                </a:lnTo>
                <a:lnTo>
                  <a:pt x="242888" y="411956"/>
                </a:lnTo>
                <a:lnTo>
                  <a:pt x="261938" y="421481"/>
                </a:lnTo>
                <a:lnTo>
                  <a:pt x="290513" y="409575"/>
                </a:lnTo>
                <a:lnTo>
                  <a:pt x="290513" y="392906"/>
                </a:lnTo>
                <a:lnTo>
                  <a:pt x="302419" y="381000"/>
                </a:lnTo>
                <a:lnTo>
                  <a:pt x="316707" y="383381"/>
                </a:lnTo>
                <a:lnTo>
                  <a:pt x="338138" y="369094"/>
                </a:lnTo>
                <a:lnTo>
                  <a:pt x="350044" y="376238"/>
                </a:lnTo>
                <a:lnTo>
                  <a:pt x="373857" y="342900"/>
                </a:lnTo>
                <a:lnTo>
                  <a:pt x="369094" y="323850"/>
                </a:lnTo>
                <a:lnTo>
                  <a:pt x="402432" y="259556"/>
                </a:lnTo>
                <a:lnTo>
                  <a:pt x="414338" y="226219"/>
                </a:lnTo>
                <a:lnTo>
                  <a:pt x="416719" y="192881"/>
                </a:lnTo>
                <a:lnTo>
                  <a:pt x="426244" y="183356"/>
                </a:lnTo>
                <a:lnTo>
                  <a:pt x="440532" y="202406"/>
                </a:lnTo>
                <a:lnTo>
                  <a:pt x="471488" y="202406"/>
                </a:lnTo>
                <a:lnTo>
                  <a:pt x="485775" y="147638"/>
                </a:lnTo>
                <a:lnTo>
                  <a:pt x="507207" y="147638"/>
                </a:lnTo>
                <a:lnTo>
                  <a:pt x="511969" y="128588"/>
                </a:lnTo>
                <a:lnTo>
                  <a:pt x="533400" y="111919"/>
                </a:lnTo>
                <a:lnTo>
                  <a:pt x="547688" y="78581"/>
                </a:lnTo>
                <a:lnTo>
                  <a:pt x="550069" y="73819"/>
                </a:lnTo>
                <a:lnTo>
                  <a:pt x="552450" y="35719"/>
                </a:lnTo>
                <a:lnTo>
                  <a:pt x="626269" y="66675"/>
                </a:lnTo>
                <a:lnTo>
                  <a:pt x="635794" y="0"/>
                </a:lnTo>
                <a:lnTo>
                  <a:pt x="747713" y="40481"/>
                </a:lnTo>
                <a:lnTo>
                  <a:pt x="754857" y="114300"/>
                </a:lnTo>
                <a:lnTo>
                  <a:pt x="823913" y="173831"/>
                </a:lnTo>
                <a:lnTo>
                  <a:pt x="823913" y="192881"/>
                </a:lnTo>
                <a:lnTo>
                  <a:pt x="831057" y="195263"/>
                </a:lnTo>
                <a:lnTo>
                  <a:pt x="857250" y="197644"/>
                </a:lnTo>
                <a:lnTo>
                  <a:pt x="850107" y="230981"/>
                </a:lnTo>
                <a:lnTo>
                  <a:pt x="857250" y="254794"/>
                </a:lnTo>
                <a:lnTo>
                  <a:pt x="864394" y="276225"/>
                </a:lnTo>
                <a:lnTo>
                  <a:pt x="866775" y="288131"/>
                </a:lnTo>
                <a:lnTo>
                  <a:pt x="864394" y="314325"/>
                </a:lnTo>
                <a:lnTo>
                  <a:pt x="881063" y="335756"/>
                </a:lnTo>
                <a:lnTo>
                  <a:pt x="876300" y="352425"/>
                </a:lnTo>
                <a:lnTo>
                  <a:pt x="916782" y="347663"/>
                </a:lnTo>
                <a:lnTo>
                  <a:pt x="942975" y="385763"/>
                </a:lnTo>
                <a:lnTo>
                  <a:pt x="531019" y="469106"/>
                </a:lnTo>
                <a:lnTo>
                  <a:pt x="221457" y="511969"/>
                </a:lnTo>
                <a:lnTo>
                  <a:pt x="200025" y="507206"/>
                </a:lnTo>
                <a:lnTo>
                  <a:pt x="178594" y="521494"/>
                </a:lnTo>
                <a:lnTo>
                  <a:pt x="109538" y="521494"/>
                </a:lnTo>
                <a:lnTo>
                  <a:pt x="0" y="533400"/>
                </a:lnTo>
                <a:close/>
              </a:path>
            </a:pathLst>
          </a:custGeom>
          <a:solidFill>
            <a:schemeClr val="bg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endParaRPr lang="en-US" dirty="0" err="1" smtClean="0">
              <a:latin typeface="Times New Roman" pitchFamily="18" charset="0"/>
              <a:cs typeface="Times New Roman" pitchFamily="18" charset="0"/>
            </a:endParaRPr>
          </a:p>
        </p:txBody>
      </p:sp>
      <p:sp>
        <p:nvSpPr>
          <p:cNvPr id="97" name="Freeform 96"/>
          <p:cNvSpPr/>
          <p:nvPr/>
        </p:nvSpPr>
        <p:spPr>
          <a:xfrm>
            <a:off x="6615113" y="2814638"/>
            <a:ext cx="578643" cy="259556"/>
          </a:xfrm>
          <a:custGeom>
            <a:avLst/>
            <a:gdLst>
              <a:gd name="connsiteX0" fmla="*/ 0 w 578643"/>
              <a:gd name="connsiteY0" fmla="*/ 80962 h 259556"/>
              <a:gd name="connsiteX1" fmla="*/ 14287 w 578643"/>
              <a:gd name="connsiteY1" fmla="*/ 154781 h 259556"/>
              <a:gd name="connsiteX2" fmla="*/ 50006 w 578643"/>
              <a:gd name="connsiteY2" fmla="*/ 116681 h 259556"/>
              <a:gd name="connsiteX3" fmla="*/ 73818 w 578643"/>
              <a:gd name="connsiteY3" fmla="*/ 111918 h 259556"/>
              <a:gd name="connsiteX4" fmla="*/ 90487 w 578643"/>
              <a:gd name="connsiteY4" fmla="*/ 88106 h 259556"/>
              <a:gd name="connsiteX5" fmla="*/ 126206 w 578643"/>
              <a:gd name="connsiteY5" fmla="*/ 90487 h 259556"/>
              <a:gd name="connsiteX6" fmla="*/ 152400 w 578643"/>
              <a:gd name="connsiteY6" fmla="*/ 64293 h 259556"/>
              <a:gd name="connsiteX7" fmla="*/ 166687 w 578643"/>
              <a:gd name="connsiteY7" fmla="*/ 61912 h 259556"/>
              <a:gd name="connsiteX8" fmla="*/ 195262 w 578643"/>
              <a:gd name="connsiteY8" fmla="*/ 73818 h 259556"/>
              <a:gd name="connsiteX9" fmla="*/ 221456 w 578643"/>
              <a:gd name="connsiteY9" fmla="*/ 92868 h 259556"/>
              <a:gd name="connsiteX10" fmla="*/ 226218 w 578643"/>
              <a:gd name="connsiteY10" fmla="*/ 97631 h 259556"/>
              <a:gd name="connsiteX11" fmla="*/ 254793 w 578643"/>
              <a:gd name="connsiteY11" fmla="*/ 111918 h 259556"/>
              <a:gd name="connsiteX12" fmla="*/ 257175 w 578643"/>
              <a:gd name="connsiteY12" fmla="*/ 133350 h 259556"/>
              <a:gd name="connsiteX13" fmla="*/ 304800 w 578643"/>
              <a:gd name="connsiteY13" fmla="*/ 142875 h 259556"/>
              <a:gd name="connsiteX14" fmla="*/ 311943 w 578643"/>
              <a:gd name="connsiteY14" fmla="*/ 133350 h 259556"/>
              <a:gd name="connsiteX15" fmla="*/ 328612 w 578643"/>
              <a:gd name="connsiteY15" fmla="*/ 147637 h 259556"/>
              <a:gd name="connsiteX16" fmla="*/ 323850 w 578643"/>
              <a:gd name="connsiteY16" fmla="*/ 159543 h 259556"/>
              <a:gd name="connsiteX17" fmla="*/ 321468 w 578643"/>
              <a:gd name="connsiteY17" fmla="*/ 178593 h 259556"/>
              <a:gd name="connsiteX18" fmla="*/ 314325 w 578643"/>
              <a:gd name="connsiteY18" fmla="*/ 200025 h 259556"/>
              <a:gd name="connsiteX19" fmla="*/ 309562 w 578643"/>
              <a:gd name="connsiteY19" fmla="*/ 207168 h 259556"/>
              <a:gd name="connsiteX20" fmla="*/ 309562 w 578643"/>
              <a:gd name="connsiteY20" fmla="*/ 233362 h 259556"/>
              <a:gd name="connsiteX21" fmla="*/ 333375 w 578643"/>
              <a:gd name="connsiteY21" fmla="*/ 240506 h 259556"/>
              <a:gd name="connsiteX22" fmla="*/ 378618 w 578643"/>
              <a:gd name="connsiteY22" fmla="*/ 242887 h 259556"/>
              <a:gd name="connsiteX23" fmla="*/ 419100 w 578643"/>
              <a:gd name="connsiteY23" fmla="*/ 250031 h 259556"/>
              <a:gd name="connsiteX24" fmla="*/ 421481 w 578643"/>
              <a:gd name="connsiteY24" fmla="*/ 226218 h 259556"/>
              <a:gd name="connsiteX25" fmla="*/ 414337 w 578643"/>
              <a:gd name="connsiteY25" fmla="*/ 219075 h 259556"/>
              <a:gd name="connsiteX26" fmla="*/ 414337 w 578643"/>
              <a:gd name="connsiteY26" fmla="*/ 211931 h 259556"/>
              <a:gd name="connsiteX27" fmla="*/ 392906 w 578643"/>
              <a:gd name="connsiteY27" fmla="*/ 192881 h 259556"/>
              <a:gd name="connsiteX28" fmla="*/ 378618 w 578643"/>
              <a:gd name="connsiteY28" fmla="*/ 154781 h 259556"/>
              <a:gd name="connsiteX29" fmla="*/ 392906 w 578643"/>
              <a:gd name="connsiteY29" fmla="*/ 121443 h 259556"/>
              <a:gd name="connsiteX30" fmla="*/ 390525 w 578643"/>
              <a:gd name="connsiteY30" fmla="*/ 109537 h 259556"/>
              <a:gd name="connsiteX31" fmla="*/ 376237 w 578643"/>
              <a:gd name="connsiteY31" fmla="*/ 95250 h 259556"/>
              <a:gd name="connsiteX32" fmla="*/ 392906 w 578643"/>
              <a:gd name="connsiteY32" fmla="*/ 88106 h 259556"/>
              <a:gd name="connsiteX33" fmla="*/ 392906 w 578643"/>
              <a:gd name="connsiteY33" fmla="*/ 64293 h 259556"/>
              <a:gd name="connsiteX34" fmla="*/ 409575 w 578643"/>
              <a:gd name="connsiteY34" fmla="*/ 57150 h 259556"/>
              <a:gd name="connsiteX35" fmla="*/ 423862 w 578643"/>
              <a:gd name="connsiteY35" fmla="*/ 47625 h 259556"/>
              <a:gd name="connsiteX36" fmla="*/ 419100 w 578643"/>
              <a:gd name="connsiteY36" fmla="*/ 76200 h 259556"/>
              <a:gd name="connsiteX37" fmla="*/ 409575 w 578643"/>
              <a:gd name="connsiteY37" fmla="*/ 95250 h 259556"/>
              <a:gd name="connsiteX38" fmla="*/ 419100 w 578643"/>
              <a:gd name="connsiteY38" fmla="*/ 133350 h 259556"/>
              <a:gd name="connsiteX39" fmla="*/ 409575 w 578643"/>
              <a:gd name="connsiteY39" fmla="*/ 152400 h 259556"/>
              <a:gd name="connsiteX40" fmla="*/ 411956 w 578643"/>
              <a:gd name="connsiteY40" fmla="*/ 169068 h 259556"/>
              <a:gd name="connsiteX41" fmla="*/ 419100 w 578643"/>
              <a:gd name="connsiteY41" fmla="*/ 192881 h 259556"/>
              <a:gd name="connsiteX42" fmla="*/ 435768 w 578643"/>
              <a:gd name="connsiteY42" fmla="*/ 214312 h 259556"/>
              <a:gd name="connsiteX43" fmla="*/ 459581 w 578643"/>
              <a:gd name="connsiteY43" fmla="*/ 221456 h 259556"/>
              <a:gd name="connsiteX44" fmla="*/ 481012 w 578643"/>
              <a:gd name="connsiteY44" fmla="*/ 219075 h 259556"/>
              <a:gd name="connsiteX45" fmla="*/ 511968 w 578643"/>
              <a:gd name="connsiteY45" fmla="*/ 259556 h 259556"/>
              <a:gd name="connsiteX46" fmla="*/ 569118 w 578643"/>
              <a:gd name="connsiteY46" fmla="*/ 233362 h 259556"/>
              <a:gd name="connsiteX47" fmla="*/ 578643 w 578643"/>
              <a:gd name="connsiteY47" fmla="*/ 197643 h 259556"/>
              <a:gd name="connsiteX48" fmla="*/ 573881 w 578643"/>
              <a:gd name="connsiteY48" fmla="*/ 173831 h 259556"/>
              <a:gd name="connsiteX49" fmla="*/ 528637 w 578643"/>
              <a:gd name="connsiteY49" fmla="*/ 180975 h 259556"/>
              <a:gd name="connsiteX50" fmla="*/ 490537 w 578643"/>
              <a:gd name="connsiteY50" fmla="*/ 180975 h 259556"/>
              <a:gd name="connsiteX51" fmla="*/ 473868 w 578643"/>
              <a:gd name="connsiteY51" fmla="*/ 128587 h 259556"/>
              <a:gd name="connsiteX52" fmla="*/ 466725 w 578643"/>
              <a:gd name="connsiteY52" fmla="*/ 80962 h 259556"/>
              <a:gd name="connsiteX53" fmla="*/ 433387 w 578643"/>
              <a:gd name="connsiteY53" fmla="*/ 0 h 259556"/>
              <a:gd name="connsiteX54" fmla="*/ 0 w 578643"/>
              <a:gd name="connsiteY54" fmla="*/ 80962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78643" h="259556">
                <a:moveTo>
                  <a:pt x="0" y="80962"/>
                </a:moveTo>
                <a:lnTo>
                  <a:pt x="14287" y="154781"/>
                </a:lnTo>
                <a:lnTo>
                  <a:pt x="50006" y="116681"/>
                </a:lnTo>
                <a:lnTo>
                  <a:pt x="73818" y="111918"/>
                </a:lnTo>
                <a:lnTo>
                  <a:pt x="90487" y="88106"/>
                </a:lnTo>
                <a:lnTo>
                  <a:pt x="126206" y="90487"/>
                </a:lnTo>
                <a:lnTo>
                  <a:pt x="152400" y="64293"/>
                </a:lnTo>
                <a:lnTo>
                  <a:pt x="166687" y="61912"/>
                </a:lnTo>
                <a:lnTo>
                  <a:pt x="195262" y="73818"/>
                </a:lnTo>
                <a:lnTo>
                  <a:pt x="221456" y="92868"/>
                </a:lnTo>
                <a:lnTo>
                  <a:pt x="226218" y="97631"/>
                </a:lnTo>
                <a:lnTo>
                  <a:pt x="254793" y="111918"/>
                </a:lnTo>
                <a:lnTo>
                  <a:pt x="257175" y="133350"/>
                </a:lnTo>
                <a:lnTo>
                  <a:pt x="304800" y="142875"/>
                </a:lnTo>
                <a:lnTo>
                  <a:pt x="311943" y="133350"/>
                </a:lnTo>
                <a:lnTo>
                  <a:pt x="328612" y="147637"/>
                </a:lnTo>
                <a:lnTo>
                  <a:pt x="323850" y="159543"/>
                </a:lnTo>
                <a:lnTo>
                  <a:pt x="321468" y="178593"/>
                </a:lnTo>
                <a:lnTo>
                  <a:pt x="314325" y="200025"/>
                </a:lnTo>
                <a:lnTo>
                  <a:pt x="309562" y="207168"/>
                </a:lnTo>
                <a:lnTo>
                  <a:pt x="309562" y="233362"/>
                </a:lnTo>
                <a:lnTo>
                  <a:pt x="333375" y="240506"/>
                </a:lnTo>
                <a:lnTo>
                  <a:pt x="378618" y="242887"/>
                </a:lnTo>
                <a:lnTo>
                  <a:pt x="419100" y="250031"/>
                </a:lnTo>
                <a:lnTo>
                  <a:pt x="421481" y="226218"/>
                </a:lnTo>
                <a:lnTo>
                  <a:pt x="414337" y="219075"/>
                </a:lnTo>
                <a:lnTo>
                  <a:pt x="414337" y="211931"/>
                </a:lnTo>
                <a:lnTo>
                  <a:pt x="392906" y="192881"/>
                </a:lnTo>
                <a:lnTo>
                  <a:pt x="378618" y="154781"/>
                </a:lnTo>
                <a:lnTo>
                  <a:pt x="392906" y="121443"/>
                </a:lnTo>
                <a:lnTo>
                  <a:pt x="390525" y="109537"/>
                </a:lnTo>
                <a:lnTo>
                  <a:pt x="376237" y="95250"/>
                </a:lnTo>
                <a:lnTo>
                  <a:pt x="392906" y="88106"/>
                </a:lnTo>
                <a:lnTo>
                  <a:pt x="392906" y="64293"/>
                </a:lnTo>
                <a:lnTo>
                  <a:pt x="409575" y="57150"/>
                </a:lnTo>
                <a:lnTo>
                  <a:pt x="423862" y="47625"/>
                </a:lnTo>
                <a:lnTo>
                  <a:pt x="419100" y="76200"/>
                </a:lnTo>
                <a:lnTo>
                  <a:pt x="409575" y="95250"/>
                </a:lnTo>
                <a:lnTo>
                  <a:pt x="419100" y="133350"/>
                </a:lnTo>
                <a:lnTo>
                  <a:pt x="409575" y="152400"/>
                </a:lnTo>
                <a:lnTo>
                  <a:pt x="411956" y="169068"/>
                </a:lnTo>
                <a:lnTo>
                  <a:pt x="419100" y="192881"/>
                </a:lnTo>
                <a:lnTo>
                  <a:pt x="435768" y="214312"/>
                </a:lnTo>
                <a:lnTo>
                  <a:pt x="459581" y="221456"/>
                </a:lnTo>
                <a:lnTo>
                  <a:pt x="481012" y="219075"/>
                </a:lnTo>
                <a:lnTo>
                  <a:pt x="511968" y="259556"/>
                </a:lnTo>
                <a:lnTo>
                  <a:pt x="569118" y="233362"/>
                </a:lnTo>
                <a:lnTo>
                  <a:pt x="578643" y="197643"/>
                </a:lnTo>
                <a:lnTo>
                  <a:pt x="573881" y="173831"/>
                </a:lnTo>
                <a:lnTo>
                  <a:pt x="528637" y="180975"/>
                </a:lnTo>
                <a:lnTo>
                  <a:pt x="490537" y="180975"/>
                </a:lnTo>
                <a:lnTo>
                  <a:pt x="473868" y="128587"/>
                </a:lnTo>
                <a:lnTo>
                  <a:pt x="466725" y="80962"/>
                </a:lnTo>
                <a:lnTo>
                  <a:pt x="433387" y="0"/>
                </a:lnTo>
                <a:lnTo>
                  <a:pt x="0" y="80962"/>
                </a:lnTo>
                <a:close/>
              </a:path>
            </a:pathLst>
          </a:custGeom>
          <a:solidFill>
            <a:schemeClr val="bg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endParaRPr lang="en-US" dirty="0" err="1" smtClean="0">
              <a:latin typeface="Times New Roman" pitchFamily="18" charset="0"/>
              <a:cs typeface="Times New Roman" pitchFamily="18" charset="0"/>
            </a:endParaRPr>
          </a:p>
        </p:txBody>
      </p:sp>
      <p:sp>
        <p:nvSpPr>
          <p:cNvPr id="6" name="Title 5"/>
          <p:cNvSpPr>
            <a:spLocks noGrp="1"/>
          </p:cNvSpPr>
          <p:nvPr>
            <p:ph type="title"/>
          </p:nvPr>
        </p:nvSpPr>
        <p:spPr/>
        <p:txBody>
          <a:bodyPr/>
          <a:lstStyle/>
          <a:p>
            <a:r>
              <a:rPr lang="en-US" dirty="0" smtClean="0"/>
              <a:t>SSG Locations</a:t>
            </a:r>
            <a:endParaRPr lang="en-US" dirty="0"/>
          </a:p>
        </p:txBody>
      </p:sp>
      <p:sp>
        <p:nvSpPr>
          <p:cNvPr id="4" name="Slide Number Placeholder 3"/>
          <p:cNvSpPr>
            <a:spLocks noGrp="1"/>
          </p:cNvSpPr>
          <p:nvPr>
            <p:ph type="sldNum" sz="quarter" idx="10"/>
          </p:nvPr>
        </p:nvSpPr>
        <p:spPr/>
        <p:txBody>
          <a:bodyPr/>
          <a:lstStyle/>
          <a:p>
            <a:fld id="{5CBCEC27-BF7D-40E1-93E0-81EF328771D0}" type="slidenum">
              <a:rPr lang="en-US" smtClean="0"/>
              <a:pPr/>
              <a:t>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48" name="Rectangle 47"/>
          <p:cNvSpPr/>
          <p:nvPr/>
        </p:nvSpPr>
        <p:spPr>
          <a:xfrm>
            <a:off x="381000" y="5934411"/>
            <a:ext cx="8305800" cy="315471"/>
          </a:xfrm>
          <a:prstGeom prst="rect">
            <a:avLst/>
          </a:prstGeom>
          <a:solidFill>
            <a:srgbClr val="006DB1"/>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b" anchorCtr="0">
            <a:spAutoFit/>
          </a:bodyPr>
          <a:lstStyle/>
          <a:p>
            <a:pPr algn="ctr" defTabSz="941388">
              <a:lnSpc>
                <a:spcPts val="2050"/>
              </a:lnSpc>
              <a:defRPr/>
            </a:pPr>
            <a:r>
              <a:rPr lang="en-US" b="1" i="1" kern="0" dirty="0" smtClean="0">
                <a:latin typeface="Times New Roman" pitchFamily="18" charset="0"/>
                <a:cs typeface="Times New Roman" pitchFamily="18" charset="0"/>
              </a:rPr>
              <a:t>SSG Has Operating Locations in 8 States</a:t>
            </a:r>
            <a:endParaRPr lang="en-US" b="1" i="1" kern="0" dirty="0">
              <a:latin typeface="Times New Roman" pitchFamily="18" charset="0"/>
              <a:cs typeface="Times New Roman" pitchFamily="18" charset="0"/>
            </a:endParaRPr>
          </a:p>
        </p:txBody>
      </p:sp>
      <p:sp>
        <p:nvSpPr>
          <p:cNvPr id="30" name="Oval 29"/>
          <p:cNvSpPr>
            <a:spLocks noChangeAspect="1"/>
          </p:cNvSpPr>
          <p:nvPr/>
        </p:nvSpPr>
        <p:spPr bwMode="auto">
          <a:xfrm>
            <a:off x="3487610" y="3096974"/>
            <a:ext cx="80553" cy="80571"/>
          </a:xfrm>
          <a:prstGeom prst="ellipse">
            <a:avLst/>
          </a:prstGeom>
          <a:gradFill flip="none" rotWithShape="1">
            <a:gsLst>
              <a:gs pos="0">
                <a:schemeClr val="accent3">
                  <a:lumMod val="20000"/>
                  <a:lumOff val="80000"/>
                </a:schemeClr>
              </a:gs>
              <a:gs pos="41000">
                <a:srgbClr val="7CDC34"/>
              </a:gs>
              <a:gs pos="100000">
                <a:schemeClr val="tx1">
                  <a:lumMod val="95000"/>
                  <a:lumOff val="5000"/>
                </a:schemeClr>
              </a:gs>
            </a:gsLst>
            <a:path path="circle">
              <a:fillToRect l="50000" t="50000" r="50000" b="50000"/>
            </a:path>
            <a:tileRect/>
          </a:gradFill>
          <a:ln w="76200">
            <a:noFill/>
          </a:ln>
          <a:effectLst>
            <a:outerShdw blurRad="50800" dist="25400" dir="2700000" algn="tl" rotWithShape="0">
              <a:prstClr val="black">
                <a:alpha val="40000"/>
              </a:prstClr>
            </a:outerShdw>
          </a:effectLst>
          <a:scene3d>
            <a:camera prst="orthographicFront"/>
            <a:lightRig rig="flat" dir="t">
              <a:rot lat="0" lon="0" rev="18600000"/>
            </a:lightRig>
          </a:scene3d>
          <a:sp3d prstMaterial="powder">
            <a:bevelT w="234950" h="825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42" name="TextBox 41"/>
          <p:cNvSpPr txBox="1"/>
          <p:nvPr/>
        </p:nvSpPr>
        <p:spPr>
          <a:xfrm>
            <a:off x="7263663" y="4521064"/>
            <a:ext cx="1266372" cy="923330"/>
          </a:xfrm>
          <a:prstGeom prst="rect">
            <a:avLst/>
          </a:prstGeom>
          <a:noFill/>
        </p:spPr>
        <p:txBody>
          <a:bodyPr wrap="none" lIns="0" tIns="0" rIns="0" bIns="0" rtlCol="0">
            <a:spAutoFit/>
          </a:bodyPr>
          <a:lstStyle/>
          <a:p>
            <a:pPr algn="ctr"/>
            <a:r>
              <a:rPr lang="en-US" sz="2000" b="1" i="1" dirty="0" smtClean="0">
                <a:solidFill>
                  <a:schemeClr val="bg2"/>
                </a:solidFill>
                <a:latin typeface="Times New Roman" pitchFamily="18" charset="0"/>
                <a:cs typeface="Times New Roman" pitchFamily="18" charset="0"/>
              </a:rPr>
              <a:t>Total</a:t>
            </a:r>
          </a:p>
          <a:p>
            <a:pPr algn="ctr"/>
            <a:r>
              <a:rPr lang="en-US" sz="2000" b="1" i="1" dirty="0" smtClean="0">
                <a:solidFill>
                  <a:schemeClr val="bg2"/>
                </a:solidFill>
                <a:latin typeface="Times New Roman" pitchFamily="18" charset="0"/>
                <a:cs typeface="Times New Roman" pitchFamily="18" charset="0"/>
              </a:rPr>
              <a:t>Employees:</a:t>
            </a:r>
          </a:p>
          <a:p>
            <a:pPr algn="ctr"/>
            <a:r>
              <a:rPr lang="en-US" sz="2000" b="1" i="1" dirty="0" smtClean="0">
                <a:solidFill>
                  <a:schemeClr val="bg2"/>
                </a:solidFill>
                <a:latin typeface="Times New Roman" pitchFamily="18" charset="0"/>
                <a:cs typeface="Times New Roman" pitchFamily="18" charset="0"/>
              </a:rPr>
              <a:t>2700</a:t>
            </a:r>
            <a:endParaRPr lang="en-US" sz="2000" b="1" i="1" dirty="0">
              <a:solidFill>
                <a:schemeClr val="bg2"/>
              </a:solidFill>
              <a:latin typeface="Times New Roman" pitchFamily="18" charset="0"/>
              <a:cs typeface="Times New Roman" pitchFamily="18" charset="0"/>
            </a:endParaRPr>
          </a:p>
        </p:txBody>
      </p:sp>
      <p:sp>
        <p:nvSpPr>
          <p:cNvPr id="71" name="Oval 70"/>
          <p:cNvSpPr>
            <a:spLocks noChangeAspect="1"/>
          </p:cNvSpPr>
          <p:nvPr/>
        </p:nvSpPr>
        <p:spPr bwMode="auto">
          <a:xfrm>
            <a:off x="2529010" y="3773632"/>
            <a:ext cx="80553" cy="80571"/>
          </a:xfrm>
          <a:prstGeom prst="ellipse">
            <a:avLst/>
          </a:prstGeom>
          <a:gradFill flip="none" rotWithShape="1">
            <a:gsLst>
              <a:gs pos="0">
                <a:schemeClr val="accent3">
                  <a:lumMod val="20000"/>
                  <a:lumOff val="80000"/>
                </a:schemeClr>
              </a:gs>
              <a:gs pos="41000">
                <a:srgbClr val="7CDC34"/>
              </a:gs>
              <a:gs pos="100000">
                <a:schemeClr val="tx1">
                  <a:lumMod val="95000"/>
                  <a:lumOff val="5000"/>
                </a:schemeClr>
              </a:gs>
            </a:gsLst>
            <a:path path="circle">
              <a:fillToRect l="50000" t="50000" r="50000" b="50000"/>
            </a:path>
            <a:tileRect/>
          </a:gradFill>
          <a:ln w="76200">
            <a:noFill/>
          </a:ln>
          <a:effectLst>
            <a:outerShdw blurRad="50800" dist="25400" dir="2700000" algn="tl" rotWithShape="0">
              <a:prstClr val="black">
                <a:alpha val="40000"/>
              </a:prstClr>
            </a:outerShdw>
          </a:effectLst>
          <a:scene3d>
            <a:camera prst="orthographicFront"/>
            <a:lightRig rig="flat" dir="t">
              <a:rot lat="0" lon="0" rev="18600000"/>
            </a:lightRig>
          </a:scene3d>
          <a:sp3d prstMaterial="powder">
            <a:bevelT w="234950" h="825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2" name="Oval 71"/>
          <p:cNvSpPr>
            <a:spLocks noChangeAspect="1"/>
          </p:cNvSpPr>
          <p:nvPr/>
        </p:nvSpPr>
        <p:spPr bwMode="auto">
          <a:xfrm>
            <a:off x="6834022" y="2921389"/>
            <a:ext cx="80553" cy="80571"/>
          </a:xfrm>
          <a:prstGeom prst="ellipse">
            <a:avLst/>
          </a:prstGeom>
          <a:gradFill flip="none" rotWithShape="1">
            <a:gsLst>
              <a:gs pos="0">
                <a:schemeClr val="accent3">
                  <a:lumMod val="20000"/>
                  <a:lumOff val="80000"/>
                </a:schemeClr>
              </a:gs>
              <a:gs pos="41000">
                <a:srgbClr val="7CDC34"/>
              </a:gs>
              <a:gs pos="100000">
                <a:schemeClr val="tx1">
                  <a:lumMod val="95000"/>
                  <a:lumOff val="5000"/>
                </a:schemeClr>
              </a:gs>
            </a:gsLst>
            <a:path path="circle">
              <a:fillToRect l="50000" t="50000" r="50000" b="50000"/>
            </a:path>
            <a:tileRect/>
          </a:gradFill>
          <a:ln w="76200">
            <a:noFill/>
          </a:ln>
          <a:effectLst>
            <a:outerShdw blurRad="50800" dist="25400" dir="2700000" algn="tl" rotWithShape="0">
              <a:prstClr val="black">
                <a:alpha val="40000"/>
              </a:prstClr>
            </a:outerShdw>
          </a:effectLst>
          <a:scene3d>
            <a:camera prst="orthographicFront"/>
            <a:lightRig rig="flat" dir="t">
              <a:rot lat="0" lon="0" rev="18600000"/>
            </a:lightRig>
          </a:scene3d>
          <a:sp3d prstMaterial="powder">
            <a:bevelT w="234950" h="825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3" name="Oval 72"/>
          <p:cNvSpPr>
            <a:spLocks noChangeAspect="1"/>
          </p:cNvSpPr>
          <p:nvPr/>
        </p:nvSpPr>
        <p:spPr bwMode="auto">
          <a:xfrm>
            <a:off x="4636520" y="4168349"/>
            <a:ext cx="80553" cy="80571"/>
          </a:xfrm>
          <a:prstGeom prst="ellipse">
            <a:avLst/>
          </a:prstGeom>
          <a:gradFill flip="none" rotWithShape="1">
            <a:gsLst>
              <a:gs pos="0">
                <a:schemeClr val="accent3">
                  <a:lumMod val="20000"/>
                  <a:lumOff val="80000"/>
                </a:schemeClr>
              </a:gs>
              <a:gs pos="41000">
                <a:srgbClr val="7CDC34"/>
              </a:gs>
              <a:gs pos="100000">
                <a:schemeClr val="tx1">
                  <a:lumMod val="95000"/>
                  <a:lumOff val="5000"/>
                </a:schemeClr>
              </a:gs>
            </a:gsLst>
            <a:path path="circle">
              <a:fillToRect l="50000" t="50000" r="50000" b="50000"/>
            </a:path>
            <a:tileRect/>
          </a:gradFill>
          <a:ln w="76200">
            <a:noFill/>
          </a:ln>
          <a:effectLst>
            <a:outerShdw blurRad="50800" dist="25400" dir="2700000" algn="tl" rotWithShape="0">
              <a:prstClr val="black">
                <a:alpha val="40000"/>
              </a:prstClr>
            </a:outerShdw>
          </a:effectLst>
          <a:scene3d>
            <a:camera prst="orthographicFront"/>
            <a:lightRig rig="flat" dir="t">
              <a:rot lat="0" lon="0" rev="18600000"/>
            </a:lightRig>
          </a:scene3d>
          <a:sp3d prstMaterial="powder">
            <a:bevelT w="234950" h="825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4" name="Oval 73"/>
          <p:cNvSpPr>
            <a:spLocks noChangeAspect="1"/>
          </p:cNvSpPr>
          <p:nvPr/>
        </p:nvSpPr>
        <p:spPr bwMode="auto">
          <a:xfrm>
            <a:off x="4678811" y="4450290"/>
            <a:ext cx="80553" cy="80571"/>
          </a:xfrm>
          <a:prstGeom prst="ellipse">
            <a:avLst/>
          </a:prstGeom>
          <a:gradFill flip="none" rotWithShape="1">
            <a:gsLst>
              <a:gs pos="0">
                <a:schemeClr val="accent3">
                  <a:lumMod val="20000"/>
                  <a:lumOff val="80000"/>
                </a:schemeClr>
              </a:gs>
              <a:gs pos="41000">
                <a:srgbClr val="7CDC34"/>
              </a:gs>
              <a:gs pos="100000">
                <a:schemeClr val="tx1">
                  <a:lumMod val="95000"/>
                  <a:lumOff val="5000"/>
                </a:schemeClr>
              </a:gs>
            </a:gsLst>
            <a:path path="circle">
              <a:fillToRect l="50000" t="50000" r="50000" b="50000"/>
            </a:path>
            <a:tileRect/>
          </a:gradFill>
          <a:ln w="76200">
            <a:noFill/>
          </a:ln>
          <a:effectLst>
            <a:outerShdw blurRad="50800" dist="25400" dir="2700000" algn="tl" rotWithShape="0">
              <a:prstClr val="black">
                <a:alpha val="40000"/>
              </a:prstClr>
            </a:outerShdw>
          </a:effectLst>
          <a:scene3d>
            <a:camera prst="orthographicFront"/>
            <a:lightRig rig="flat" dir="t">
              <a:rot lat="0" lon="0" rev="18600000"/>
            </a:lightRig>
          </a:scene3d>
          <a:sp3d prstMaterial="powder">
            <a:bevelT w="234950" h="825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5" name="Oval 74"/>
          <p:cNvSpPr>
            <a:spLocks noChangeAspect="1"/>
          </p:cNvSpPr>
          <p:nvPr/>
        </p:nvSpPr>
        <p:spPr bwMode="auto">
          <a:xfrm>
            <a:off x="3276154" y="3893457"/>
            <a:ext cx="80553" cy="80571"/>
          </a:xfrm>
          <a:prstGeom prst="ellipse">
            <a:avLst/>
          </a:prstGeom>
          <a:gradFill flip="none" rotWithShape="1">
            <a:gsLst>
              <a:gs pos="0">
                <a:schemeClr val="accent3">
                  <a:lumMod val="20000"/>
                  <a:lumOff val="80000"/>
                </a:schemeClr>
              </a:gs>
              <a:gs pos="41000">
                <a:srgbClr val="7CDC34"/>
              </a:gs>
              <a:gs pos="100000">
                <a:schemeClr val="tx1">
                  <a:lumMod val="95000"/>
                  <a:lumOff val="5000"/>
                </a:schemeClr>
              </a:gs>
            </a:gsLst>
            <a:path path="circle">
              <a:fillToRect l="50000" t="50000" r="50000" b="50000"/>
            </a:path>
            <a:tileRect/>
          </a:gradFill>
          <a:ln w="76200">
            <a:noFill/>
          </a:ln>
          <a:effectLst>
            <a:outerShdw blurRad="50800" dist="25400" dir="2700000" algn="tl" rotWithShape="0">
              <a:prstClr val="black">
                <a:alpha val="40000"/>
              </a:prstClr>
            </a:outerShdw>
          </a:effectLst>
          <a:scene3d>
            <a:camera prst="orthographicFront"/>
            <a:lightRig rig="flat" dir="t">
              <a:rot lat="0" lon="0" rev="18600000"/>
            </a:lightRig>
          </a:scene3d>
          <a:sp3d prstMaterial="powder">
            <a:bevelT w="234950" h="825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6" name="Oval 75"/>
          <p:cNvSpPr>
            <a:spLocks noChangeAspect="1"/>
          </p:cNvSpPr>
          <p:nvPr/>
        </p:nvSpPr>
        <p:spPr bwMode="auto">
          <a:xfrm>
            <a:off x="7122266" y="3085640"/>
            <a:ext cx="80553" cy="80571"/>
          </a:xfrm>
          <a:prstGeom prst="ellipse">
            <a:avLst/>
          </a:prstGeom>
          <a:gradFill flip="none" rotWithShape="1">
            <a:gsLst>
              <a:gs pos="0">
                <a:schemeClr val="accent3">
                  <a:lumMod val="20000"/>
                  <a:lumOff val="80000"/>
                </a:schemeClr>
              </a:gs>
              <a:gs pos="41000">
                <a:srgbClr val="7CDC34"/>
              </a:gs>
              <a:gs pos="100000">
                <a:schemeClr val="tx1">
                  <a:lumMod val="95000"/>
                  <a:lumOff val="5000"/>
                </a:schemeClr>
              </a:gs>
            </a:gsLst>
            <a:path path="circle">
              <a:fillToRect l="50000" t="50000" r="50000" b="50000"/>
            </a:path>
            <a:tileRect/>
          </a:gradFill>
          <a:ln w="76200">
            <a:noFill/>
          </a:ln>
          <a:effectLst>
            <a:outerShdw blurRad="50800" dist="25400" dir="2700000" algn="tl" rotWithShape="0">
              <a:prstClr val="black">
                <a:alpha val="40000"/>
              </a:prstClr>
            </a:outerShdw>
          </a:effectLst>
          <a:scene3d>
            <a:camera prst="orthographicFront"/>
            <a:lightRig rig="flat" dir="t">
              <a:rot lat="0" lon="0" rev="18600000"/>
            </a:lightRig>
          </a:scene3d>
          <a:sp3d prstMaterial="powder">
            <a:bevelT w="234950" h="825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7" name="Oval 76"/>
          <p:cNvSpPr>
            <a:spLocks noChangeAspect="1"/>
          </p:cNvSpPr>
          <p:nvPr/>
        </p:nvSpPr>
        <p:spPr bwMode="auto">
          <a:xfrm>
            <a:off x="2677029" y="2723402"/>
            <a:ext cx="80553" cy="80571"/>
          </a:xfrm>
          <a:prstGeom prst="ellipse">
            <a:avLst/>
          </a:prstGeom>
          <a:gradFill flip="none" rotWithShape="1">
            <a:gsLst>
              <a:gs pos="0">
                <a:schemeClr val="accent3">
                  <a:lumMod val="20000"/>
                  <a:lumOff val="80000"/>
                </a:schemeClr>
              </a:gs>
              <a:gs pos="41000">
                <a:srgbClr val="7CDC34"/>
              </a:gs>
              <a:gs pos="100000">
                <a:schemeClr val="tx1">
                  <a:lumMod val="95000"/>
                  <a:lumOff val="5000"/>
                </a:schemeClr>
              </a:gs>
            </a:gsLst>
            <a:path path="circle">
              <a:fillToRect l="50000" t="50000" r="50000" b="50000"/>
            </a:path>
            <a:tileRect/>
          </a:gradFill>
          <a:ln w="76200">
            <a:noFill/>
          </a:ln>
          <a:effectLst>
            <a:outerShdw blurRad="50800" dist="25400" dir="2700000" algn="tl" rotWithShape="0">
              <a:prstClr val="black">
                <a:alpha val="40000"/>
              </a:prstClr>
            </a:outerShdw>
          </a:effectLst>
          <a:scene3d>
            <a:camera prst="orthographicFront"/>
            <a:lightRig rig="flat" dir="t">
              <a:rot lat="0" lon="0" rev="18600000"/>
            </a:lightRig>
          </a:scene3d>
          <a:sp3d prstMaterial="powder">
            <a:bevelT w="234950" h="825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8" name="Oval 77"/>
          <p:cNvSpPr>
            <a:spLocks noChangeAspect="1"/>
          </p:cNvSpPr>
          <p:nvPr/>
        </p:nvSpPr>
        <p:spPr bwMode="auto">
          <a:xfrm>
            <a:off x="1354987" y="3082877"/>
            <a:ext cx="80553" cy="80571"/>
          </a:xfrm>
          <a:prstGeom prst="ellipse">
            <a:avLst/>
          </a:prstGeom>
          <a:gradFill flip="none" rotWithShape="1">
            <a:gsLst>
              <a:gs pos="0">
                <a:schemeClr val="accent3">
                  <a:lumMod val="20000"/>
                  <a:lumOff val="80000"/>
                </a:schemeClr>
              </a:gs>
              <a:gs pos="41000">
                <a:srgbClr val="7CDC34"/>
              </a:gs>
              <a:gs pos="100000">
                <a:schemeClr val="tx1">
                  <a:lumMod val="95000"/>
                  <a:lumOff val="5000"/>
                </a:schemeClr>
              </a:gs>
            </a:gsLst>
            <a:path path="circle">
              <a:fillToRect l="50000" t="50000" r="50000" b="50000"/>
            </a:path>
            <a:tileRect/>
          </a:gradFill>
          <a:ln w="76200">
            <a:noFill/>
          </a:ln>
          <a:effectLst>
            <a:outerShdw blurRad="50800" dist="25400" dir="2700000" algn="tl" rotWithShape="0">
              <a:prstClr val="black">
                <a:alpha val="40000"/>
              </a:prstClr>
            </a:outerShdw>
          </a:effectLst>
          <a:scene3d>
            <a:camera prst="orthographicFront"/>
            <a:lightRig rig="flat" dir="t">
              <a:rot lat="0" lon="0" rev="18600000"/>
            </a:lightRig>
          </a:scene3d>
          <a:sp3d prstMaterial="powder">
            <a:bevelT w="234950" h="825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9" name="Oval 78"/>
          <p:cNvSpPr>
            <a:spLocks noChangeAspect="1"/>
          </p:cNvSpPr>
          <p:nvPr/>
        </p:nvSpPr>
        <p:spPr bwMode="auto">
          <a:xfrm>
            <a:off x="1681130" y="3570400"/>
            <a:ext cx="80553" cy="80571"/>
          </a:xfrm>
          <a:prstGeom prst="ellipse">
            <a:avLst/>
          </a:prstGeom>
          <a:gradFill flip="none" rotWithShape="1">
            <a:gsLst>
              <a:gs pos="0">
                <a:schemeClr val="accent3">
                  <a:lumMod val="20000"/>
                  <a:lumOff val="80000"/>
                </a:schemeClr>
              </a:gs>
              <a:gs pos="41000">
                <a:srgbClr val="7CDC34"/>
              </a:gs>
              <a:gs pos="100000">
                <a:schemeClr val="tx1">
                  <a:lumMod val="95000"/>
                  <a:lumOff val="5000"/>
                </a:schemeClr>
              </a:gs>
            </a:gsLst>
            <a:path path="circle">
              <a:fillToRect l="50000" t="50000" r="50000" b="50000"/>
            </a:path>
            <a:tileRect/>
          </a:gradFill>
          <a:ln w="76200">
            <a:noFill/>
          </a:ln>
          <a:effectLst>
            <a:outerShdw blurRad="50800" dist="25400" dir="2700000" algn="tl" rotWithShape="0">
              <a:prstClr val="black">
                <a:alpha val="40000"/>
              </a:prstClr>
            </a:outerShdw>
          </a:effectLst>
          <a:scene3d>
            <a:camera prst="orthographicFront"/>
            <a:lightRig rig="flat" dir="t">
              <a:rot lat="0" lon="0" rev="18600000"/>
            </a:lightRig>
          </a:scene3d>
          <a:sp3d prstMaterial="powder">
            <a:bevelT w="234950" h="825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80" name="Oval 79"/>
          <p:cNvSpPr>
            <a:spLocks noChangeAspect="1"/>
          </p:cNvSpPr>
          <p:nvPr/>
        </p:nvSpPr>
        <p:spPr bwMode="auto">
          <a:xfrm>
            <a:off x="1824158" y="3724292"/>
            <a:ext cx="80553" cy="80571"/>
          </a:xfrm>
          <a:prstGeom prst="ellipse">
            <a:avLst/>
          </a:prstGeom>
          <a:gradFill flip="none" rotWithShape="1">
            <a:gsLst>
              <a:gs pos="0">
                <a:schemeClr val="accent3">
                  <a:lumMod val="20000"/>
                  <a:lumOff val="80000"/>
                </a:schemeClr>
              </a:gs>
              <a:gs pos="41000">
                <a:srgbClr val="7CDC34"/>
              </a:gs>
              <a:gs pos="100000">
                <a:schemeClr val="tx1">
                  <a:lumMod val="95000"/>
                  <a:lumOff val="5000"/>
                </a:schemeClr>
              </a:gs>
            </a:gsLst>
            <a:path path="circle">
              <a:fillToRect l="50000" t="50000" r="50000" b="50000"/>
            </a:path>
            <a:tileRect/>
          </a:gradFill>
          <a:ln w="76200">
            <a:noFill/>
          </a:ln>
          <a:effectLst>
            <a:outerShdw blurRad="50800" dist="25400" dir="2700000" algn="tl" rotWithShape="0">
              <a:prstClr val="black">
                <a:alpha val="40000"/>
              </a:prstClr>
            </a:outerShdw>
          </a:effectLst>
          <a:scene3d>
            <a:camera prst="orthographicFront"/>
            <a:lightRig rig="flat" dir="t">
              <a:rot lat="0" lon="0" rev="18600000"/>
            </a:lightRig>
          </a:scene3d>
          <a:sp3d prstMaterial="powder">
            <a:bevelT w="234950" h="825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81" name="Oval 80"/>
          <p:cNvSpPr>
            <a:spLocks noChangeAspect="1"/>
          </p:cNvSpPr>
          <p:nvPr/>
        </p:nvSpPr>
        <p:spPr bwMode="auto">
          <a:xfrm>
            <a:off x="1825655" y="3503439"/>
            <a:ext cx="80553" cy="80571"/>
          </a:xfrm>
          <a:prstGeom prst="ellipse">
            <a:avLst/>
          </a:prstGeom>
          <a:gradFill flip="none" rotWithShape="1">
            <a:gsLst>
              <a:gs pos="0">
                <a:schemeClr val="accent3">
                  <a:lumMod val="20000"/>
                  <a:lumOff val="80000"/>
                </a:schemeClr>
              </a:gs>
              <a:gs pos="41000">
                <a:srgbClr val="7CDC34"/>
              </a:gs>
              <a:gs pos="100000">
                <a:schemeClr val="tx1">
                  <a:lumMod val="95000"/>
                  <a:lumOff val="5000"/>
                </a:schemeClr>
              </a:gs>
            </a:gsLst>
            <a:path path="circle">
              <a:fillToRect l="50000" t="50000" r="50000" b="50000"/>
            </a:path>
            <a:tileRect/>
          </a:gradFill>
          <a:ln w="76200">
            <a:noFill/>
          </a:ln>
          <a:effectLst>
            <a:outerShdw blurRad="50800" dist="25400" dir="2700000" algn="tl" rotWithShape="0">
              <a:prstClr val="black">
                <a:alpha val="40000"/>
              </a:prstClr>
            </a:outerShdw>
          </a:effectLst>
          <a:scene3d>
            <a:camera prst="orthographicFront"/>
            <a:lightRig rig="flat" dir="t">
              <a:rot lat="0" lon="0" rev="18600000"/>
            </a:lightRig>
          </a:scene3d>
          <a:sp3d prstMaterial="powder">
            <a:bevelT w="234950" h="825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82" name="Oval 81"/>
          <p:cNvSpPr>
            <a:spLocks noChangeAspect="1"/>
          </p:cNvSpPr>
          <p:nvPr/>
        </p:nvSpPr>
        <p:spPr bwMode="auto">
          <a:xfrm>
            <a:off x="1841779" y="3382439"/>
            <a:ext cx="80553" cy="80571"/>
          </a:xfrm>
          <a:prstGeom prst="ellipse">
            <a:avLst/>
          </a:prstGeom>
          <a:gradFill flip="none" rotWithShape="1">
            <a:gsLst>
              <a:gs pos="0">
                <a:schemeClr val="accent3">
                  <a:lumMod val="20000"/>
                  <a:lumOff val="80000"/>
                </a:schemeClr>
              </a:gs>
              <a:gs pos="41000">
                <a:srgbClr val="7CDC34"/>
              </a:gs>
              <a:gs pos="100000">
                <a:schemeClr val="tx1">
                  <a:lumMod val="95000"/>
                  <a:lumOff val="5000"/>
                </a:schemeClr>
              </a:gs>
            </a:gsLst>
            <a:path path="circle">
              <a:fillToRect l="50000" t="50000" r="50000" b="50000"/>
            </a:path>
            <a:tileRect/>
          </a:gradFill>
          <a:ln w="76200">
            <a:noFill/>
          </a:ln>
          <a:effectLst>
            <a:outerShdw blurRad="50800" dist="25400" dir="2700000" algn="tl" rotWithShape="0">
              <a:prstClr val="black">
                <a:alpha val="40000"/>
              </a:prstClr>
            </a:outerShdw>
          </a:effectLst>
          <a:scene3d>
            <a:camera prst="orthographicFront"/>
            <a:lightRig rig="flat" dir="t">
              <a:rot lat="0" lon="0" rev="18600000"/>
            </a:lightRig>
          </a:scene3d>
          <a:sp3d prstMaterial="powder">
            <a:bevelT w="234950" h="825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83" name="Oval 82"/>
          <p:cNvSpPr>
            <a:spLocks noChangeAspect="1"/>
          </p:cNvSpPr>
          <p:nvPr/>
        </p:nvSpPr>
        <p:spPr bwMode="auto">
          <a:xfrm>
            <a:off x="1535168" y="3456449"/>
            <a:ext cx="80553" cy="80571"/>
          </a:xfrm>
          <a:prstGeom prst="ellipse">
            <a:avLst/>
          </a:prstGeom>
          <a:gradFill flip="none" rotWithShape="1">
            <a:gsLst>
              <a:gs pos="0">
                <a:schemeClr val="accent3">
                  <a:lumMod val="20000"/>
                  <a:lumOff val="80000"/>
                </a:schemeClr>
              </a:gs>
              <a:gs pos="41000">
                <a:srgbClr val="7CDC34"/>
              </a:gs>
              <a:gs pos="100000">
                <a:schemeClr val="tx1">
                  <a:lumMod val="95000"/>
                  <a:lumOff val="5000"/>
                </a:schemeClr>
              </a:gs>
            </a:gsLst>
            <a:path path="circle">
              <a:fillToRect l="50000" t="50000" r="50000" b="50000"/>
            </a:path>
            <a:tileRect/>
          </a:gradFill>
          <a:ln w="76200">
            <a:noFill/>
          </a:ln>
          <a:effectLst>
            <a:outerShdw blurRad="50800" dist="25400" dir="2700000" algn="tl" rotWithShape="0">
              <a:prstClr val="black">
                <a:alpha val="40000"/>
              </a:prstClr>
            </a:outerShdw>
          </a:effectLst>
          <a:scene3d>
            <a:camera prst="orthographicFront"/>
            <a:lightRig rig="flat" dir="t">
              <a:rot lat="0" lon="0" rev="18600000"/>
            </a:lightRig>
          </a:scene3d>
          <a:sp3d prstMaterial="powder">
            <a:bevelT w="234950" h="825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84" name="Oval 83"/>
          <p:cNvSpPr>
            <a:spLocks noChangeAspect="1"/>
          </p:cNvSpPr>
          <p:nvPr/>
        </p:nvSpPr>
        <p:spPr bwMode="auto">
          <a:xfrm>
            <a:off x="6866328" y="2900831"/>
            <a:ext cx="80553" cy="80571"/>
          </a:xfrm>
          <a:prstGeom prst="ellipse">
            <a:avLst/>
          </a:prstGeom>
          <a:gradFill flip="none" rotWithShape="1">
            <a:gsLst>
              <a:gs pos="0">
                <a:schemeClr val="accent3">
                  <a:lumMod val="20000"/>
                  <a:lumOff val="80000"/>
                </a:schemeClr>
              </a:gs>
              <a:gs pos="41000">
                <a:srgbClr val="7CDC34"/>
              </a:gs>
              <a:gs pos="100000">
                <a:schemeClr val="tx1">
                  <a:lumMod val="95000"/>
                  <a:lumOff val="5000"/>
                </a:schemeClr>
              </a:gs>
            </a:gsLst>
            <a:path path="circle">
              <a:fillToRect l="50000" t="50000" r="50000" b="50000"/>
            </a:path>
            <a:tileRect/>
          </a:gradFill>
          <a:ln w="76200">
            <a:noFill/>
          </a:ln>
          <a:effectLst>
            <a:outerShdw blurRad="50800" dist="25400" dir="2700000" algn="tl" rotWithShape="0">
              <a:prstClr val="black">
                <a:alpha val="40000"/>
              </a:prstClr>
            </a:outerShdw>
          </a:effectLst>
          <a:scene3d>
            <a:camera prst="orthographicFront"/>
            <a:lightRig rig="flat" dir="t">
              <a:rot lat="0" lon="0" rev="18600000"/>
            </a:lightRig>
          </a:scene3d>
          <a:sp3d prstMaterial="powder">
            <a:bevelT w="234950" h="825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85" name="Oval 84"/>
          <p:cNvSpPr>
            <a:spLocks noChangeAspect="1"/>
          </p:cNvSpPr>
          <p:nvPr/>
        </p:nvSpPr>
        <p:spPr bwMode="auto">
          <a:xfrm>
            <a:off x="6836959" y="2871462"/>
            <a:ext cx="80553" cy="80571"/>
          </a:xfrm>
          <a:prstGeom prst="ellipse">
            <a:avLst/>
          </a:prstGeom>
          <a:gradFill flip="none" rotWithShape="1">
            <a:gsLst>
              <a:gs pos="0">
                <a:schemeClr val="accent3">
                  <a:lumMod val="20000"/>
                  <a:lumOff val="80000"/>
                </a:schemeClr>
              </a:gs>
              <a:gs pos="41000">
                <a:srgbClr val="7CDC34"/>
              </a:gs>
              <a:gs pos="100000">
                <a:schemeClr val="tx1">
                  <a:lumMod val="95000"/>
                  <a:lumOff val="5000"/>
                </a:schemeClr>
              </a:gs>
            </a:gsLst>
            <a:path path="circle">
              <a:fillToRect l="50000" t="50000" r="50000" b="50000"/>
            </a:path>
            <a:tileRect/>
          </a:gradFill>
          <a:ln w="76200">
            <a:noFill/>
          </a:ln>
          <a:effectLst>
            <a:outerShdw blurRad="50800" dist="25400" dir="2700000" algn="tl" rotWithShape="0">
              <a:prstClr val="black">
                <a:alpha val="40000"/>
              </a:prstClr>
            </a:outerShdw>
          </a:effectLst>
          <a:scene3d>
            <a:camera prst="orthographicFront"/>
            <a:lightRig rig="flat" dir="t">
              <a:rot lat="0" lon="0" rev="18600000"/>
            </a:lightRig>
          </a:scene3d>
          <a:sp3d prstMaterial="powder">
            <a:bevelT w="234950" h="825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40" name="Rectangular Callout 39"/>
          <p:cNvSpPr/>
          <p:nvPr/>
        </p:nvSpPr>
        <p:spPr>
          <a:xfrm>
            <a:off x="2933007" y="5029770"/>
            <a:ext cx="909095" cy="372410"/>
          </a:xfrm>
          <a:prstGeom prst="wedgeRectCallout">
            <a:avLst>
              <a:gd name="adj1" fmla="val -7875"/>
              <a:gd name="adj2" fmla="val -341805"/>
            </a:avLst>
          </a:prstGeom>
          <a:solidFill>
            <a:schemeClr val="bg1"/>
          </a:solidFill>
          <a:ln w="12700">
            <a:solidFill>
              <a:schemeClr val="accent6">
                <a:lumMod val="75000"/>
              </a:schemeClr>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wrap="none" lIns="54864" tIns="27432" rIns="54864" bIns="36576" rtlCol="0" anchor="ctr">
            <a:spAutoFit/>
          </a:bodyPr>
          <a:lstStyle/>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White Sands,</a:t>
            </a:r>
          </a:p>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New Mexico</a:t>
            </a:r>
          </a:p>
        </p:txBody>
      </p:sp>
      <p:sp>
        <p:nvSpPr>
          <p:cNvPr id="58" name="Rectangular Callout 57"/>
          <p:cNvSpPr/>
          <p:nvPr/>
        </p:nvSpPr>
        <p:spPr>
          <a:xfrm>
            <a:off x="1512290" y="4319029"/>
            <a:ext cx="753604" cy="372410"/>
          </a:xfrm>
          <a:prstGeom prst="wedgeRectCallout">
            <a:avLst>
              <a:gd name="adj1" fmla="val -3263"/>
              <a:gd name="adj2" fmla="val -196657"/>
            </a:avLst>
          </a:prstGeom>
          <a:solidFill>
            <a:schemeClr val="bg1"/>
          </a:solidFill>
          <a:ln w="12700">
            <a:solidFill>
              <a:schemeClr val="accent6">
                <a:lumMod val="75000"/>
              </a:schemeClr>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wrap="none" lIns="54864" tIns="27432" rIns="54864" bIns="36576" rtlCol="0" anchor="ctr">
            <a:spAutoFit/>
          </a:bodyPr>
          <a:lstStyle/>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San Diego,</a:t>
            </a:r>
          </a:p>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California</a:t>
            </a:r>
          </a:p>
        </p:txBody>
      </p:sp>
      <p:sp>
        <p:nvSpPr>
          <p:cNvPr id="59" name="Rectangular Callout 58"/>
          <p:cNvSpPr/>
          <p:nvPr/>
        </p:nvSpPr>
        <p:spPr>
          <a:xfrm>
            <a:off x="1754223" y="2658124"/>
            <a:ext cx="727956" cy="372410"/>
          </a:xfrm>
          <a:prstGeom prst="wedgeRectCallout">
            <a:avLst>
              <a:gd name="adj1" fmla="val -32054"/>
              <a:gd name="adj2" fmla="val 152036"/>
            </a:avLst>
          </a:prstGeom>
          <a:solidFill>
            <a:schemeClr val="bg1"/>
          </a:solidFill>
          <a:ln w="12700">
            <a:solidFill>
              <a:schemeClr val="accent6">
                <a:lumMod val="75000"/>
              </a:schemeClr>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wrap="none" lIns="54864" tIns="27432" rIns="54864" bIns="36576" rtlCol="0" anchor="ctr">
            <a:spAutoFit/>
          </a:bodyPr>
          <a:lstStyle/>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Pasadena,</a:t>
            </a:r>
          </a:p>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California</a:t>
            </a:r>
          </a:p>
        </p:txBody>
      </p:sp>
      <p:sp>
        <p:nvSpPr>
          <p:cNvPr id="61" name="Rectangular Callout 60"/>
          <p:cNvSpPr/>
          <p:nvPr/>
        </p:nvSpPr>
        <p:spPr>
          <a:xfrm>
            <a:off x="406287" y="2662531"/>
            <a:ext cx="732765" cy="372410"/>
          </a:xfrm>
          <a:prstGeom prst="wedgeRectCallout">
            <a:avLst>
              <a:gd name="adj1" fmla="val 84531"/>
              <a:gd name="adj2" fmla="val 72627"/>
            </a:avLst>
          </a:prstGeom>
          <a:solidFill>
            <a:schemeClr val="bg1"/>
          </a:solidFill>
          <a:ln w="12700">
            <a:solidFill>
              <a:schemeClr val="accent6">
                <a:lumMod val="75000"/>
              </a:schemeClr>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wrap="none" lIns="54864" tIns="27432" rIns="54864" bIns="36576" rtlCol="0" anchor="ctr">
            <a:spAutoFit/>
          </a:bodyPr>
          <a:lstStyle/>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Monterey,</a:t>
            </a:r>
          </a:p>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California</a:t>
            </a:r>
          </a:p>
        </p:txBody>
      </p:sp>
      <p:sp>
        <p:nvSpPr>
          <p:cNvPr id="62" name="Rectangular Callout 61"/>
          <p:cNvSpPr/>
          <p:nvPr/>
        </p:nvSpPr>
        <p:spPr>
          <a:xfrm>
            <a:off x="2223091" y="1798875"/>
            <a:ext cx="569258" cy="372410"/>
          </a:xfrm>
          <a:prstGeom prst="wedgeRectCallout">
            <a:avLst>
              <a:gd name="adj1" fmla="val 37395"/>
              <a:gd name="adj2" fmla="val 204227"/>
            </a:avLst>
          </a:prstGeom>
          <a:solidFill>
            <a:schemeClr val="bg1"/>
          </a:solidFill>
          <a:ln w="12700">
            <a:solidFill>
              <a:schemeClr val="accent6">
                <a:lumMod val="75000"/>
              </a:schemeClr>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wrap="none" lIns="54864" tIns="27432" rIns="54864" bIns="36576" rtlCol="0" anchor="ctr">
            <a:spAutoFit/>
          </a:bodyPr>
          <a:lstStyle/>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Magna,</a:t>
            </a:r>
          </a:p>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Utah</a:t>
            </a:r>
          </a:p>
        </p:txBody>
      </p:sp>
      <p:sp>
        <p:nvSpPr>
          <p:cNvPr id="64" name="Rectangular Callout 63"/>
          <p:cNvSpPr/>
          <p:nvPr/>
        </p:nvSpPr>
        <p:spPr>
          <a:xfrm>
            <a:off x="406287" y="3250997"/>
            <a:ext cx="727956" cy="372410"/>
          </a:xfrm>
          <a:prstGeom prst="wedgeRectCallout">
            <a:avLst>
              <a:gd name="adj1" fmla="val 110257"/>
              <a:gd name="adj2" fmla="val 13379"/>
            </a:avLst>
          </a:prstGeom>
          <a:solidFill>
            <a:schemeClr val="bg1"/>
          </a:solidFill>
          <a:ln w="12700">
            <a:solidFill>
              <a:schemeClr val="accent6">
                <a:lumMod val="75000"/>
              </a:schemeClr>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wrap="none" lIns="54864" tIns="27432" rIns="54864" bIns="36576" rtlCol="0" anchor="ctr">
            <a:spAutoFit/>
          </a:bodyPr>
          <a:lstStyle/>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Goleta,</a:t>
            </a:r>
          </a:p>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California</a:t>
            </a:r>
          </a:p>
        </p:txBody>
      </p:sp>
      <p:sp>
        <p:nvSpPr>
          <p:cNvPr id="65" name="Rectangular Callout 64"/>
          <p:cNvSpPr/>
          <p:nvPr/>
        </p:nvSpPr>
        <p:spPr>
          <a:xfrm>
            <a:off x="1970557" y="4867667"/>
            <a:ext cx="596509" cy="372410"/>
          </a:xfrm>
          <a:prstGeom prst="wedgeRectCallout">
            <a:avLst>
              <a:gd name="adj1" fmla="val 50498"/>
              <a:gd name="adj2" fmla="val -330747"/>
            </a:avLst>
          </a:prstGeom>
          <a:solidFill>
            <a:schemeClr val="bg1"/>
          </a:solidFill>
          <a:ln w="12700">
            <a:solidFill>
              <a:schemeClr val="accent6">
                <a:lumMod val="75000"/>
              </a:schemeClr>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wrap="none" lIns="54864" tIns="27432" rIns="54864" bIns="36576" rtlCol="0" anchor="ctr">
            <a:spAutoFit/>
          </a:bodyPr>
          <a:lstStyle/>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Gilbert,</a:t>
            </a:r>
          </a:p>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Arizona</a:t>
            </a:r>
          </a:p>
        </p:txBody>
      </p:sp>
      <p:sp>
        <p:nvSpPr>
          <p:cNvPr id="66" name="Rectangular Callout 65"/>
          <p:cNvSpPr/>
          <p:nvPr/>
        </p:nvSpPr>
        <p:spPr>
          <a:xfrm>
            <a:off x="406287" y="4328664"/>
            <a:ext cx="832151" cy="372410"/>
          </a:xfrm>
          <a:prstGeom prst="wedgeRectCallout">
            <a:avLst>
              <a:gd name="adj1" fmla="val 107337"/>
              <a:gd name="adj2" fmla="val -245757"/>
            </a:avLst>
          </a:prstGeom>
          <a:solidFill>
            <a:schemeClr val="bg1"/>
          </a:solidFill>
          <a:ln w="12700">
            <a:solidFill>
              <a:schemeClr val="accent6">
                <a:lumMod val="75000"/>
              </a:schemeClr>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wrap="none" lIns="54864" tIns="27432" rIns="54864" bIns="36576" rtlCol="0" anchor="ctr">
            <a:spAutoFit/>
          </a:bodyPr>
          <a:lstStyle/>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El Segundo,</a:t>
            </a:r>
          </a:p>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California</a:t>
            </a:r>
          </a:p>
        </p:txBody>
      </p:sp>
      <p:sp>
        <p:nvSpPr>
          <p:cNvPr id="68" name="Rectangular Callout 67"/>
          <p:cNvSpPr/>
          <p:nvPr/>
        </p:nvSpPr>
        <p:spPr>
          <a:xfrm>
            <a:off x="2422247" y="3142559"/>
            <a:ext cx="803297" cy="372410"/>
          </a:xfrm>
          <a:prstGeom prst="wedgeRectCallout">
            <a:avLst>
              <a:gd name="adj1" fmla="val -119470"/>
              <a:gd name="adj2" fmla="val 56564"/>
            </a:avLst>
          </a:prstGeom>
          <a:solidFill>
            <a:schemeClr val="bg1"/>
          </a:solidFill>
          <a:ln w="12700">
            <a:solidFill>
              <a:schemeClr val="accent6">
                <a:lumMod val="75000"/>
              </a:schemeClr>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wrap="none" lIns="54864" tIns="27432" rIns="54864" bIns="36576" rtlCol="0" anchor="ctr">
            <a:spAutoFit/>
          </a:bodyPr>
          <a:lstStyle/>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Commerce,</a:t>
            </a:r>
          </a:p>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California</a:t>
            </a:r>
          </a:p>
        </p:txBody>
      </p:sp>
      <p:sp>
        <p:nvSpPr>
          <p:cNvPr id="69" name="Rectangular Callout 68"/>
          <p:cNvSpPr/>
          <p:nvPr/>
        </p:nvSpPr>
        <p:spPr>
          <a:xfrm>
            <a:off x="3490493" y="2113450"/>
            <a:ext cx="1207254" cy="372410"/>
          </a:xfrm>
          <a:prstGeom prst="wedgeRectCallout">
            <a:avLst>
              <a:gd name="adj1" fmla="val -46189"/>
              <a:gd name="adj2" fmla="val 220190"/>
            </a:avLst>
          </a:prstGeom>
          <a:solidFill>
            <a:schemeClr val="bg1"/>
          </a:solidFill>
          <a:ln w="12700">
            <a:solidFill>
              <a:schemeClr val="accent6">
                <a:lumMod val="75000"/>
              </a:schemeClr>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wrap="none" lIns="54864" tIns="27432" rIns="54864" bIns="36576" rtlCol="0" anchor="ctr">
            <a:spAutoFit/>
          </a:bodyPr>
          <a:lstStyle/>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Colorado Springs,</a:t>
            </a:r>
          </a:p>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Colorado</a:t>
            </a:r>
          </a:p>
        </p:txBody>
      </p:sp>
      <p:sp>
        <p:nvSpPr>
          <p:cNvPr id="57" name="Rectangular Callout 56"/>
          <p:cNvSpPr/>
          <p:nvPr/>
        </p:nvSpPr>
        <p:spPr>
          <a:xfrm>
            <a:off x="7550465" y="3541007"/>
            <a:ext cx="1048556" cy="372410"/>
          </a:xfrm>
          <a:prstGeom prst="wedgeRectCallout">
            <a:avLst>
              <a:gd name="adj1" fmla="val -86581"/>
              <a:gd name="adj2" fmla="val -161444"/>
            </a:avLst>
          </a:prstGeom>
          <a:solidFill>
            <a:schemeClr val="bg1"/>
          </a:solidFill>
          <a:ln w="12700">
            <a:solidFill>
              <a:schemeClr val="accent6">
                <a:lumMod val="75000"/>
              </a:schemeClr>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wrap="none" lIns="54864" tIns="27432" rIns="54864" bIns="36576" rtlCol="0" anchor="ctr">
            <a:spAutoFit/>
          </a:bodyPr>
          <a:lstStyle/>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Wallops Island,</a:t>
            </a:r>
          </a:p>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Virginia</a:t>
            </a:r>
          </a:p>
        </p:txBody>
      </p:sp>
      <p:sp>
        <p:nvSpPr>
          <p:cNvPr id="67" name="Rectangular Callout 66"/>
          <p:cNvSpPr/>
          <p:nvPr/>
        </p:nvSpPr>
        <p:spPr>
          <a:xfrm>
            <a:off x="5986179" y="3338243"/>
            <a:ext cx="610936" cy="372410"/>
          </a:xfrm>
          <a:prstGeom prst="wedgeRectCallout">
            <a:avLst>
              <a:gd name="adj1" fmla="val 92500"/>
              <a:gd name="adj2" fmla="val -145667"/>
            </a:avLst>
          </a:prstGeom>
          <a:solidFill>
            <a:schemeClr val="bg1"/>
          </a:solidFill>
          <a:ln w="12700">
            <a:solidFill>
              <a:schemeClr val="accent6">
                <a:lumMod val="75000"/>
              </a:schemeClr>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wrap="none" lIns="54864" tIns="27432" rIns="54864" bIns="36576" rtlCol="0" anchor="ctr">
            <a:spAutoFit/>
          </a:bodyPr>
          <a:lstStyle/>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Dulles,</a:t>
            </a:r>
          </a:p>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Virginia</a:t>
            </a:r>
          </a:p>
        </p:txBody>
      </p:sp>
      <p:sp>
        <p:nvSpPr>
          <p:cNvPr id="86" name="Rectangular Callout 85"/>
          <p:cNvSpPr/>
          <p:nvPr/>
        </p:nvSpPr>
        <p:spPr>
          <a:xfrm>
            <a:off x="7824812" y="2268193"/>
            <a:ext cx="713529" cy="372410"/>
          </a:xfrm>
          <a:prstGeom prst="wedgeRectCallout">
            <a:avLst>
              <a:gd name="adj1" fmla="val -182743"/>
              <a:gd name="adj2" fmla="val 123696"/>
            </a:avLst>
          </a:prstGeom>
          <a:solidFill>
            <a:schemeClr val="bg1"/>
          </a:solidFill>
          <a:ln w="12700">
            <a:solidFill>
              <a:schemeClr val="accent6">
                <a:lumMod val="75000"/>
              </a:schemeClr>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wrap="none" lIns="54864" tIns="27432" rIns="54864" bIns="36576" rtlCol="0" anchor="ctr">
            <a:spAutoFit/>
          </a:bodyPr>
          <a:lstStyle/>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Beltsville,</a:t>
            </a:r>
          </a:p>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Maryland</a:t>
            </a:r>
          </a:p>
        </p:txBody>
      </p:sp>
      <p:sp>
        <p:nvSpPr>
          <p:cNvPr id="87" name="Rectangular Callout 86"/>
          <p:cNvSpPr/>
          <p:nvPr/>
        </p:nvSpPr>
        <p:spPr>
          <a:xfrm>
            <a:off x="7742202" y="2789809"/>
            <a:ext cx="747192" cy="372410"/>
          </a:xfrm>
          <a:prstGeom prst="wedgeRectCallout">
            <a:avLst>
              <a:gd name="adj1" fmla="val -159640"/>
              <a:gd name="adj2" fmla="val -8526"/>
            </a:avLst>
          </a:prstGeom>
          <a:solidFill>
            <a:schemeClr val="bg1"/>
          </a:solidFill>
          <a:ln w="12700">
            <a:solidFill>
              <a:schemeClr val="accent6">
                <a:lumMod val="75000"/>
              </a:schemeClr>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wrap="none" lIns="54864" tIns="27432" rIns="54864" bIns="36576" rtlCol="0" anchor="ctr">
            <a:spAutoFit/>
          </a:bodyPr>
          <a:lstStyle/>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Greenbelt,</a:t>
            </a:r>
          </a:p>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Maryland</a:t>
            </a:r>
          </a:p>
        </p:txBody>
      </p:sp>
      <p:sp>
        <p:nvSpPr>
          <p:cNvPr id="60" name="Rectangular Callout 59"/>
          <p:cNvSpPr/>
          <p:nvPr/>
        </p:nvSpPr>
        <p:spPr>
          <a:xfrm>
            <a:off x="5429707" y="4899207"/>
            <a:ext cx="684675" cy="372410"/>
          </a:xfrm>
          <a:prstGeom prst="wedgeRectCallout">
            <a:avLst>
              <a:gd name="adj1" fmla="val -159413"/>
              <a:gd name="adj2" fmla="val -234262"/>
            </a:avLst>
          </a:prstGeom>
          <a:solidFill>
            <a:schemeClr val="bg1"/>
          </a:solidFill>
          <a:ln w="12700">
            <a:solidFill>
              <a:schemeClr val="accent6">
                <a:lumMod val="75000"/>
              </a:schemeClr>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wrap="none" lIns="54864" tIns="27432" rIns="54864" bIns="36576" rtlCol="0" anchor="ctr">
            <a:spAutoFit/>
          </a:bodyPr>
          <a:lstStyle/>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Palestine,</a:t>
            </a:r>
          </a:p>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Texas</a:t>
            </a:r>
          </a:p>
        </p:txBody>
      </p:sp>
      <p:sp>
        <p:nvSpPr>
          <p:cNvPr id="63" name="Rectangular Callout 62"/>
          <p:cNvSpPr/>
          <p:nvPr/>
        </p:nvSpPr>
        <p:spPr>
          <a:xfrm>
            <a:off x="4611639" y="5206581"/>
            <a:ext cx="654217" cy="372410"/>
          </a:xfrm>
          <a:prstGeom prst="wedgeRectCallout">
            <a:avLst>
              <a:gd name="adj1" fmla="val -33214"/>
              <a:gd name="adj2" fmla="val -239738"/>
            </a:avLst>
          </a:prstGeom>
          <a:solidFill>
            <a:schemeClr val="bg1"/>
          </a:solidFill>
          <a:ln w="12700">
            <a:solidFill>
              <a:schemeClr val="accent6">
                <a:lumMod val="75000"/>
              </a:schemeClr>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wrap="none" lIns="54864" tIns="27432" rIns="54864" bIns="36576" rtlCol="0" anchor="ctr">
            <a:spAutoFit/>
          </a:bodyPr>
          <a:lstStyle/>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Houston,</a:t>
            </a:r>
          </a:p>
          <a:p>
            <a:pPr algn="ctr">
              <a:lnSpc>
                <a:spcPts val="1100"/>
              </a:lnSpc>
              <a:spcBef>
                <a:spcPts val="200"/>
              </a:spcBef>
            </a:pPr>
            <a:r>
              <a:rPr lang="en-US" sz="1100" b="1" dirty="0" smtClean="0">
                <a:solidFill>
                  <a:schemeClr val="accent6"/>
                </a:solidFill>
                <a:latin typeface="Times New Roman" pitchFamily="18" charset="0"/>
                <a:cs typeface="Times New Roman" pitchFamily="18" charset="0"/>
              </a:rPr>
              <a:t>Texas</a:t>
            </a:r>
          </a:p>
        </p:txBody>
      </p:sp>
    </p:spTree>
    <p:extLst>
      <p:ext uri="{BB962C8B-B14F-4D97-AF65-F5344CB8AC3E}">
        <p14:creationId xmlns:p14="http://schemas.microsoft.com/office/powerpoint/2010/main" val="402910450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85751"/>
            <a:ext cx="6324509" cy="628650"/>
          </a:xfrm>
        </p:spPr>
        <p:txBody>
          <a:bodyPr>
            <a:normAutofit/>
          </a:bodyPr>
          <a:lstStyle/>
          <a:p>
            <a:r>
              <a:rPr lang="en-US" dirty="0" smtClean="0"/>
              <a:t>Orbital ATK Space System Capabilities</a:t>
            </a:r>
            <a:endParaRPr lang="en-US" dirty="0"/>
          </a:p>
        </p:txBody>
      </p:sp>
      <p:sp>
        <p:nvSpPr>
          <p:cNvPr id="4" name="Rounded Rectangle 3"/>
          <p:cNvSpPr/>
          <p:nvPr/>
        </p:nvSpPr>
        <p:spPr bwMode="auto">
          <a:xfrm>
            <a:off x="1206539" y="2780556"/>
            <a:ext cx="1234440" cy="3001119"/>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lIns="0" tIns="0" rIns="0" bIns="0"/>
          <a:lstStyle/>
          <a:p>
            <a:pPr lvl="0"/>
            <a:r>
              <a:rPr lang="en-US" sz="1400" b="1" dirty="0">
                <a:solidFill>
                  <a:prstClr val="black"/>
                </a:solidFill>
                <a:latin typeface="Times New Roman" pitchFamily="18" charset="0"/>
                <a:cs typeface="Times New Roman" pitchFamily="18" charset="0"/>
              </a:rPr>
              <a:t>Mini</a:t>
            </a:r>
          </a:p>
          <a:p>
            <a:pPr lvl="0"/>
            <a:endParaRPr lang="en-US" sz="900" dirty="0">
              <a:solidFill>
                <a:prstClr val="black"/>
              </a:solidFill>
              <a:latin typeface="Times New Roman" pitchFamily="18" charset="0"/>
              <a:cs typeface="Times New Roman" pitchFamily="18" charset="0"/>
            </a:endParaRP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60 kg / 75 W              Payload</a:t>
            </a:r>
            <a:endParaRPr lang="en-US" sz="900" dirty="0">
              <a:solidFill>
                <a:prstClr val="black"/>
              </a:solidFill>
              <a:latin typeface="Times New Roman" pitchFamily="18" charset="0"/>
              <a:cs typeface="Times New Roman" pitchFamily="18" charset="0"/>
            </a:endParaRP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1-5 Year </a:t>
            </a:r>
            <a:r>
              <a:rPr lang="en-US" sz="900" dirty="0">
                <a:solidFill>
                  <a:prstClr val="black"/>
                </a:solidFill>
                <a:latin typeface="Times New Roman" pitchFamily="18" charset="0"/>
                <a:cs typeface="Times New Roman" pitchFamily="18" charset="0"/>
              </a:rPr>
              <a:t>Life</a:t>
            </a: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12-18 </a:t>
            </a:r>
            <a:r>
              <a:rPr lang="en-US" sz="900" dirty="0">
                <a:solidFill>
                  <a:prstClr val="black"/>
                </a:solidFill>
                <a:latin typeface="Times New Roman" pitchFamily="18" charset="0"/>
                <a:cs typeface="Times New Roman" pitchFamily="18" charset="0"/>
              </a:rPr>
              <a:t>Month </a:t>
            </a:r>
            <a:r>
              <a:rPr lang="en-US" sz="900" dirty="0" smtClean="0">
                <a:solidFill>
                  <a:prstClr val="black"/>
                </a:solidFill>
                <a:latin typeface="Times New Roman" pitchFamily="18" charset="0"/>
                <a:cs typeface="Times New Roman" pitchFamily="18" charset="0"/>
              </a:rPr>
              <a:t>Delivery</a:t>
            </a:r>
          </a:p>
          <a:p>
            <a:pPr marL="57150" lvl="0" indent="-57150">
              <a:buFont typeface="Arial" pitchFamily="34" charset="0"/>
              <a:buChar char="•"/>
            </a:pPr>
            <a:endParaRPr lang="en-US" sz="900" dirty="0" smtClean="0">
              <a:solidFill>
                <a:prstClr val="black"/>
              </a:solidFill>
              <a:latin typeface="Times New Roman" pitchFamily="18" charset="0"/>
              <a:cs typeface="Times New Roman" pitchFamily="18" charset="0"/>
            </a:endParaRPr>
          </a:p>
          <a:p>
            <a:pPr marL="57150" lvl="0" indent="-57150">
              <a:buFont typeface="Arial" pitchFamily="34" charset="0"/>
              <a:buChar char="•"/>
            </a:pPr>
            <a:endParaRPr lang="en-US" sz="900" dirty="0">
              <a:solidFill>
                <a:prstClr val="black"/>
              </a:solidFill>
              <a:latin typeface="Times New Roman" pitchFamily="18" charset="0"/>
              <a:cs typeface="Times New Roman" pitchFamily="18" charset="0"/>
            </a:endParaRPr>
          </a:p>
          <a:p>
            <a:pPr lvl="0"/>
            <a:r>
              <a:rPr lang="en-US" sz="1100" b="1" dirty="0" smtClean="0">
                <a:latin typeface="Times New Roman" pitchFamily="18" charset="0"/>
                <a:cs typeface="Times New Roman" pitchFamily="18" charset="0"/>
              </a:rPr>
              <a:t>RapidStar-1</a:t>
            </a:r>
            <a:endParaRPr lang="en-US" sz="1100" b="1" dirty="0">
              <a:latin typeface="Times New Roman" pitchFamily="18" charset="0"/>
              <a:cs typeface="Times New Roman" pitchFamily="18" charset="0"/>
            </a:endParaRPr>
          </a:p>
          <a:p>
            <a:pPr lvl="0"/>
            <a:endParaRPr lang="en-US" sz="1100" b="1" dirty="0" smtClean="0">
              <a:solidFill>
                <a:prstClr val="black"/>
              </a:solidFill>
              <a:latin typeface="Times New Roman" pitchFamily="18" charset="0"/>
              <a:cs typeface="Times New Roman" pitchFamily="18" charset="0"/>
            </a:endParaRPr>
          </a:p>
          <a:p>
            <a:pPr lvl="0"/>
            <a:endParaRPr lang="en-US" sz="1100" b="1" dirty="0" smtClean="0">
              <a:solidFill>
                <a:prstClr val="black"/>
              </a:solidFill>
              <a:latin typeface="Times New Roman" pitchFamily="18" charset="0"/>
              <a:cs typeface="Times New Roman" pitchFamily="18" charset="0"/>
            </a:endParaRPr>
          </a:p>
          <a:p>
            <a:pPr lvl="0"/>
            <a:r>
              <a:rPr lang="en-US" sz="1100" b="1" dirty="0" smtClean="0">
                <a:solidFill>
                  <a:prstClr val="black"/>
                </a:solidFill>
                <a:latin typeface="Times New Roman" pitchFamily="18" charset="0"/>
                <a:cs typeface="Times New Roman" pitchFamily="18" charset="0"/>
              </a:rPr>
              <a:t>Pegasus, </a:t>
            </a:r>
            <a:r>
              <a:rPr lang="en-US" sz="1100" dirty="0" smtClean="0">
                <a:solidFill>
                  <a:prstClr val="black"/>
                </a:solidFill>
                <a:latin typeface="Times New Roman" pitchFamily="18" charset="0"/>
                <a:cs typeface="Times New Roman" pitchFamily="18" charset="0"/>
              </a:rPr>
              <a:t>or</a:t>
            </a:r>
            <a:r>
              <a:rPr lang="en-US" sz="1100" b="1" dirty="0">
                <a:solidFill>
                  <a:prstClr val="black"/>
                </a:solidFill>
                <a:latin typeface="Times New Roman" pitchFamily="18" charset="0"/>
                <a:cs typeface="Times New Roman" pitchFamily="18" charset="0"/>
              </a:rPr>
              <a:t/>
            </a:r>
            <a:br>
              <a:rPr lang="en-US" sz="1100" b="1" dirty="0">
                <a:solidFill>
                  <a:prstClr val="black"/>
                </a:solidFill>
                <a:latin typeface="Times New Roman" pitchFamily="18" charset="0"/>
                <a:cs typeface="Times New Roman" pitchFamily="18" charset="0"/>
              </a:rPr>
            </a:br>
            <a:r>
              <a:rPr lang="en-US" sz="1100" b="1" dirty="0">
                <a:solidFill>
                  <a:prstClr val="black"/>
                </a:solidFill>
                <a:latin typeface="Times New Roman" pitchFamily="18" charset="0"/>
                <a:cs typeface="Times New Roman" pitchFamily="18" charset="0"/>
              </a:rPr>
              <a:t>Minotaur </a:t>
            </a:r>
            <a:r>
              <a:rPr lang="en-US" sz="1100" b="1" dirty="0" smtClean="0">
                <a:solidFill>
                  <a:prstClr val="black"/>
                </a:solidFill>
                <a:latin typeface="Times New Roman" pitchFamily="18" charset="0"/>
                <a:cs typeface="Times New Roman" pitchFamily="18" charset="0"/>
              </a:rPr>
              <a:t>I</a:t>
            </a:r>
          </a:p>
          <a:p>
            <a:pPr lvl="0"/>
            <a:endParaRPr lang="en-US" sz="1100" b="1" dirty="0" smtClean="0">
              <a:solidFill>
                <a:prstClr val="black"/>
              </a:solidFill>
              <a:latin typeface="Times New Roman" pitchFamily="18" charset="0"/>
              <a:cs typeface="Times New Roman" pitchFamily="18" charset="0"/>
            </a:endParaRPr>
          </a:p>
          <a:p>
            <a:pPr lvl="0"/>
            <a:endParaRPr lang="en-US" sz="1100" b="1" dirty="0" smtClean="0">
              <a:solidFill>
                <a:prstClr val="black"/>
              </a:solidFill>
              <a:latin typeface="Times New Roman" pitchFamily="18" charset="0"/>
              <a:cs typeface="Times New Roman" pitchFamily="18" charset="0"/>
            </a:endParaRPr>
          </a:p>
          <a:p>
            <a:pPr lvl="0"/>
            <a:r>
              <a:rPr lang="en-US" sz="1100" b="1" dirty="0">
                <a:solidFill>
                  <a:prstClr val="black"/>
                </a:solidFill>
                <a:latin typeface="Times New Roman" pitchFamily="18" charset="0"/>
                <a:cs typeface="Times New Roman" pitchFamily="18" charset="0"/>
              </a:rPr>
              <a:t/>
            </a:r>
            <a:br>
              <a:rPr lang="en-US" sz="1100" b="1" dirty="0">
                <a:solidFill>
                  <a:prstClr val="black"/>
                </a:solidFill>
                <a:latin typeface="Times New Roman" pitchFamily="18" charset="0"/>
                <a:cs typeface="Times New Roman" pitchFamily="18" charset="0"/>
              </a:rPr>
            </a:br>
            <a:r>
              <a:rPr lang="en-US" sz="1100" b="1" dirty="0" smtClean="0">
                <a:solidFill>
                  <a:prstClr val="black"/>
                </a:solidFill>
                <a:latin typeface="Times New Roman" pitchFamily="18" charset="0"/>
                <a:cs typeface="Times New Roman" pitchFamily="18" charset="0"/>
              </a:rPr>
              <a:t> Spacecraft Control </a:t>
            </a:r>
            <a:r>
              <a:rPr lang="en-US" sz="1100" b="1" dirty="0">
                <a:solidFill>
                  <a:prstClr val="black"/>
                </a:solidFill>
                <a:latin typeface="Times New Roman" pitchFamily="18" charset="0"/>
                <a:cs typeface="Times New Roman" pitchFamily="18" charset="0"/>
              </a:rPr>
              <a:t/>
            </a:r>
            <a:br>
              <a:rPr lang="en-US" sz="1100" b="1" dirty="0">
                <a:solidFill>
                  <a:prstClr val="black"/>
                </a:solidFill>
                <a:latin typeface="Times New Roman" pitchFamily="18" charset="0"/>
                <a:cs typeface="Times New Roman" pitchFamily="18" charset="0"/>
              </a:rPr>
            </a:br>
            <a:endParaRPr lang="en-US" sz="1100" dirty="0">
              <a:latin typeface="Times New Roman" pitchFamily="18" charset="0"/>
              <a:cs typeface="Times New Roman" pitchFamily="18" charset="0"/>
            </a:endParaRPr>
          </a:p>
        </p:txBody>
      </p:sp>
      <p:sp>
        <p:nvSpPr>
          <p:cNvPr id="5" name="Rounded Rectangle 4"/>
          <p:cNvSpPr/>
          <p:nvPr/>
        </p:nvSpPr>
        <p:spPr bwMode="auto">
          <a:xfrm>
            <a:off x="2493581" y="2780556"/>
            <a:ext cx="1234440" cy="3001119"/>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lIns="0" tIns="0" rIns="0" bIns="0"/>
          <a:lstStyle/>
          <a:p>
            <a:pPr lvl="0"/>
            <a:r>
              <a:rPr lang="en-US" sz="1400" b="1" dirty="0">
                <a:solidFill>
                  <a:prstClr val="black"/>
                </a:solidFill>
                <a:latin typeface="Times New Roman" pitchFamily="18" charset="0"/>
                <a:cs typeface="Times New Roman" pitchFamily="18" charset="0"/>
              </a:rPr>
              <a:t>Small </a:t>
            </a:r>
          </a:p>
          <a:p>
            <a:pPr lvl="0"/>
            <a:endParaRPr lang="en-US" sz="900" dirty="0">
              <a:solidFill>
                <a:prstClr val="black"/>
              </a:solidFill>
              <a:latin typeface="Times New Roman" pitchFamily="18" charset="0"/>
              <a:cs typeface="Times New Roman" pitchFamily="18" charset="0"/>
            </a:endParaRP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550 kg / 750 W    Payload</a:t>
            </a:r>
            <a:endParaRPr lang="en-US" sz="900" dirty="0">
              <a:solidFill>
                <a:prstClr val="black"/>
              </a:solidFill>
              <a:latin typeface="Times New Roman" pitchFamily="18" charset="0"/>
              <a:cs typeface="Times New Roman" pitchFamily="18" charset="0"/>
            </a:endParaRP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1-5 </a:t>
            </a:r>
            <a:r>
              <a:rPr lang="en-US" sz="900" dirty="0">
                <a:solidFill>
                  <a:prstClr val="black"/>
                </a:solidFill>
                <a:latin typeface="Times New Roman" pitchFamily="18" charset="0"/>
                <a:cs typeface="Times New Roman" pitchFamily="18" charset="0"/>
              </a:rPr>
              <a:t>Year Life </a:t>
            </a: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16-36 </a:t>
            </a:r>
            <a:r>
              <a:rPr lang="en-US" sz="900" dirty="0">
                <a:solidFill>
                  <a:prstClr val="black"/>
                </a:solidFill>
                <a:latin typeface="Times New Roman" pitchFamily="18" charset="0"/>
                <a:cs typeface="Times New Roman" pitchFamily="18" charset="0"/>
              </a:rPr>
              <a:t>Month </a:t>
            </a:r>
            <a:r>
              <a:rPr lang="en-US" sz="900" dirty="0" smtClean="0">
                <a:solidFill>
                  <a:prstClr val="black"/>
                </a:solidFill>
                <a:latin typeface="Times New Roman" pitchFamily="18" charset="0"/>
                <a:cs typeface="Times New Roman" pitchFamily="18" charset="0"/>
              </a:rPr>
              <a:t>Delivery</a:t>
            </a:r>
          </a:p>
          <a:p>
            <a:pPr marL="57150" lvl="0" indent="-57150">
              <a:buFont typeface="Arial" pitchFamily="34" charset="0"/>
              <a:buChar char="•"/>
            </a:pPr>
            <a:endParaRPr lang="en-US" sz="900" dirty="0">
              <a:solidFill>
                <a:prstClr val="black"/>
              </a:solidFill>
              <a:latin typeface="Times New Roman" pitchFamily="18" charset="0"/>
              <a:cs typeface="Times New Roman" pitchFamily="18" charset="0"/>
            </a:endParaRPr>
          </a:p>
          <a:p>
            <a:pPr marL="115888" lvl="0" indent="-115888">
              <a:buFont typeface="Arial" pitchFamily="34" charset="0"/>
              <a:buChar char="•"/>
            </a:pPr>
            <a:endParaRPr lang="en-US" sz="900" dirty="0">
              <a:solidFill>
                <a:prstClr val="black"/>
              </a:solidFill>
              <a:latin typeface="Times New Roman" pitchFamily="18" charset="0"/>
              <a:cs typeface="Times New Roman" pitchFamily="18" charset="0"/>
            </a:endParaRPr>
          </a:p>
          <a:p>
            <a:pPr lvl="0"/>
            <a:r>
              <a:rPr lang="en-US" sz="1100" b="1" dirty="0" smtClean="0">
                <a:latin typeface="Times New Roman" pitchFamily="18" charset="0"/>
                <a:cs typeface="Times New Roman" pitchFamily="18" charset="0"/>
              </a:rPr>
              <a:t>RapidStar-2 </a:t>
            </a:r>
            <a:r>
              <a:rPr lang="en-US" sz="1100" dirty="0" smtClean="0">
                <a:solidFill>
                  <a:prstClr val="black"/>
                </a:solidFill>
                <a:latin typeface="Times New Roman" pitchFamily="18" charset="0"/>
                <a:cs typeface="Times New Roman" pitchFamily="18" charset="0"/>
              </a:rPr>
              <a:t>or</a:t>
            </a:r>
          </a:p>
          <a:p>
            <a:pPr lvl="0"/>
            <a:r>
              <a:rPr lang="en-US" sz="1100" b="1" dirty="0" smtClean="0">
                <a:solidFill>
                  <a:prstClr val="black"/>
                </a:solidFill>
                <a:latin typeface="Times New Roman" pitchFamily="18" charset="0"/>
                <a:cs typeface="Times New Roman" pitchFamily="18" charset="0"/>
              </a:rPr>
              <a:t>LEOStar-2</a:t>
            </a:r>
          </a:p>
          <a:p>
            <a:pPr lvl="0"/>
            <a:endParaRPr lang="en-US" sz="1100" b="1" dirty="0">
              <a:solidFill>
                <a:prstClr val="black"/>
              </a:solidFill>
              <a:latin typeface="Times New Roman" pitchFamily="18" charset="0"/>
              <a:cs typeface="Times New Roman" pitchFamily="18" charset="0"/>
            </a:endParaRPr>
          </a:p>
          <a:p>
            <a:pPr lvl="0"/>
            <a:r>
              <a:rPr lang="en-US" sz="1100" b="1" dirty="0" smtClean="0">
                <a:solidFill>
                  <a:prstClr val="black"/>
                </a:solidFill>
                <a:latin typeface="Times New Roman" pitchFamily="18" charset="0"/>
                <a:cs typeface="Times New Roman" pitchFamily="18" charset="0"/>
              </a:rPr>
              <a:t>Pegasus</a:t>
            </a:r>
            <a:r>
              <a:rPr lang="en-US" sz="1100" b="1" dirty="0">
                <a:solidFill>
                  <a:prstClr val="black"/>
                </a:solidFill>
                <a:latin typeface="Times New Roman" pitchFamily="18" charset="0"/>
                <a:cs typeface="Times New Roman" pitchFamily="18" charset="0"/>
              </a:rPr>
              <a:t>, Minotaur </a:t>
            </a:r>
            <a:r>
              <a:rPr lang="en-US" sz="1100" b="1" dirty="0" smtClean="0">
                <a:solidFill>
                  <a:prstClr val="black"/>
                </a:solidFill>
                <a:latin typeface="Times New Roman" pitchFamily="18" charset="0"/>
                <a:cs typeface="Times New Roman" pitchFamily="18" charset="0"/>
              </a:rPr>
              <a:t>I, Minotaur IV </a:t>
            </a:r>
            <a:r>
              <a:rPr lang="en-US" sz="1100" dirty="0" smtClean="0">
                <a:solidFill>
                  <a:prstClr val="black"/>
                </a:solidFill>
                <a:latin typeface="Times New Roman" pitchFamily="18" charset="0"/>
                <a:cs typeface="Times New Roman" pitchFamily="18" charset="0"/>
              </a:rPr>
              <a:t>or </a:t>
            </a:r>
            <a:r>
              <a:rPr lang="en-US" sz="1100" b="1" dirty="0" smtClean="0">
                <a:solidFill>
                  <a:prstClr val="black"/>
                </a:solidFill>
                <a:latin typeface="Times New Roman" pitchFamily="18" charset="0"/>
                <a:cs typeface="Times New Roman" pitchFamily="18" charset="0"/>
              </a:rPr>
              <a:t>Minotaur C</a:t>
            </a:r>
            <a:r>
              <a:rPr lang="en-US" sz="1100" b="1" dirty="0">
                <a:solidFill>
                  <a:prstClr val="black"/>
                </a:solidFill>
                <a:latin typeface="Times New Roman" pitchFamily="18" charset="0"/>
                <a:cs typeface="Times New Roman" pitchFamily="18" charset="0"/>
              </a:rPr>
              <a:t/>
            </a:r>
            <a:br>
              <a:rPr lang="en-US" sz="1100" b="1" dirty="0">
                <a:solidFill>
                  <a:prstClr val="black"/>
                </a:solidFill>
                <a:latin typeface="Times New Roman" pitchFamily="18" charset="0"/>
                <a:cs typeface="Times New Roman" pitchFamily="18" charset="0"/>
              </a:rPr>
            </a:br>
            <a:endParaRPr lang="en-US" sz="1100" b="1" dirty="0" smtClean="0">
              <a:solidFill>
                <a:prstClr val="black"/>
              </a:solidFill>
              <a:latin typeface="Times New Roman" pitchFamily="18" charset="0"/>
              <a:cs typeface="Times New Roman" pitchFamily="18" charset="0"/>
            </a:endParaRPr>
          </a:p>
          <a:p>
            <a:pPr lvl="0"/>
            <a:r>
              <a:rPr lang="en-US" sz="1100" b="1" dirty="0" smtClean="0">
                <a:solidFill>
                  <a:prstClr val="black"/>
                </a:solidFill>
                <a:latin typeface="Times New Roman" pitchFamily="18" charset="0"/>
                <a:cs typeface="Times New Roman" pitchFamily="18" charset="0"/>
              </a:rPr>
              <a:t>Spacecraft Control </a:t>
            </a:r>
            <a:r>
              <a:rPr lang="en-US" sz="1100" b="1" dirty="0">
                <a:solidFill>
                  <a:prstClr val="black"/>
                </a:solidFill>
                <a:latin typeface="Times New Roman" pitchFamily="18" charset="0"/>
                <a:cs typeface="Times New Roman" pitchFamily="18" charset="0"/>
              </a:rPr>
              <a:t/>
            </a:r>
            <a:br>
              <a:rPr lang="en-US" sz="1100" b="1" dirty="0">
                <a:solidFill>
                  <a:prstClr val="black"/>
                </a:solidFill>
                <a:latin typeface="Times New Roman" pitchFamily="18" charset="0"/>
                <a:cs typeface="Times New Roman" pitchFamily="18" charset="0"/>
              </a:rPr>
            </a:br>
            <a:endParaRPr lang="en-US" sz="1100" dirty="0">
              <a:solidFill>
                <a:prstClr val="black"/>
              </a:solidFill>
              <a:latin typeface="Times New Roman" pitchFamily="18" charset="0"/>
              <a:cs typeface="Times New Roman" pitchFamily="18" charset="0"/>
            </a:endParaRPr>
          </a:p>
        </p:txBody>
      </p:sp>
      <p:sp>
        <p:nvSpPr>
          <p:cNvPr id="6" name="Rounded Rectangle 5"/>
          <p:cNvSpPr/>
          <p:nvPr/>
        </p:nvSpPr>
        <p:spPr bwMode="auto">
          <a:xfrm>
            <a:off x="3780623" y="2780556"/>
            <a:ext cx="1234440" cy="3001119"/>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lIns="0" tIns="0" rIns="0" bIns="0"/>
          <a:lstStyle/>
          <a:p>
            <a:pPr lvl="0"/>
            <a:r>
              <a:rPr lang="en-US" sz="1400" b="1" dirty="0">
                <a:solidFill>
                  <a:prstClr val="black"/>
                </a:solidFill>
                <a:latin typeface="Times New Roman" pitchFamily="18" charset="0"/>
                <a:cs typeface="Times New Roman" pitchFamily="18" charset="0"/>
              </a:rPr>
              <a:t>Medium </a:t>
            </a:r>
          </a:p>
          <a:p>
            <a:pPr lvl="0"/>
            <a:endParaRPr lang="en-US" sz="900" dirty="0">
              <a:solidFill>
                <a:prstClr val="black"/>
              </a:solidFill>
              <a:latin typeface="Times New Roman" pitchFamily="18" charset="0"/>
              <a:cs typeface="Times New Roman" pitchFamily="18" charset="0"/>
            </a:endParaRP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4,000 kg / 750 W Payload</a:t>
            </a: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7-10 Year Life </a:t>
            </a: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21-36 </a:t>
            </a:r>
            <a:r>
              <a:rPr lang="en-US" sz="900" dirty="0">
                <a:solidFill>
                  <a:prstClr val="black"/>
                </a:solidFill>
                <a:latin typeface="Times New Roman" pitchFamily="18" charset="0"/>
                <a:cs typeface="Times New Roman" pitchFamily="18" charset="0"/>
              </a:rPr>
              <a:t>Month Delivery</a:t>
            </a:r>
          </a:p>
          <a:p>
            <a:pPr marL="57150" lvl="0" indent="-57150">
              <a:buFont typeface="Arial" pitchFamily="34" charset="0"/>
              <a:buChar char="•"/>
            </a:pPr>
            <a:endParaRPr lang="en-US" sz="900" dirty="0" smtClean="0">
              <a:solidFill>
                <a:prstClr val="black"/>
              </a:solidFill>
              <a:latin typeface="Times New Roman" pitchFamily="18" charset="0"/>
              <a:cs typeface="Times New Roman" pitchFamily="18" charset="0"/>
            </a:endParaRPr>
          </a:p>
          <a:p>
            <a:pPr marL="57150" lvl="0" indent="-57150">
              <a:buFont typeface="Arial" pitchFamily="34" charset="0"/>
              <a:buChar char="•"/>
            </a:pPr>
            <a:endParaRPr lang="en-US" sz="900" dirty="0">
              <a:solidFill>
                <a:prstClr val="black"/>
              </a:solidFill>
              <a:latin typeface="Times New Roman" pitchFamily="18" charset="0"/>
              <a:cs typeface="Times New Roman" pitchFamily="18" charset="0"/>
            </a:endParaRPr>
          </a:p>
          <a:p>
            <a:pPr lvl="0"/>
            <a:r>
              <a:rPr lang="en-US" sz="1100" b="1" dirty="0">
                <a:solidFill>
                  <a:prstClr val="black"/>
                </a:solidFill>
                <a:latin typeface="Times New Roman" pitchFamily="18" charset="0"/>
                <a:cs typeface="Times New Roman" pitchFamily="18" charset="0"/>
              </a:rPr>
              <a:t>LEOStar-3</a:t>
            </a:r>
          </a:p>
          <a:p>
            <a:pPr lvl="0"/>
            <a:endParaRPr lang="en-US" sz="1100" b="1" dirty="0">
              <a:solidFill>
                <a:prstClr val="black"/>
              </a:solidFill>
              <a:latin typeface="Times New Roman" pitchFamily="18" charset="0"/>
              <a:cs typeface="Times New Roman" pitchFamily="18" charset="0"/>
            </a:endParaRPr>
          </a:p>
          <a:p>
            <a:pPr lvl="0"/>
            <a:endParaRPr lang="en-US" sz="1100" b="1" dirty="0">
              <a:solidFill>
                <a:prstClr val="black"/>
              </a:solidFill>
              <a:latin typeface="Times New Roman" pitchFamily="18" charset="0"/>
              <a:cs typeface="Times New Roman" pitchFamily="18" charset="0"/>
            </a:endParaRPr>
          </a:p>
          <a:p>
            <a:pPr lvl="0"/>
            <a:r>
              <a:rPr lang="en-US" sz="1100" b="1" dirty="0">
                <a:solidFill>
                  <a:prstClr val="black"/>
                </a:solidFill>
                <a:latin typeface="Times New Roman" pitchFamily="18" charset="0"/>
                <a:cs typeface="Times New Roman" pitchFamily="18" charset="0"/>
              </a:rPr>
              <a:t>Minotaur IV</a:t>
            </a:r>
          </a:p>
          <a:p>
            <a:pPr lvl="0"/>
            <a:r>
              <a:rPr lang="en-US" sz="1100" dirty="0">
                <a:solidFill>
                  <a:prstClr val="black"/>
                </a:solidFill>
                <a:latin typeface="Times New Roman" pitchFamily="18" charset="0"/>
                <a:cs typeface="Times New Roman" pitchFamily="18" charset="0"/>
              </a:rPr>
              <a:t>or </a:t>
            </a:r>
          </a:p>
          <a:p>
            <a:pPr lvl="0"/>
            <a:r>
              <a:rPr lang="en-US" sz="1100" b="1" dirty="0">
                <a:solidFill>
                  <a:prstClr val="black"/>
                </a:solidFill>
                <a:latin typeface="Times New Roman" pitchFamily="18" charset="0"/>
                <a:cs typeface="Times New Roman" pitchFamily="18" charset="0"/>
              </a:rPr>
              <a:t>Antares </a:t>
            </a:r>
            <a:br>
              <a:rPr lang="en-US" sz="1100" b="1" dirty="0">
                <a:solidFill>
                  <a:prstClr val="black"/>
                </a:solidFill>
                <a:latin typeface="Times New Roman" pitchFamily="18" charset="0"/>
                <a:cs typeface="Times New Roman" pitchFamily="18" charset="0"/>
              </a:rPr>
            </a:br>
            <a:endParaRPr lang="en-US" sz="1100" b="1" dirty="0" smtClean="0">
              <a:solidFill>
                <a:prstClr val="black"/>
              </a:solidFill>
              <a:latin typeface="Times New Roman" pitchFamily="18" charset="0"/>
              <a:cs typeface="Times New Roman" pitchFamily="18" charset="0"/>
            </a:endParaRPr>
          </a:p>
          <a:p>
            <a:pPr lvl="0"/>
            <a:r>
              <a:rPr lang="en-US" sz="1100" b="1" dirty="0">
                <a:solidFill>
                  <a:prstClr val="black"/>
                </a:solidFill>
                <a:latin typeface="Times New Roman" pitchFamily="18" charset="0"/>
                <a:cs typeface="Times New Roman" pitchFamily="18" charset="0"/>
              </a:rPr>
              <a:t/>
            </a:r>
            <a:br>
              <a:rPr lang="en-US" sz="1100" b="1" dirty="0">
                <a:solidFill>
                  <a:prstClr val="black"/>
                </a:solidFill>
                <a:latin typeface="Times New Roman" pitchFamily="18" charset="0"/>
                <a:cs typeface="Times New Roman" pitchFamily="18" charset="0"/>
              </a:rPr>
            </a:br>
            <a:r>
              <a:rPr lang="en-US" sz="1100" b="1" dirty="0" smtClean="0">
                <a:solidFill>
                  <a:prstClr val="black"/>
                </a:solidFill>
                <a:latin typeface="Times New Roman" pitchFamily="18" charset="0"/>
                <a:cs typeface="Times New Roman" pitchFamily="18" charset="0"/>
              </a:rPr>
              <a:t> Spacecraft Control </a:t>
            </a:r>
            <a:r>
              <a:rPr lang="en-US" sz="1100" b="1" dirty="0">
                <a:solidFill>
                  <a:prstClr val="black"/>
                </a:solidFill>
                <a:latin typeface="Times New Roman" pitchFamily="18" charset="0"/>
                <a:cs typeface="Times New Roman" pitchFamily="18" charset="0"/>
              </a:rPr>
              <a:t/>
            </a:r>
            <a:br>
              <a:rPr lang="en-US" sz="1100" b="1" dirty="0">
                <a:solidFill>
                  <a:prstClr val="black"/>
                </a:solidFill>
                <a:latin typeface="Times New Roman" pitchFamily="18" charset="0"/>
                <a:cs typeface="Times New Roman" pitchFamily="18" charset="0"/>
              </a:rPr>
            </a:br>
            <a:endParaRPr lang="en-US" sz="1100" dirty="0">
              <a:solidFill>
                <a:prstClr val="black"/>
              </a:solidFill>
              <a:latin typeface="Times New Roman" pitchFamily="18" charset="0"/>
              <a:cs typeface="Times New Roman" pitchFamily="18" charset="0"/>
            </a:endParaRPr>
          </a:p>
        </p:txBody>
      </p:sp>
      <p:sp>
        <p:nvSpPr>
          <p:cNvPr id="7" name="Rounded Rectangle 6"/>
          <p:cNvSpPr/>
          <p:nvPr/>
        </p:nvSpPr>
        <p:spPr bwMode="auto">
          <a:xfrm>
            <a:off x="5067665" y="2780556"/>
            <a:ext cx="1234440" cy="3001119"/>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lIns="0" tIns="0" rIns="0" bIns="0"/>
          <a:lstStyle/>
          <a:p>
            <a:pPr lvl="0"/>
            <a:r>
              <a:rPr lang="en-US" sz="1400" b="1" dirty="0">
                <a:solidFill>
                  <a:prstClr val="black"/>
                </a:solidFill>
                <a:latin typeface="Times New Roman" pitchFamily="18" charset="0"/>
                <a:cs typeface="Times New Roman" pitchFamily="18" charset="0"/>
              </a:rPr>
              <a:t>Mini </a:t>
            </a:r>
          </a:p>
          <a:p>
            <a:pPr lvl="0"/>
            <a:endParaRPr lang="en-US" sz="900" dirty="0">
              <a:solidFill>
                <a:prstClr val="black"/>
              </a:solidFill>
              <a:latin typeface="Times New Roman" pitchFamily="18" charset="0"/>
              <a:cs typeface="Times New Roman" pitchFamily="18" charset="0"/>
            </a:endParaRPr>
          </a:p>
          <a:p>
            <a:pPr marL="57150" lvl="0" indent="-57150">
              <a:buFont typeface="Arial" pitchFamily="34" charset="0"/>
              <a:buChar char="•"/>
            </a:pPr>
            <a:r>
              <a:rPr lang="en-US" sz="900" dirty="0">
                <a:solidFill>
                  <a:prstClr val="black"/>
                </a:solidFill>
                <a:latin typeface="Times New Roman" pitchFamily="18" charset="0"/>
                <a:cs typeface="Times New Roman" pitchFamily="18" charset="0"/>
              </a:rPr>
              <a:t>100 </a:t>
            </a:r>
            <a:r>
              <a:rPr lang="en-US" sz="900" dirty="0" smtClean="0">
                <a:solidFill>
                  <a:prstClr val="black"/>
                </a:solidFill>
                <a:latin typeface="Times New Roman" pitchFamily="18" charset="0"/>
                <a:cs typeface="Times New Roman" pitchFamily="18" charset="0"/>
              </a:rPr>
              <a:t>kg / 1.5 </a:t>
            </a:r>
            <a:r>
              <a:rPr lang="en-US" sz="900" dirty="0">
                <a:solidFill>
                  <a:prstClr val="black"/>
                </a:solidFill>
                <a:latin typeface="Times New Roman" pitchFamily="18" charset="0"/>
                <a:cs typeface="Times New Roman" pitchFamily="18" charset="0"/>
              </a:rPr>
              <a:t>kW Payload</a:t>
            </a: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5-7 </a:t>
            </a:r>
            <a:r>
              <a:rPr lang="en-US" sz="900" dirty="0">
                <a:solidFill>
                  <a:prstClr val="black"/>
                </a:solidFill>
                <a:latin typeface="Times New Roman" pitchFamily="18" charset="0"/>
                <a:cs typeface="Times New Roman" pitchFamily="18" charset="0"/>
              </a:rPr>
              <a:t>Year Life</a:t>
            </a:r>
          </a:p>
          <a:p>
            <a:pPr marL="57150" lvl="0" indent="-57150">
              <a:buFont typeface="Arial" pitchFamily="34" charset="0"/>
              <a:buChar char="•"/>
            </a:pPr>
            <a:r>
              <a:rPr lang="en-US" sz="900" dirty="0">
                <a:solidFill>
                  <a:prstClr val="black"/>
                </a:solidFill>
                <a:latin typeface="Times New Roman" pitchFamily="18" charset="0"/>
                <a:cs typeface="Times New Roman" pitchFamily="18" charset="0"/>
              </a:rPr>
              <a:t>27-30 Month Delivery </a:t>
            </a:r>
          </a:p>
          <a:p>
            <a:pPr marL="57150" lvl="0" indent="-57150">
              <a:buFont typeface="Arial" pitchFamily="34" charset="0"/>
              <a:buChar char="•"/>
            </a:pPr>
            <a:endParaRPr lang="en-US" sz="900" dirty="0" smtClean="0">
              <a:solidFill>
                <a:prstClr val="black"/>
              </a:solidFill>
              <a:latin typeface="Times New Roman" pitchFamily="18" charset="0"/>
              <a:cs typeface="Times New Roman" pitchFamily="18" charset="0"/>
            </a:endParaRPr>
          </a:p>
          <a:p>
            <a:pPr marL="57150" lvl="0" indent="-57150">
              <a:buFont typeface="Arial" pitchFamily="34" charset="0"/>
              <a:buChar char="•"/>
            </a:pPr>
            <a:endParaRPr lang="en-US" sz="900" dirty="0">
              <a:solidFill>
                <a:prstClr val="black"/>
              </a:solidFill>
              <a:latin typeface="Times New Roman" pitchFamily="18" charset="0"/>
              <a:cs typeface="Times New Roman" pitchFamily="18" charset="0"/>
            </a:endParaRPr>
          </a:p>
          <a:p>
            <a:pPr lvl="0"/>
            <a:r>
              <a:rPr lang="en-US" sz="1100" b="1" dirty="0" smtClean="0">
                <a:solidFill>
                  <a:prstClr val="black"/>
                </a:solidFill>
                <a:latin typeface="Times New Roman" pitchFamily="18" charset="0"/>
                <a:cs typeface="Times New Roman" pitchFamily="18" charset="0"/>
              </a:rPr>
              <a:t>GEOStar-1</a:t>
            </a:r>
          </a:p>
          <a:p>
            <a:pPr lvl="0"/>
            <a:endParaRPr lang="en-US" sz="1100" b="1" dirty="0" smtClean="0">
              <a:solidFill>
                <a:prstClr val="black"/>
              </a:solidFill>
              <a:latin typeface="Times New Roman" pitchFamily="18" charset="0"/>
              <a:cs typeface="Times New Roman" pitchFamily="18" charset="0"/>
            </a:endParaRPr>
          </a:p>
          <a:p>
            <a:pPr lvl="0"/>
            <a:endParaRPr lang="en-US" sz="1100" b="1" dirty="0">
              <a:solidFill>
                <a:prstClr val="black"/>
              </a:solidFill>
              <a:latin typeface="Times New Roman" pitchFamily="18" charset="0"/>
              <a:cs typeface="Times New Roman" pitchFamily="18" charset="0"/>
            </a:endParaRPr>
          </a:p>
          <a:p>
            <a:pPr lvl="0"/>
            <a:r>
              <a:rPr lang="en-US" sz="1100" b="1" dirty="0">
                <a:solidFill>
                  <a:prstClr val="black"/>
                </a:solidFill>
                <a:latin typeface="Times New Roman" pitchFamily="18" charset="0"/>
                <a:cs typeface="Times New Roman" pitchFamily="18" charset="0"/>
              </a:rPr>
              <a:t>Minotaur V</a:t>
            </a:r>
          </a:p>
          <a:p>
            <a:pPr lvl="0"/>
            <a:r>
              <a:rPr lang="en-US" sz="1100" dirty="0">
                <a:solidFill>
                  <a:prstClr val="black"/>
                </a:solidFill>
                <a:latin typeface="Times New Roman" pitchFamily="18" charset="0"/>
                <a:cs typeface="Times New Roman" pitchFamily="18" charset="0"/>
              </a:rPr>
              <a:t>or </a:t>
            </a:r>
          </a:p>
          <a:p>
            <a:pPr lvl="0"/>
            <a:r>
              <a:rPr lang="en-US" sz="1100" b="1" dirty="0" err="1" smtClean="0">
                <a:solidFill>
                  <a:prstClr val="black"/>
                </a:solidFill>
                <a:latin typeface="Times New Roman" pitchFamily="18" charset="0"/>
                <a:cs typeface="Times New Roman" pitchFamily="18" charset="0"/>
              </a:rPr>
              <a:t>Antares</a:t>
            </a:r>
            <a:r>
              <a:rPr lang="en-US" sz="1100" b="1" dirty="0" smtClean="0">
                <a:solidFill>
                  <a:prstClr val="black"/>
                </a:solidFill>
                <a:latin typeface="Times New Roman" pitchFamily="18" charset="0"/>
                <a:cs typeface="Times New Roman" pitchFamily="18" charset="0"/>
              </a:rPr>
              <a:t> (Future) </a:t>
            </a:r>
            <a:r>
              <a:rPr lang="en-US" sz="1100" b="1" dirty="0">
                <a:solidFill>
                  <a:prstClr val="black"/>
                </a:solidFill>
                <a:latin typeface="Times New Roman" pitchFamily="18" charset="0"/>
                <a:cs typeface="Times New Roman" pitchFamily="18" charset="0"/>
              </a:rPr>
              <a:t/>
            </a:r>
            <a:br>
              <a:rPr lang="en-US" sz="1100" b="1" dirty="0">
                <a:solidFill>
                  <a:prstClr val="black"/>
                </a:solidFill>
                <a:latin typeface="Times New Roman" pitchFamily="18" charset="0"/>
                <a:cs typeface="Times New Roman" pitchFamily="18" charset="0"/>
              </a:rPr>
            </a:br>
            <a:endParaRPr lang="en-US" sz="1100" b="1" dirty="0" smtClean="0">
              <a:solidFill>
                <a:prstClr val="black"/>
              </a:solidFill>
              <a:latin typeface="Times New Roman" pitchFamily="18" charset="0"/>
              <a:cs typeface="Times New Roman" pitchFamily="18" charset="0"/>
            </a:endParaRPr>
          </a:p>
          <a:p>
            <a:pPr lvl="0"/>
            <a:r>
              <a:rPr lang="en-US" sz="1100" b="1" dirty="0">
                <a:solidFill>
                  <a:prstClr val="black"/>
                </a:solidFill>
                <a:latin typeface="Times New Roman" pitchFamily="18" charset="0"/>
                <a:cs typeface="Times New Roman" pitchFamily="18" charset="0"/>
              </a:rPr>
              <a:t/>
            </a:r>
            <a:br>
              <a:rPr lang="en-US" sz="1100" b="1" dirty="0">
                <a:solidFill>
                  <a:prstClr val="black"/>
                </a:solidFill>
                <a:latin typeface="Times New Roman" pitchFamily="18" charset="0"/>
                <a:cs typeface="Times New Roman" pitchFamily="18" charset="0"/>
              </a:rPr>
            </a:br>
            <a:r>
              <a:rPr lang="en-US" sz="1100" b="1" dirty="0">
                <a:solidFill>
                  <a:prstClr val="black"/>
                </a:solidFill>
                <a:latin typeface="Times New Roman" pitchFamily="18" charset="0"/>
                <a:cs typeface="Times New Roman" pitchFamily="18" charset="0"/>
              </a:rPr>
              <a:t>Spacecraft </a:t>
            </a:r>
            <a:r>
              <a:rPr lang="en-US" sz="1100" b="1" dirty="0" smtClean="0">
                <a:solidFill>
                  <a:prstClr val="black"/>
                </a:solidFill>
                <a:latin typeface="Times New Roman" pitchFamily="18" charset="0"/>
                <a:cs typeface="Times New Roman" pitchFamily="18" charset="0"/>
              </a:rPr>
              <a:t>Control</a:t>
            </a:r>
            <a:r>
              <a:rPr lang="en-US" sz="1100" b="1" dirty="0">
                <a:solidFill>
                  <a:prstClr val="black"/>
                </a:solidFill>
                <a:latin typeface="Times New Roman" pitchFamily="18" charset="0"/>
                <a:cs typeface="Times New Roman" pitchFamily="18" charset="0"/>
              </a:rPr>
              <a:t/>
            </a:r>
            <a:br>
              <a:rPr lang="en-US" sz="1100" b="1" dirty="0">
                <a:solidFill>
                  <a:prstClr val="black"/>
                </a:solidFill>
                <a:latin typeface="Times New Roman" pitchFamily="18" charset="0"/>
                <a:cs typeface="Times New Roman" pitchFamily="18" charset="0"/>
              </a:rPr>
            </a:br>
            <a:endParaRPr lang="en-US" sz="1100" dirty="0">
              <a:solidFill>
                <a:prstClr val="black"/>
              </a:solidFill>
              <a:latin typeface="Times New Roman" pitchFamily="18" charset="0"/>
              <a:cs typeface="Times New Roman" pitchFamily="18" charset="0"/>
            </a:endParaRPr>
          </a:p>
        </p:txBody>
      </p:sp>
      <p:sp>
        <p:nvSpPr>
          <p:cNvPr id="8" name="Rounded Rectangle 7"/>
          <p:cNvSpPr/>
          <p:nvPr/>
        </p:nvSpPr>
        <p:spPr bwMode="auto">
          <a:xfrm>
            <a:off x="6354707" y="2780556"/>
            <a:ext cx="1234440" cy="3001119"/>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lIns="0" tIns="0" rIns="0" bIns="0"/>
          <a:lstStyle/>
          <a:p>
            <a:pPr lvl="0"/>
            <a:r>
              <a:rPr lang="en-US" sz="1400" b="1" dirty="0">
                <a:solidFill>
                  <a:prstClr val="black"/>
                </a:solidFill>
                <a:latin typeface="Times New Roman" pitchFamily="18" charset="0"/>
                <a:cs typeface="Times New Roman" pitchFamily="18" charset="0"/>
              </a:rPr>
              <a:t>Small </a:t>
            </a:r>
          </a:p>
          <a:p>
            <a:pPr lvl="0"/>
            <a:endParaRPr lang="en-US" sz="900" dirty="0">
              <a:solidFill>
                <a:prstClr val="black"/>
              </a:solidFill>
              <a:latin typeface="Times New Roman" pitchFamily="18" charset="0"/>
              <a:cs typeface="Times New Roman" pitchFamily="18" charset="0"/>
            </a:endParaRPr>
          </a:p>
          <a:p>
            <a:pPr marL="57150" lvl="0" indent="-57150">
              <a:buFont typeface="Arial" pitchFamily="34" charset="0"/>
              <a:buChar char="•"/>
            </a:pPr>
            <a:r>
              <a:rPr lang="en-US" sz="900" dirty="0">
                <a:solidFill>
                  <a:prstClr val="black"/>
                </a:solidFill>
                <a:latin typeface="Times New Roman" pitchFamily="18" charset="0"/>
                <a:cs typeface="Times New Roman" pitchFamily="18" charset="0"/>
              </a:rPr>
              <a:t>500 </a:t>
            </a:r>
            <a:r>
              <a:rPr lang="en-US" sz="900" dirty="0" smtClean="0">
                <a:solidFill>
                  <a:prstClr val="black"/>
                </a:solidFill>
                <a:latin typeface="Times New Roman" pitchFamily="18" charset="0"/>
                <a:cs typeface="Times New Roman" pitchFamily="18" charset="0"/>
              </a:rPr>
              <a:t>kg / 5.5 </a:t>
            </a:r>
            <a:r>
              <a:rPr lang="en-US" sz="900" dirty="0">
                <a:solidFill>
                  <a:prstClr val="black"/>
                </a:solidFill>
                <a:latin typeface="Times New Roman" pitchFamily="18" charset="0"/>
                <a:cs typeface="Times New Roman" pitchFamily="18" charset="0"/>
              </a:rPr>
              <a:t>kW Payload</a:t>
            </a: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15-18 </a:t>
            </a:r>
            <a:r>
              <a:rPr lang="en-US" sz="900" dirty="0">
                <a:solidFill>
                  <a:prstClr val="black"/>
                </a:solidFill>
                <a:latin typeface="Times New Roman" pitchFamily="18" charset="0"/>
                <a:cs typeface="Times New Roman" pitchFamily="18" charset="0"/>
              </a:rPr>
              <a:t>Year Life </a:t>
            </a:r>
          </a:p>
          <a:p>
            <a:pPr marL="57150" lvl="0" indent="-57150">
              <a:buFont typeface="Arial" pitchFamily="34" charset="0"/>
              <a:buChar char="•"/>
            </a:pPr>
            <a:r>
              <a:rPr lang="en-US" sz="900" dirty="0">
                <a:latin typeface="Times New Roman" pitchFamily="18" charset="0"/>
                <a:cs typeface="Times New Roman" pitchFamily="18" charset="0"/>
              </a:rPr>
              <a:t>24-27 </a:t>
            </a:r>
            <a:r>
              <a:rPr lang="en-US" sz="900" dirty="0">
                <a:solidFill>
                  <a:prstClr val="black"/>
                </a:solidFill>
                <a:latin typeface="Times New Roman" pitchFamily="18" charset="0"/>
                <a:cs typeface="Times New Roman" pitchFamily="18" charset="0"/>
              </a:rPr>
              <a:t>Month Delivery </a:t>
            </a:r>
          </a:p>
          <a:p>
            <a:pPr marL="115888" lvl="0" indent="-115888">
              <a:buFont typeface="Arial" pitchFamily="34" charset="0"/>
              <a:buChar char="•"/>
            </a:pPr>
            <a:endParaRPr lang="en-US" sz="900" dirty="0" smtClean="0">
              <a:solidFill>
                <a:prstClr val="black"/>
              </a:solidFill>
              <a:latin typeface="Times New Roman" pitchFamily="18" charset="0"/>
              <a:cs typeface="Times New Roman" pitchFamily="18" charset="0"/>
            </a:endParaRPr>
          </a:p>
          <a:p>
            <a:pPr marL="115888" lvl="0" indent="-115888">
              <a:buFont typeface="Arial" pitchFamily="34" charset="0"/>
              <a:buChar char="•"/>
            </a:pPr>
            <a:endParaRPr lang="en-US" sz="900" dirty="0">
              <a:solidFill>
                <a:prstClr val="black"/>
              </a:solidFill>
              <a:latin typeface="Times New Roman" pitchFamily="18" charset="0"/>
              <a:cs typeface="Times New Roman" pitchFamily="18" charset="0"/>
            </a:endParaRPr>
          </a:p>
          <a:p>
            <a:pPr lvl="0"/>
            <a:r>
              <a:rPr lang="en-US" sz="1100" b="1" dirty="0">
                <a:solidFill>
                  <a:prstClr val="black"/>
                </a:solidFill>
                <a:latin typeface="Times New Roman" pitchFamily="18" charset="0"/>
                <a:cs typeface="Times New Roman" pitchFamily="18" charset="0"/>
              </a:rPr>
              <a:t>GEOStar-2</a:t>
            </a:r>
          </a:p>
          <a:p>
            <a:pPr lvl="0"/>
            <a:endParaRPr lang="en-US" sz="1100" b="1" dirty="0">
              <a:solidFill>
                <a:prstClr val="black"/>
              </a:solidFill>
              <a:latin typeface="Times New Roman" pitchFamily="18" charset="0"/>
              <a:cs typeface="Times New Roman" pitchFamily="18" charset="0"/>
            </a:endParaRPr>
          </a:p>
          <a:p>
            <a:pPr lvl="0"/>
            <a:endParaRPr lang="en-US" sz="1100" b="1" dirty="0">
              <a:solidFill>
                <a:prstClr val="black"/>
              </a:solidFill>
              <a:latin typeface="Times New Roman" pitchFamily="18" charset="0"/>
              <a:cs typeface="Times New Roman" pitchFamily="18" charset="0"/>
            </a:endParaRPr>
          </a:p>
          <a:p>
            <a:pPr lvl="0"/>
            <a:r>
              <a:rPr lang="en-US" sz="1100" b="1" dirty="0" smtClean="0">
                <a:solidFill>
                  <a:prstClr val="black"/>
                </a:solidFill>
                <a:latin typeface="Times New Roman" pitchFamily="18" charset="0"/>
                <a:cs typeface="Times New Roman" pitchFamily="18" charset="0"/>
              </a:rPr>
              <a:t>External </a:t>
            </a:r>
            <a:r>
              <a:rPr lang="en-US" sz="1100" b="1" dirty="0">
                <a:solidFill>
                  <a:prstClr val="black"/>
                </a:solidFill>
                <a:latin typeface="Times New Roman" pitchFamily="18" charset="0"/>
                <a:cs typeface="Times New Roman" pitchFamily="18" charset="0"/>
              </a:rPr>
              <a:t>Launch</a:t>
            </a:r>
            <a:br>
              <a:rPr lang="en-US" sz="1100" b="1" dirty="0">
                <a:solidFill>
                  <a:prstClr val="black"/>
                </a:solidFill>
                <a:latin typeface="Times New Roman" pitchFamily="18" charset="0"/>
                <a:cs typeface="Times New Roman" pitchFamily="18" charset="0"/>
              </a:rPr>
            </a:br>
            <a:r>
              <a:rPr lang="en-US" sz="1100" b="1" dirty="0">
                <a:solidFill>
                  <a:prstClr val="black"/>
                </a:solidFill>
                <a:latin typeface="Times New Roman" pitchFamily="18" charset="0"/>
                <a:cs typeface="Times New Roman" pitchFamily="18" charset="0"/>
              </a:rPr>
              <a:t>Vehicles </a:t>
            </a:r>
            <a:endParaRPr lang="en-US" sz="1100" b="1" dirty="0" smtClean="0">
              <a:solidFill>
                <a:prstClr val="black"/>
              </a:solidFill>
              <a:latin typeface="Times New Roman" pitchFamily="18" charset="0"/>
              <a:cs typeface="Times New Roman" pitchFamily="18" charset="0"/>
            </a:endParaRPr>
          </a:p>
          <a:p>
            <a:pPr lvl="0"/>
            <a:endParaRPr lang="en-US" sz="1100" b="1" dirty="0">
              <a:solidFill>
                <a:prstClr val="black"/>
              </a:solidFill>
              <a:latin typeface="Times New Roman" pitchFamily="18" charset="0"/>
              <a:cs typeface="Times New Roman" pitchFamily="18" charset="0"/>
            </a:endParaRPr>
          </a:p>
          <a:p>
            <a:pPr lvl="0"/>
            <a:endParaRPr lang="en-US" sz="1100" b="1" dirty="0" smtClean="0">
              <a:solidFill>
                <a:prstClr val="black"/>
              </a:solidFill>
              <a:latin typeface="Times New Roman" pitchFamily="18" charset="0"/>
              <a:cs typeface="Times New Roman" pitchFamily="18" charset="0"/>
            </a:endParaRPr>
          </a:p>
          <a:p>
            <a:pPr lvl="0"/>
            <a:r>
              <a:rPr lang="en-US" sz="1100" b="1" dirty="0">
                <a:solidFill>
                  <a:prstClr val="black"/>
                </a:solidFill>
                <a:latin typeface="Times New Roman" pitchFamily="18" charset="0"/>
                <a:cs typeface="Times New Roman" pitchFamily="18" charset="0"/>
              </a:rPr>
              <a:t/>
            </a:r>
            <a:br>
              <a:rPr lang="en-US" sz="1100" b="1" dirty="0">
                <a:solidFill>
                  <a:prstClr val="black"/>
                </a:solidFill>
                <a:latin typeface="Times New Roman" pitchFamily="18" charset="0"/>
                <a:cs typeface="Times New Roman" pitchFamily="18" charset="0"/>
              </a:rPr>
            </a:br>
            <a:r>
              <a:rPr lang="en-US" sz="1100" b="1" dirty="0" smtClean="0">
                <a:solidFill>
                  <a:prstClr val="black"/>
                </a:solidFill>
                <a:latin typeface="Times New Roman" pitchFamily="18" charset="0"/>
                <a:cs typeface="Times New Roman" pitchFamily="18" charset="0"/>
              </a:rPr>
              <a:t>Spacecraft Control</a:t>
            </a:r>
            <a:r>
              <a:rPr lang="en-US" sz="1100" b="1" dirty="0">
                <a:solidFill>
                  <a:prstClr val="black"/>
                </a:solidFill>
                <a:latin typeface="Times New Roman" pitchFamily="18" charset="0"/>
                <a:cs typeface="Times New Roman" pitchFamily="18" charset="0"/>
              </a:rPr>
              <a:t/>
            </a:r>
            <a:br>
              <a:rPr lang="en-US" sz="1100" b="1" dirty="0">
                <a:solidFill>
                  <a:prstClr val="black"/>
                </a:solidFill>
                <a:latin typeface="Times New Roman" pitchFamily="18" charset="0"/>
                <a:cs typeface="Times New Roman" pitchFamily="18" charset="0"/>
              </a:rPr>
            </a:br>
            <a:endParaRPr lang="en-US" sz="1100" dirty="0">
              <a:solidFill>
                <a:prstClr val="black"/>
              </a:solidFill>
              <a:latin typeface="Times New Roman" pitchFamily="18" charset="0"/>
              <a:cs typeface="Times New Roman" pitchFamily="18" charset="0"/>
            </a:endParaRPr>
          </a:p>
        </p:txBody>
      </p:sp>
      <p:cxnSp>
        <p:nvCxnSpPr>
          <p:cNvPr id="9" name="Straight Connector 8"/>
          <p:cNvCxnSpPr/>
          <p:nvPr/>
        </p:nvCxnSpPr>
        <p:spPr bwMode="auto">
          <a:xfrm>
            <a:off x="1206539" y="2641944"/>
            <a:ext cx="3808524"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bwMode="auto">
          <a:xfrm>
            <a:off x="5067665" y="2641944"/>
            <a:ext cx="3808524"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2" name="Rounded Rectangle 11"/>
          <p:cNvSpPr/>
          <p:nvPr/>
        </p:nvSpPr>
        <p:spPr bwMode="auto">
          <a:xfrm>
            <a:off x="7641749" y="2780556"/>
            <a:ext cx="1234440" cy="3001119"/>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lIns="0" tIns="0" rIns="0" bIns="0"/>
          <a:lstStyle/>
          <a:p>
            <a:pPr lvl="0"/>
            <a:r>
              <a:rPr lang="en-US" sz="1400" b="1" dirty="0">
                <a:solidFill>
                  <a:prstClr val="black"/>
                </a:solidFill>
                <a:latin typeface="Times New Roman" pitchFamily="18" charset="0"/>
                <a:cs typeface="Times New Roman" pitchFamily="18" charset="0"/>
              </a:rPr>
              <a:t>Medium </a:t>
            </a:r>
          </a:p>
          <a:p>
            <a:pPr lvl="0"/>
            <a:endParaRPr lang="en-US" sz="900" dirty="0">
              <a:solidFill>
                <a:prstClr val="black"/>
              </a:solidFill>
              <a:latin typeface="Times New Roman" pitchFamily="18" charset="0"/>
              <a:cs typeface="Times New Roman" pitchFamily="18" charset="0"/>
            </a:endParaRP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800 kg / 8.0 </a:t>
            </a:r>
            <a:r>
              <a:rPr lang="en-US" sz="900" dirty="0">
                <a:solidFill>
                  <a:prstClr val="black"/>
                </a:solidFill>
                <a:latin typeface="Times New Roman" pitchFamily="18" charset="0"/>
                <a:cs typeface="Times New Roman" pitchFamily="18" charset="0"/>
              </a:rPr>
              <a:t>kW Payload</a:t>
            </a: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15-18 </a:t>
            </a:r>
            <a:r>
              <a:rPr lang="en-US" sz="900" dirty="0">
                <a:solidFill>
                  <a:prstClr val="black"/>
                </a:solidFill>
                <a:latin typeface="Times New Roman" pitchFamily="18" charset="0"/>
                <a:cs typeface="Times New Roman" pitchFamily="18" charset="0"/>
              </a:rPr>
              <a:t>Year Life </a:t>
            </a:r>
          </a:p>
          <a:p>
            <a:pPr marL="57150" lvl="0" indent="-57150">
              <a:buFont typeface="Arial" pitchFamily="34" charset="0"/>
              <a:buChar char="•"/>
            </a:pPr>
            <a:r>
              <a:rPr lang="en-US" sz="900" dirty="0">
                <a:latin typeface="Times New Roman" pitchFamily="18" charset="0"/>
                <a:cs typeface="Times New Roman" pitchFamily="18" charset="0"/>
              </a:rPr>
              <a:t>27-30 </a:t>
            </a:r>
            <a:r>
              <a:rPr lang="en-US" sz="900" dirty="0">
                <a:solidFill>
                  <a:prstClr val="black"/>
                </a:solidFill>
                <a:latin typeface="Times New Roman" pitchFamily="18" charset="0"/>
                <a:cs typeface="Times New Roman" pitchFamily="18" charset="0"/>
              </a:rPr>
              <a:t>Month Delivery </a:t>
            </a:r>
          </a:p>
          <a:p>
            <a:pPr marL="115888" lvl="0" indent="-115888">
              <a:buFont typeface="Arial" pitchFamily="34" charset="0"/>
              <a:buChar char="•"/>
            </a:pPr>
            <a:endParaRPr lang="en-US" sz="900" dirty="0" smtClean="0">
              <a:solidFill>
                <a:prstClr val="black"/>
              </a:solidFill>
              <a:latin typeface="Times New Roman" pitchFamily="18" charset="0"/>
              <a:cs typeface="Times New Roman" pitchFamily="18" charset="0"/>
            </a:endParaRPr>
          </a:p>
          <a:p>
            <a:pPr marL="115888" lvl="0" indent="-115888">
              <a:buFont typeface="Arial" pitchFamily="34" charset="0"/>
              <a:buChar char="•"/>
            </a:pPr>
            <a:endParaRPr lang="en-US" sz="900" dirty="0">
              <a:solidFill>
                <a:prstClr val="black"/>
              </a:solidFill>
              <a:latin typeface="Times New Roman" pitchFamily="18" charset="0"/>
              <a:cs typeface="Times New Roman" pitchFamily="18" charset="0"/>
            </a:endParaRPr>
          </a:p>
          <a:p>
            <a:pPr lvl="0"/>
            <a:r>
              <a:rPr lang="en-US" sz="1100" b="1" dirty="0">
                <a:solidFill>
                  <a:prstClr val="black"/>
                </a:solidFill>
                <a:latin typeface="Times New Roman" pitchFamily="18" charset="0"/>
                <a:cs typeface="Times New Roman" pitchFamily="18" charset="0"/>
              </a:rPr>
              <a:t>GEOStar-3</a:t>
            </a:r>
          </a:p>
          <a:p>
            <a:pPr lvl="0"/>
            <a:endParaRPr lang="en-US" sz="1100" b="1" dirty="0">
              <a:solidFill>
                <a:prstClr val="black"/>
              </a:solidFill>
              <a:latin typeface="Times New Roman" pitchFamily="18" charset="0"/>
              <a:cs typeface="Times New Roman" pitchFamily="18" charset="0"/>
            </a:endParaRPr>
          </a:p>
          <a:p>
            <a:pPr lvl="0"/>
            <a:endParaRPr lang="en-US" sz="1100" b="1" dirty="0">
              <a:solidFill>
                <a:prstClr val="black"/>
              </a:solidFill>
              <a:latin typeface="Times New Roman" pitchFamily="18" charset="0"/>
              <a:cs typeface="Times New Roman" pitchFamily="18" charset="0"/>
            </a:endParaRPr>
          </a:p>
          <a:p>
            <a:pPr lvl="0"/>
            <a:r>
              <a:rPr lang="en-US" sz="1100" b="1" dirty="0">
                <a:solidFill>
                  <a:prstClr val="black"/>
                </a:solidFill>
                <a:latin typeface="Times New Roman" pitchFamily="18" charset="0"/>
                <a:cs typeface="Times New Roman" pitchFamily="18" charset="0"/>
              </a:rPr>
              <a:t>External Launch </a:t>
            </a:r>
            <a:br>
              <a:rPr lang="en-US" sz="1100" b="1" dirty="0">
                <a:solidFill>
                  <a:prstClr val="black"/>
                </a:solidFill>
                <a:latin typeface="Times New Roman" pitchFamily="18" charset="0"/>
                <a:cs typeface="Times New Roman" pitchFamily="18" charset="0"/>
              </a:rPr>
            </a:br>
            <a:r>
              <a:rPr lang="en-US" sz="1100" b="1" dirty="0">
                <a:solidFill>
                  <a:prstClr val="black"/>
                </a:solidFill>
                <a:latin typeface="Times New Roman" pitchFamily="18" charset="0"/>
                <a:cs typeface="Times New Roman" pitchFamily="18" charset="0"/>
              </a:rPr>
              <a:t>Vehicles</a:t>
            </a:r>
            <a:br>
              <a:rPr lang="en-US" sz="1100" b="1" dirty="0">
                <a:solidFill>
                  <a:prstClr val="black"/>
                </a:solidFill>
                <a:latin typeface="Times New Roman" pitchFamily="18" charset="0"/>
                <a:cs typeface="Times New Roman" pitchFamily="18" charset="0"/>
              </a:rPr>
            </a:br>
            <a:r>
              <a:rPr lang="en-US" sz="1100" b="1" dirty="0">
                <a:solidFill>
                  <a:prstClr val="black"/>
                </a:solidFill>
                <a:latin typeface="Times New Roman" pitchFamily="18" charset="0"/>
                <a:cs typeface="Times New Roman" pitchFamily="18" charset="0"/>
              </a:rPr>
              <a:t/>
            </a:r>
            <a:br>
              <a:rPr lang="en-US" sz="1100" b="1" dirty="0">
                <a:solidFill>
                  <a:prstClr val="black"/>
                </a:solidFill>
                <a:latin typeface="Times New Roman" pitchFamily="18" charset="0"/>
                <a:cs typeface="Times New Roman" pitchFamily="18" charset="0"/>
              </a:rPr>
            </a:br>
            <a:endParaRPr lang="en-US" sz="1100" b="1" dirty="0" smtClean="0">
              <a:solidFill>
                <a:prstClr val="black"/>
              </a:solidFill>
              <a:latin typeface="Times New Roman" pitchFamily="18" charset="0"/>
              <a:cs typeface="Times New Roman" pitchFamily="18" charset="0"/>
            </a:endParaRPr>
          </a:p>
          <a:p>
            <a:pPr lvl="0"/>
            <a:r>
              <a:rPr lang="en-US" sz="1100" b="1" dirty="0">
                <a:solidFill>
                  <a:prstClr val="black"/>
                </a:solidFill>
                <a:latin typeface="Times New Roman" pitchFamily="18" charset="0"/>
                <a:cs typeface="Times New Roman" pitchFamily="18" charset="0"/>
              </a:rPr>
              <a:t/>
            </a:r>
            <a:br>
              <a:rPr lang="en-US" sz="1100" b="1" dirty="0">
                <a:solidFill>
                  <a:prstClr val="black"/>
                </a:solidFill>
                <a:latin typeface="Times New Roman" pitchFamily="18" charset="0"/>
                <a:cs typeface="Times New Roman" pitchFamily="18" charset="0"/>
              </a:rPr>
            </a:br>
            <a:r>
              <a:rPr lang="en-US" sz="1100" b="1" dirty="0">
                <a:solidFill>
                  <a:prstClr val="black"/>
                </a:solidFill>
                <a:latin typeface="Times New Roman" pitchFamily="18" charset="0"/>
                <a:cs typeface="Times New Roman" pitchFamily="18" charset="0"/>
              </a:rPr>
              <a:t>Spacecraft </a:t>
            </a:r>
            <a:r>
              <a:rPr lang="en-US" sz="1100" b="1" dirty="0" smtClean="0">
                <a:solidFill>
                  <a:prstClr val="black"/>
                </a:solidFill>
                <a:latin typeface="Times New Roman" pitchFamily="18" charset="0"/>
                <a:cs typeface="Times New Roman" pitchFamily="18" charset="0"/>
              </a:rPr>
              <a:t>Control</a:t>
            </a:r>
            <a:r>
              <a:rPr lang="en-US" sz="1100" b="1" dirty="0">
                <a:solidFill>
                  <a:prstClr val="black"/>
                </a:solidFill>
                <a:latin typeface="Times New Roman" pitchFamily="18" charset="0"/>
                <a:cs typeface="Times New Roman" pitchFamily="18" charset="0"/>
              </a:rPr>
              <a:t/>
            </a:r>
            <a:br>
              <a:rPr lang="en-US" sz="1100" b="1" dirty="0">
                <a:solidFill>
                  <a:prstClr val="black"/>
                </a:solidFill>
                <a:latin typeface="Times New Roman" pitchFamily="18" charset="0"/>
                <a:cs typeface="Times New Roman" pitchFamily="18" charset="0"/>
              </a:rPr>
            </a:br>
            <a:endParaRPr lang="en-US" sz="1100" dirty="0">
              <a:solidFill>
                <a:prstClr val="black"/>
              </a:solidFill>
              <a:latin typeface="Times New Roman" pitchFamily="18" charset="0"/>
              <a:cs typeface="Times New Roman" pitchFamily="18" charset="0"/>
            </a:endParaRPr>
          </a:p>
        </p:txBody>
      </p:sp>
      <p:sp>
        <p:nvSpPr>
          <p:cNvPr id="19" name="TextBox 18"/>
          <p:cNvSpPr txBox="1"/>
          <p:nvPr/>
        </p:nvSpPr>
        <p:spPr>
          <a:xfrm>
            <a:off x="23586" y="3116986"/>
            <a:ext cx="1215625" cy="236748"/>
          </a:xfrm>
          <a:prstGeom prst="rect">
            <a:avLst/>
          </a:prstGeom>
          <a:noFill/>
        </p:spPr>
        <p:txBody>
          <a:bodyPr wrap="square" lIns="82058" tIns="41029" rIns="82058" bIns="41029" rtlCol="0">
            <a:spAutoFit/>
          </a:bodyPr>
          <a:lstStyle/>
          <a:p>
            <a:pPr algn="r"/>
            <a:r>
              <a:rPr lang="en-US" sz="1000" dirty="0">
                <a:latin typeface="Times New Roman" pitchFamily="18" charset="0"/>
                <a:cs typeface="Times New Roman" pitchFamily="18" charset="0"/>
              </a:rPr>
              <a:t>Mission Capability </a:t>
            </a:r>
          </a:p>
        </p:txBody>
      </p:sp>
      <p:sp>
        <p:nvSpPr>
          <p:cNvPr id="20" name="TextBox 19"/>
          <p:cNvSpPr txBox="1"/>
          <p:nvPr/>
        </p:nvSpPr>
        <p:spPr>
          <a:xfrm>
            <a:off x="23586" y="3979682"/>
            <a:ext cx="1215625" cy="236748"/>
          </a:xfrm>
          <a:prstGeom prst="rect">
            <a:avLst/>
          </a:prstGeom>
          <a:noFill/>
        </p:spPr>
        <p:txBody>
          <a:bodyPr wrap="square" lIns="82058" tIns="41029" rIns="82058" bIns="41029" rtlCol="0">
            <a:spAutoFit/>
          </a:bodyPr>
          <a:lstStyle/>
          <a:p>
            <a:pPr algn="r"/>
            <a:r>
              <a:rPr lang="en-US" sz="1000" dirty="0">
                <a:latin typeface="Times New Roman" pitchFamily="18" charset="0"/>
                <a:cs typeface="Times New Roman" pitchFamily="18" charset="0"/>
              </a:rPr>
              <a:t>Satellite Bus </a:t>
            </a:r>
          </a:p>
        </p:txBody>
      </p:sp>
      <p:sp>
        <p:nvSpPr>
          <p:cNvPr id="21" name="TextBox 20"/>
          <p:cNvSpPr txBox="1"/>
          <p:nvPr/>
        </p:nvSpPr>
        <p:spPr>
          <a:xfrm>
            <a:off x="23586" y="4476788"/>
            <a:ext cx="1215625" cy="236748"/>
          </a:xfrm>
          <a:prstGeom prst="rect">
            <a:avLst/>
          </a:prstGeom>
          <a:noFill/>
        </p:spPr>
        <p:txBody>
          <a:bodyPr wrap="square" lIns="82058" tIns="41029" rIns="82058" bIns="41029" rtlCol="0">
            <a:spAutoFit/>
          </a:bodyPr>
          <a:lstStyle/>
          <a:p>
            <a:pPr algn="r"/>
            <a:r>
              <a:rPr lang="en-US" sz="1000" dirty="0">
                <a:latin typeface="Times New Roman" pitchFamily="18" charset="0"/>
                <a:cs typeface="Times New Roman" pitchFamily="18" charset="0"/>
              </a:rPr>
              <a:t>Launch Vehicle </a:t>
            </a:r>
          </a:p>
        </p:txBody>
      </p:sp>
      <p:sp>
        <p:nvSpPr>
          <p:cNvPr id="22" name="TextBox 21"/>
          <p:cNvSpPr txBox="1"/>
          <p:nvPr/>
        </p:nvSpPr>
        <p:spPr>
          <a:xfrm>
            <a:off x="23586" y="5319775"/>
            <a:ext cx="1215625" cy="236748"/>
          </a:xfrm>
          <a:prstGeom prst="rect">
            <a:avLst/>
          </a:prstGeom>
          <a:noFill/>
        </p:spPr>
        <p:txBody>
          <a:bodyPr wrap="square" lIns="82058" tIns="41029" rIns="82058" bIns="41029" rtlCol="0">
            <a:spAutoFit/>
          </a:bodyPr>
          <a:lstStyle/>
          <a:p>
            <a:pPr algn="r"/>
            <a:r>
              <a:rPr lang="en-US" sz="1000" dirty="0">
                <a:latin typeface="Times New Roman" pitchFamily="18" charset="0"/>
                <a:cs typeface="Times New Roman" pitchFamily="18" charset="0"/>
              </a:rPr>
              <a:t>Ground Software </a:t>
            </a:r>
          </a:p>
        </p:txBody>
      </p:sp>
      <p:sp>
        <p:nvSpPr>
          <p:cNvPr id="24" name="TextBox 23"/>
          <p:cNvSpPr txBox="1"/>
          <p:nvPr/>
        </p:nvSpPr>
        <p:spPr>
          <a:xfrm>
            <a:off x="1206539" y="2391188"/>
            <a:ext cx="3808523" cy="298724"/>
          </a:xfrm>
          <a:prstGeom prst="rect">
            <a:avLst/>
          </a:prstGeom>
          <a:noFill/>
        </p:spPr>
        <p:txBody>
          <a:bodyPr wrap="square" lIns="82058" tIns="41029" rIns="82058" bIns="41029" rtlCol="0">
            <a:spAutoFit/>
          </a:bodyPr>
          <a:lstStyle/>
          <a:p>
            <a:pPr algn="ctr"/>
            <a:r>
              <a:rPr lang="en-US" sz="1400" b="1" dirty="0">
                <a:latin typeface="Times New Roman" pitchFamily="18" charset="0"/>
                <a:cs typeface="Times New Roman" pitchFamily="18" charset="0"/>
              </a:rPr>
              <a:t>LEO Systems </a:t>
            </a:r>
          </a:p>
        </p:txBody>
      </p:sp>
      <p:sp>
        <p:nvSpPr>
          <p:cNvPr id="25" name="TextBox 24"/>
          <p:cNvSpPr txBox="1"/>
          <p:nvPr/>
        </p:nvSpPr>
        <p:spPr>
          <a:xfrm>
            <a:off x="5067665" y="2391188"/>
            <a:ext cx="3808524" cy="298724"/>
          </a:xfrm>
          <a:prstGeom prst="rect">
            <a:avLst/>
          </a:prstGeom>
          <a:noFill/>
        </p:spPr>
        <p:txBody>
          <a:bodyPr wrap="square" lIns="82058" tIns="41029" rIns="82058" bIns="41029" rtlCol="0">
            <a:spAutoFit/>
          </a:bodyPr>
          <a:lstStyle/>
          <a:p>
            <a:pPr algn="ctr"/>
            <a:r>
              <a:rPr lang="en-US" sz="1400" b="1" dirty="0">
                <a:latin typeface="Times New Roman" pitchFamily="18" charset="0"/>
                <a:cs typeface="Times New Roman" pitchFamily="18" charset="0"/>
              </a:rPr>
              <a:t>GEO Systems </a:t>
            </a:r>
          </a:p>
        </p:txBody>
      </p:sp>
      <p:sp>
        <p:nvSpPr>
          <p:cNvPr id="26" name="TextBox 25"/>
          <p:cNvSpPr txBox="1"/>
          <p:nvPr/>
        </p:nvSpPr>
        <p:spPr>
          <a:xfrm>
            <a:off x="3135840" y="2101102"/>
            <a:ext cx="909205" cy="205970"/>
          </a:xfrm>
          <a:prstGeom prst="rect">
            <a:avLst/>
          </a:prstGeom>
          <a:noFill/>
        </p:spPr>
        <p:txBody>
          <a:bodyPr wrap="square" lIns="82058" tIns="41029" rIns="82058" bIns="41029" rtlCol="0">
            <a:spAutoFit/>
          </a:bodyPr>
          <a:lstStyle/>
          <a:p>
            <a:r>
              <a:rPr lang="en-US" sz="800" dirty="0">
                <a:solidFill>
                  <a:schemeClr val="bg1"/>
                </a:solidFill>
                <a:latin typeface="Cambria" pitchFamily="18" charset="0"/>
              </a:rPr>
              <a:t>Environmental</a:t>
            </a:r>
          </a:p>
        </p:txBody>
      </p:sp>
      <p:pic>
        <p:nvPicPr>
          <p:cNvPr id="23" name="Picture 22" descr="Sat Icon Buttons SSG Space Systems Capabilities .png"/>
          <p:cNvPicPr>
            <a:picLocks noChangeAspect="1"/>
          </p:cNvPicPr>
          <p:nvPr/>
        </p:nvPicPr>
        <p:blipFill>
          <a:blip r:embed="rId3" cstate="print"/>
          <a:stretch>
            <a:fillRect/>
          </a:stretch>
        </p:blipFill>
        <p:spPr>
          <a:xfrm>
            <a:off x="0" y="1108587"/>
            <a:ext cx="9144000" cy="1173726"/>
          </a:xfrm>
          <a:prstGeom prst="rect">
            <a:avLst/>
          </a:prstGeom>
        </p:spPr>
      </p:pic>
    </p:spTree>
    <p:extLst>
      <p:ext uri="{BB962C8B-B14F-4D97-AF65-F5344CB8AC3E}">
        <p14:creationId xmlns:p14="http://schemas.microsoft.com/office/powerpoint/2010/main" val="30516166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6348293" y="2396015"/>
            <a:ext cx="2506925" cy="298724"/>
          </a:xfrm>
          <a:prstGeom prst="rect">
            <a:avLst/>
          </a:prstGeom>
          <a:noFill/>
        </p:spPr>
        <p:txBody>
          <a:bodyPr wrap="square" lIns="82058" tIns="41029" rIns="82058" bIns="41029" rtlCol="0">
            <a:spAutoFit/>
          </a:bodyPr>
          <a:lstStyle/>
          <a:p>
            <a:pPr algn="ctr"/>
            <a:r>
              <a:rPr lang="en-US" sz="1400" b="1" dirty="0" smtClean="0">
                <a:latin typeface="Times New Roman" pitchFamily="18" charset="0"/>
                <a:cs typeface="Times New Roman" pitchFamily="18" charset="0"/>
              </a:rPr>
              <a:t>Exploration </a:t>
            </a:r>
            <a:r>
              <a:rPr lang="en-US" sz="1400" b="1" dirty="0">
                <a:latin typeface="Times New Roman" pitchFamily="18" charset="0"/>
                <a:cs typeface="Times New Roman" pitchFamily="18" charset="0"/>
              </a:rPr>
              <a:t>Systems </a:t>
            </a:r>
          </a:p>
        </p:txBody>
      </p:sp>
      <p:sp>
        <p:nvSpPr>
          <p:cNvPr id="24" name="TextBox 23"/>
          <p:cNvSpPr txBox="1"/>
          <p:nvPr/>
        </p:nvSpPr>
        <p:spPr>
          <a:xfrm>
            <a:off x="2490789" y="2396015"/>
            <a:ext cx="2520276" cy="298724"/>
          </a:xfrm>
          <a:prstGeom prst="rect">
            <a:avLst/>
          </a:prstGeom>
          <a:noFill/>
        </p:spPr>
        <p:txBody>
          <a:bodyPr wrap="square" lIns="82058" tIns="41029" rIns="82058" bIns="41029" rtlCol="0">
            <a:spAutoFit/>
          </a:bodyPr>
          <a:lstStyle/>
          <a:p>
            <a:pPr algn="ctr"/>
            <a:r>
              <a:rPr lang="en-US" sz="1400" b="1" dirty="0" smtClean="0">
                <a:latin typeface="Times New Roman" pitchFamily="18" charset="0"/>
                <a:cs typeface="Times New Roman" pitchFamily="18" charset="0"/>
              </a:rPr>
              <a:t>ESPA-Based Systems</a:t>
            </a:r>
            <a:endParaRPr lang="en-US" sz="1400" b="1" dirty="0">
              <a:latin typeface="Times New Roman" pitchFamily="18" charset="0"/>
              <a:cs typeface="Times New Roman" pitchFamily="18" charset="0"/>
            </a:endParaRPr>
          </a:p>
        </p:txBody>
      </p:sp>
      <p:sp>
        <p:nvSpPr>
          <p:cNvPr id="2" name="Title 1"/>
          <p:cNvSpPr>
            <a:spLocks noGrp="1"/>
          </p:cNvSpPr>
          <p:nvPr>
            <p:ph type="title"/>
          </p:nvPr>
        </p:nvSpPr>
        <p:spPr>
          <a:xfrm>
            <a:off x="351930" y="285751"/>
            <a:ext cx="6629304" cy="628650"/>
          </a:xfrm>
        </p:spPr>
        <p:txBody>
          <a:bodyPr>
            <a:normAutofit/>
          </a:bodyPr>
          <a:lstStyle/>
          <a:p>
            <a:r>
              <a:rPr lang="en-US" dirty="0" smtClean="0"/>
              <a:t>Orbital ATK Space System Capabilities</a:t>
            </a:r>
            <a:endParaRPr lang="en-US" dirty="0"/>
          </a:p>
        </p:txBody>
      </p:sp>
      <p:sp>
        <p:nvSpPr>
          <p:cNvPr id="4" name="Rounded Rectangle 3"/>
          <p:cNvSpPr/>
          <p:nvPr/>
        </p:nvSpPr>
        <p:spPr bwMode="auto">
          <a:xfrm>
            <a:off x="2490789" y="2780556"/>
            <a:ext cx="1234440" cy="3039219"/>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lIns="0" tIns="0" rIns="0" bIns="0"/>
          <a:lstStyle/>
          <a:p>
            <a:pPr lvl="0"/>
            <a:r>
              <a:rPr lang="en-US" sz="1400" b="1" dirty="0" smtClean="0">
                <a:solidFill>
                  <a:prstClr val="black"/>
                </a:solidFill>
                <a:latin typeface="Times New Roman" pitchFamily="18" charset="0"/>
                <a:cs typeface="Times New Roman" pitchFamily="18" charset="0"/>
              </a:rPr>
              <a:t>Mini</a:t>
            </a:r>
          </a:p>
          <a:p>
            <a:pPr lvl="0"/>
            <a:endParaRPr lang="en-US" sz="900" dirty="0">
              <a:solidFill>
                <a:prstClr val="black"/>
              </a:solidFill>
              <a:latin typeface="Times New Roman" pitchFamily="18" charset="0"/>
              <a:cs typeface="Times New Roman" pitchFamily="18" charset="0"/>
            </a:endParaRPr>
          </a:p>
          <a:p>
            <a:pPr marL="57150" lvl="0" indent="-57150">
              <a:buFont typeface="Arial" pitchFamily="34" charset="0"/>
              <a:buChar char="•"/>
            </a:pPr>
            <a:r>
              <a:rPr lang="en-US" sz="900" dirty="0" smtClean="0">
                <a:latin typeface="Times New Roman" pitchFamily="18" charset="0"/>
                <a:cs typeface="Times New Roman" pitchFamily="18" charset="0"/>
              </a:rPr>
              <a:t>250 </a:t>
            </a:r>
            <a:r>
              <a:rPr lang="en-US" sz="900" dirty="0" smtClean="0">
                <a:solidFill>
                  <a:prstClr val="black"/>
                </a:solidFill>
                <a:latin typeface="Times New Roman" pitchFamily="18" charset="0"/>
                <a:cs typeface="Times New Roman" pitchFamily="18" charset="0"/>
              </a:rPr>
              <a:t>kg / 500 W </a:t>
            </a:r>
            <a:r>
              <a:rPr lang="en-US" sz="900" dirty="0">
                <a:solidFill>
                  <a:prstClr val="black"/>
                </a:solidFill>
                <a:latin typeface="Times New Roman" pitchFamily="18" charset="0"/>
                <a:cs typeface="Times New Roman" pitchFamily="18" charset="0"/>
              </a:rPr>
              <a:t>Payload</a:t>
            </a: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1-5 Year </a:t>
            </a:r>
            <a:r>
              <a:rPr lang="en-US" sz="900" dirty="0">
                <a:solidFill>
                  <a:prstClr val="black"/>
                </a:solidFill>
                <a:latin typeface="Times New Roman" pitchFamily="18" charset="0"/>
                <a:cs typeface="Times New Roman" pitchFamily="18" charset="0"/>
              </a:rPr>
              <a:t>Life</a:t>
            </a: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22-24 </a:t>
            </a:r>
            <a:r>
              <a:rPr lang="en-US" sz="900" dirty="0">
                <a:solidFill>
                  <a:prstClr val="black"/>
                </a:solidFill>
                <a:latin typeface="Times New Roman" pitchFamily="18" charset="0"/>
                <a:cs typeface="Times New Roman" pitchFamily="18" charset="0"/>
              </a:rPr>
              <a:t>Month Delivery</a:t>
            </a:r>
          </a:p>
          <a:p>
            <a:pPr lvl="0"/>
            <a:endParaRPr lang="en-US" sz="900" dirty="0">
              <a:solidFill>
                <a:prstClr val="black"/>
              </a:solidFill>
              <a:latin typeface="Times New Roman" pitchFamily="18" charset="0"/>
              <a:cs typeface="Times New Roman" pitchFamily="18" charset="0"/>
            </a:endParaRPr>
          </a:p>
          <a:p>
            <a:pPr lvl="0"/>
            <a:endParaRPr lang="en-US" sz="900" b="1" dirty="0" smtClean="0">
              <a:solidFill>
                <a:prstClr val="black"/>
              </a:solidFill>
              <a:latin typeface="Times New Roman" pitchFamily="18" charset="0"/>
              <a:cs typeface="Times New Roman" pitchFamily="18" charset="0"/>
            </a:endParaRPr>
          </a:p>
          <a:p>
            <a:pPr lvl="0"/>
            <a:r>
              <a:rPr lang="en-US" sz="1100" b="1" dirty="0" smtClean="0">
                <a:latin typeface="Times New Roman" pitchFamily="18" charset="0"/>
                <a:cs typeface="Times New Roman" pitchFamily="18" charset="0"/>
              </a:rPr>
              <a:t>ESPAStar-1</a:t>
            </a:r>
          </a:p>
          <a:p>
            <a:pPr lvl="0"/>
            <a:endParaRPr lang="en-US" sz="1100" b="1" i="1" dirty="0">
              <a:solidFill>
                <a:prstClr val="black"/>
              </a:solidFill>
              <a:latin typeface="Times New Roman" pitchFamily="18" charset="0"/>
              <a:cs typeface="Times New Roman" pitchFamily="18" charset="0"/>
            </a:endParaRPr>
          </a:p>
          <a:p>
            <a:pPr lvl="0"/>
            <a:endParaRPr lang="en-US" sz="1100" b="1" dirty="0">
              <a:solidFill>
                <a:prstClr val="black"/>
              </a:solidFill>
              <a:latin typeface="Times New Roman" pitchFamily="18" charset="0"/>
              <a:cs typeface="Times New Roman" pitchFamily="18" charset="0"/>
            </a:endParaRPr>
          </a:p>
          <a:p>
            <a:pPr lvl="0"/>
            <a:r>
              <a:rPr lang="en-US" sz="1100" b="1" dirty="0" smtClean="0">
                <a:solidFill>
                  <a:prstClr val="black"/>
                </a:solidFill>
                <a:latin typeface="Times New Roman" pitchFamily="18" charset="0"/>
                <a:cs typeface="Times New Roman" pitchFamily="18" charset="0"/>
              </a:rPr>
              <a:t>Antares </a:t>
            </a:r>
            <a:r>
              <a:rPr lang="en-US" sz="1100" dirty="0" smtClean="0">
                <a:solidFill>
                  <a:prstClr val="black"/>
                </a:solidFill>
                <a:latin typeface="Times New Roman" pitchFamily="18" charset="0"/>
                <a:cs typeface="Times New Roman" pitchFamily="18" charset="0"/>
              </a:rPr>
              <a:t>or</a:t>
            </a:r>
            <a:r>
              <a:rPr lang="en-US" sz="1100" b="1" dirty="0">
                <a:solidFill>
                  <a:prstClr val="black"/>
                </a:solidFill>
                <a:latin typeface="Times New Roman" pitchFamily="18" charset="0"/>
                <a:cs typeface="Times New Roman" pitchFamily="18" charset="0"/>
              </a:rPr>
              <a:t/>
            </a:r>
            <a:br>
              <a:rPr lang="en-US" sz="1100" b="1" dirty="0">
                <a:solidFill>
                  <a:prstClr val="black"/>
                </a:solidFill>
                <a:latin typeface="Times New Roman" pitchFamily="18" charset="0"/>
                <a:cs typeface="Times New Roman" pitchFamily="18" charset="0"/>
              </a:rPr>
            </a:br>
            <a:r>
              <a:rPr lang="en-US" sz="1100" b="1" dirty="0" smtClean="0">
                <a:solidFill>
                  <a:prstClr val="black"/>
                </a:solidFill>
                <a:latin typeface="Times New Roman" pitchFamily="18" charset="0"/>
                <a:cs typeface="Times New Roman" pitchFamily="18" charset="0"/>
              </a:rPr>
              <a:t>External Launch Vehicle</a:t>
            </a:r>
          </a:p>
          <a:p>
            <a:pPr lvl="0"/>
            <a:endParaRPr lang="en-US" sz="1100" b="1" dirty="0" smtClean="0">
              <a:solidFill>
                <a:prstClr val="black"/>
              </a:solidFill>
              <a:latin typeface="Times New Roman" pitchFamily="18" charset="0"/>
              <a:cs typeface="Times New Roman" pitchFamily="18" charset="0"/>
            </a:endParaRPr>
          </a:p>
          <a:p>
            <a:pPr lvl="0"/>
            <a:r>
              <a:rPr lang="en-US" sz="1100" b="1" dirty="0">
                <a:solidFill>
                  <a:prstClr val="black"/>
                </a:solidFill>
                <a:latin typeface="Times New Roman" pitchFamily="18" charset="0"/>
                <a:cs typeface="Times New Roman" pitchFamily="18" charset="0"/>
              </a:rPr>
              <a:t/>
            </a:r>
            <a:br>
              <a:rPr lang="en-US" sz="1100" b="1" dirty="0">
                <a:solidFill>
                  <a:prstClr val="black"/>
                </a:solidFill>
                <a:latin typeface="Times New Roman" pitchFamily="18" charset="0"/>
                <a:cs typeface="Times New Roman" pitchFamily="18" charset="0"/>
              </a:rPr>
            </a:br>
            <a:r>
              <a:rPr lang="en-US" sz="1100" b="1" dirty="0">
                <a:solidFill>
                  <a:prstClr val="black"/>
                </a:solidFill>
                <a:latin typeface="Times New Roman" pitchFamily="18" charset="0"/>
                <a:cs typeface="Times New Roman" pitchFamily="18" charset="0"/>
              </a:rPr>
              <a:t>Spacecraft </a:t>
            </a:r>
            <a:r>
              <a:rPr lang="en-US" sz="1100" b="1" dirty="0" smtClean="0">
                <a:solidFill>
                  <a:prstClr val="black"/>
                </a:solidFill>
                <a:latin typeface="Times New Roman" pitchFamily="18" charset="0"/>
                <a:cs typeface="Times New Roman" pitchFamily="18" charset="0"/>
              </a:rPr>
              <a:t>Control</a:t>
            </a:r>
            <a:endParaRPr lang="en-US" sz="1100" dirty="0">
              <a:solidFill>
                <a:prstClr val="black"/>
              </a:solidFill>
              <a:latin typeface="Times New Roman" pitchFamily="18" charset="0"/>
              <a:cs typeface="Times New Roman" pitchFamily="18" charset="0"/>
            </a:endParaRPr>
          </a:p>
        </p:txBody>
      </p:sp>
      <p:sp>
        <p:nvSpPr>
          <p:cNvPr id="5" name="Rounded Rectangle 4"/>
          <p:cNvSpPr/>
          <p:nvPr/>
        </p:nvSpPr>
        <p:spPr bwMode="auto">
          <a:xfrm>
            <a:off x="3776624" y="2780556"/>
            <a:ext cx="1234440" cy="3039219"/>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lIns="0" tIns="0" rIns="0" bIns="0"/>
          <a:lstStyle/>
          <a:p>
            <a:pPr lvl="0"/>
            <a:r>
              <a:rPr lang="en-US" sz="1400" b="1" dirty="0" smtClean="0">
                <a:solidFill>
                  <a:prstClr val="black"/>
                </a:solidFill>
                <a:latin typeface="Times New Roman" pitchFamily="18" charset="0"/>
                <a:cs typeface="Times New Roman" pitchFamily="18" charset="0"/>
              </a:rPr>
              <a:t> Small</a:t>
            </a:r>
            <a:endParaRPr lang="en-US" sz="1400" b="1" dirty="0">
              <a:solidFill>
                <a:prstClr val="black"/>
              </a:solidFill>
              <a:latin typeface="Times New Roman" pitchFamily="18" charset="0"/>
              <a:cs typeface="Times New Roman" pitchFamily="18" charset="0"/>
            </a:endParaRPr>
          </a:p>
          <a:p>
            <a:pPr lvl="0"/>
            <a:endParaRPr lang="en-US" sz="900" dirty="0" smtClean="0">
              <a:solidFill>
                <a:prstClr val="black"/>
              </a:solidFill>
              <a:latin typeface="Times New Roman" pitchFamily="18" charset="0"/>
              <a:cs typeface="Times New Roman" pitchFamily="18" charset="0"/>
            </a:endParaRP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600 kg / 1.5 kW </a:t>
            </a:r>
            <a:r>
              <a:rPr lang="en-US" sz="900" dirty="0">
                <a:solidFill>
                  <a:prstClr val="black"/>
                </a:solidFill>
                <a:latin typeface="Times New Roman" pitchFamily="18" charset="0"/>
                <a:cs typeface="Times New Roman" pitchFamily="18" charset="0"/>
              </a:rPr>
              <a:t>Payload</a:t>
            </a: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1-7 </a:t>
            </a:r>
            <a:r>
              <a:rPr lang="en-US" sz="900" dirty="0">
                <a:solidFill>
                  <a:prstClr val="black"/>
                </a:solidFill>
                <a:latin typeface="Times New Roman" pitchFamily="18" charset="0"/>
                <a:cs typeface="Times New Roman" pitchFamily="18" charset="0"/>
              </a:rPr>
              <a:t>Year Life </a:t>
            </a: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22-24 </a:t>
            </a:r>
            <a:r>
              <a:rPr lang="en-US" sz="900" dirty="0">
                <a:solidFill>
                  <a:prstClr val="black"/>
                </a:solidFill>
                <a:latin typeface="Times New Roman" pitchFamily="18" charset="0"/>
                <a:cs typeface="Times New Roman" pitchFamily="18" charset="0"/>
              </a:rPr>
              <a:t>Month Delivery</a:t>
            </a:r>
          </a:p>
          <a:p>
            <a:pPr marL="115888" lvl="0" indent="-115888">
              <a:buFont typeface="Arial" pitchFamily="34" charset="0"/>
              <a:buChar char="•"/>
            </a:pPr>
            <a:endParaRPr lang="en-US" sz="900" dirty="0">
              <a:solidFill>
                <a:prstClr val="black"/>
              </a:solidFill>
              <a:latin typeface="Times New Roman" pitchFamily="18" charset="0"/>
              <a:cs typeface="Times New Roman" pitchFamily="18" charset="0"/>
            </a:endParaRPr>
          </a:p>
          <a:p>
            <a:pPr lvl="0"/>
            <a:endParaRPr lang="en-US" sz="900" b="1" i="1" dirty="0" smtClean="0">
              <a:solidFill>
                <a:prstClr val="black"/>
              </a:solidFill>
              <a:latin typeface="Times New Roman" pitchFamily="18" charset="0"/>
              <a:cs typeface="Times New Roman" pitchFamily="18" charset="0"/>
            </a:endParaRPr>
          </a:p>
          <a:p>
            <a:pPr lvl="0"/>
            <a:r>
              <a:rPr lang="en-US" sz="1100" b="1" dirty="0" smtClean="0">
                <a:latin typeface="Times New Roman" pitchFamily="18" charset="0"/>
                <a:cs typeface="Times New Roman" pitchFamily="18" charset="0"/>
              </a:rPr>
              <a:t>ESPAStar-2</a:t>
            </a:r>
          </a:p>
          <a:p>
            <a:pPr lvl="0"/>
            <a:endParaRPr lang="en-US" sz="1100" b="1" dirty="0">
              <a:solidFill>
                <a:prstClr val="black"/>
              </a:solidFill>
              <a:latin typeface="Times New Roman" pitchFamily="18" charset="0"/>
              <a:cs typeface="Times New Roman" pitchFamily="18" charset="0"/>
            </a:endParaRPr>
          </a:p>
          <a:p>
            <a:pPr lvl="0"/>
            <a:endParaRPr lang="en-US" sz="1100" b="1" dirty="0">
              <a:solidFill>
                <a:prstClr val="black"/>
              </a:solidFill>
              <a:latin typeface="Times New Roman" pitchFamily="18" charset="0"/>
              <a:cs typeface="Times New Roman" pitchFamily="18" charset="0"/>
            </a:endParaRPr>
          </a:p>
          <a:p>
            <a:pPr lvl="0"/>
            <a:r>
              <a:rPr lang="en-US" sz="1100" b="1" dirty="0" smtClean="0">
                <a:solidFill>
                  <a:prstClr val="black"/>
                </a:solidFill>
                <a:latin typeface="Times New Roman" pitchFamily="18" charset="0"/>
                <a:cs typeface="Times New Roman" pitchFamily="18" charset="0"/>
              </a:rPr>
              <a:t>Antares </a:t>
            </a:r>
            <a:r>
              <a:rPr lang="en-US" sz="1100" dirty="0">
                <a:solidFill>
                  <a:prstClr val="black"/>
                </a:solidFill>
                <a:latin typeface="Times New Roman" pitchFamily="18" charset="0"/>
                <a:cs typeface="Times New Roman" pitchFamily="18" charset="0"/>
              </a:rPr>
              <a:t>or</a:t>
            </a:r>
            <a:r>
              <a:rPr lang="en-US" sz="1100" b="1" dirty="0">
                <a:solidFill>
                  <a:prstClr val="black"/>
                </a:solidFill>
                <a:latin typeface="Times New Roman" pitchFamily="18" charset="0"/>
                <a:cs typeface="Times New Roman" pitchFamily="18" charset="0"/>
              </a:rPr>
              <a:t/>
            </a:r>
            <a:br>
              <a:rPr lang="en-US" sz="1100" b="1" dirty="0">
                <a:solidFill>
                  <a:prstClr val="black"/>
                </a:solidFill>
                <a:latin typeface="Times New Roman" pitchFamily="18" charset="0"/>
                <a:cs typeface="Times New Roman" pitchFamily="18" charset="0"/>
              </a:rPr>
            </a:br>
            <a:r>
              <a:rPr lang="en-US" sz="1100" b="1" dirty="0">
                <a:solidFill>
                  <a:prstClr val="black"/>
                </a:solidFill>
                <a:latin typeface="Times New Roman" pitchFamily="18" charset="0"/>
                <a:cs typeface="Times New Roman" pitchFamily="18" charset="0"/>
              </a:rPr>
              <a:t>External Launch Vehicle</a:t>
            </a:r>
          </a:p>
          <a:p>
            <a:pPr lvl="0"/>
            <a:endParaRPr lang="en-US" sz="1100" b="1" dirty="0" smtClean="0">
              <a:solidFill>
                <a:prstClr val="black"/>
              </a:solidFill>
              <a:latin typeface="Times New Roman" pitchFamily="18" charset="0"/>
              <a:cs typeface="Times New Roman" pitchFamily="18" charset="0"/>
            </a:endParaRPr>
          </a:p>
          <a:p>
            <a:pPr lvl="0"/>
            <a:endParaRPr lang="en-US" sz="1100" b="1" dirty="0">
              <a:solidFill>
                <a:prstClr val="black"/>
              </a:solidFill>
              <a:latin typeface="Times New Roman" pitchFamily="18" charset="0"/>
              <a:cs typeface="Times New Roman" pitchFamily="18" charset="0"/>
            </a:endParaRPr>
          </a:p>
          <a:p>
            <a:pPr lvl="0"/>
            <a:r>
              <a:rPr lang="en-US" sz="1100" b="1" dirty="0">
                <a:solidFill>
                  <a:prstClr val="black"/>
                </a:solidFill>
                <a:latin typeface="Times New Roman" pitchFamily="18" charset="0"/>
                <a:cs typeface="Times New Roman" pitchFamily="18" charset="0"/>
              </a:rPr>
              <a:t>Spacecraft </a:t>
            </a:r>
            <a:r>
              <a:rPr lang="en-US" sz="1100" b="1" dirty="0" smtClean="0">
                <a:solidFill>
                  <a:prstClr val="black"/>
                </a:solidFill>
                <a:latin typeface="Times New Roman" pitchFamily="18" charset="0"/>
                <a:cs typeface="Times New Roman" pitchFamily="18" charset="0"/>
              </a:rPr>
              <a:t>Control</a:t>
            </a:r>
            <a:endParaRPr lang="en-US" sz="1100" dirty="0">
              <a:solidFill>
                <a:prstClr val="black"/>
              </a:solidFill>
              <a:latin typeface="Times New Roman" pitchFamily="18" charset="0"/>
              <a:cs typeface="Times New Roman" pitchFamily="18" charset="0"/>
            </a:endParaRPr>
          </a:p>
        </p:txBody>
      </p:sp>
      <p:sp>
        <p:nvSpPr>
          <p:cNvPr id="6" name="Rounded Rectangle 5"/>
          <p:cNvSpPr/>
          <p:nvPr/>
        </p:nvSpPr>
        <p:spPr bwMode="auto">
          <a:xfrm>
            <a:off x="5062459" y="2780556"/>
            <a:ext cx="1234440" cy="3039219"/>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lIns="0" tIns="0" rIns="0" bIns="0"/>
          <a:lstStyle/>
          <a:p>
            <a:pPr lvl="0"/>
            <a:r>
              <a:rPr lang="en-US" sz="1400" b="1" dirty="0" smtClean="0">
                <a:solidFill>
                  <a:prstClr val="black"/>
                </a:solidFill>
                <a:latin typeface="Times New Roman" pitchFamily="18" charset="0"/>
                <a:cs typeface="Times New Roman" pitchFamily="18" charset="0"/>
              </a:rPr>
              <a:t> GEO</a:t>
            </a:r>
            <a:endParaRPr lang="en-US" sz="1400" b="1" dirty="0">
              <a:solidFill>
                <a:prstClr val="black"/>
              </a:solidFill>
              <a:latin typeface="Times New Roman" pitchFamily="18" charset="0"/>
              <a:cs typeface="Times New Roman" pitchFamily="18" charset="0"/>
            </a:endParaRPr>
          </a:p>
          <a:p>
            <a:pPr lvl="0"/>
            <a:endParaRPr lang="en-US" sz="900" dirty="0" smtClean="0">
              <a:solidFill>
                <a:prstClr val="black"/>
              </a:solidFill>
              <a:latin typeface="Times New Roman" pitchFamily="18" charset="0"/>
              <a:cs typeface="Times New Roman" pitchFamily="18" charset="0"/>
            </a:endParaRP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1,700 kg / 3.0  kW </a:t>
            </a:r>
            <a:r>
              <a:rPr lang="en-US" sz="900" dirty="0">
                <a:solidFill>
                  <a:prstClr val="black"/>
                </a:solidFill>
                <a:latin typeface="Times New Roman" pitchFamily="18" charset="0"/>
                <a:cs typeface="Times New Roman" pitchFamily="18" charset="0"/>
              </a:rPr>
              <a:t>Payload</a:t>
            </a:r>
          </a:p>
          <a:p>
            <a:pPr marL="57150" lvl="0" indent="-57150">
              <a:buFont typeface="Arial" pitchFamily="34" charset="0"/>
              <a:buChar char="•"/>
            </a:pPr>
            <a:r>
              <a:rPr lang="en-US" sz="900" spc="-20" dirty="0" smtClean="0">
                <a:solidFill>
                  <a:prstClr val="black"/>
                </a:solidFill>
                <a:latin typeface="Times New Roman" pitchFamily="18" charset="0"/>
                <a:cs typeface="Times New Roman" pitchFamily="18" charset="0"/>
              </a:rPr>
              <a:t>Rendezvous Capability</a:t>
            </a:r>
            <a:endParaRPr lang="en-US" sz="900" spc="-20" dirty="0">
              <a:solidFill>
                <a:prstClr val="black"/>
              </a:solidFill>
              <a:latin typeface="Times New Roman" pitchFamily="18" charset="0"/>
              <a:cs typeface="Times New Roman" pitchFamily="18" charset="0"/>
            </a:endParaRP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6-15 </a:t>
            </a:r>
            <a:r>
              <a:rPr lang="en-US" sz="900" dirty="0">
                <a:solidFill>
                  <a:prstClr val="black"/>
                </a:solidFill>
                <a:latin typeface="Times New Roman" pitchFamily="18" charset="0"/>
                <a:cs typeface="Times New Roman" pitchFamily="18" charset="0"/>
              </a:rPr>
              <a:t>Year Life </a:t>
            </a: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21-36 </a:t>
            </a:r>
            <a:r>
              <a:rPr lang="en-US" sz="900" dirty="0">
                <a:solidFill>
                  <a:prstClr val="black"/>
                </a:solidFill>
                <a:latin typeface="Times New Roman" pitchFamily="18" charset="0"/>
                <a:cs typeface="Times New Roman" pitchFamily="18" charset="0"/>
              </a:rPr>
              <a:t>Month Delivery</a:t>
            </a:r>
          </a:p>
          <a:p>
            <a:pPr marL="57150" lvl="0" indent="-57150">
              <a:buFont typeface="Arial" pitchFamily="34" charset="0"/>
              <a:buChar char="•"/>
            </a:pPr>
            <a:endParaRPr lang="en-US" sz="900" b="1" dirty="0">
              <a:solidFill>
                <a:prstClr val="black"/>
              </a:solidFill>
              <a:latin typeface="Times New Roman" pitchFamily="18" charset="0"/>
              <a:cs typeface="Times New Roman" pitchFamily="18" charset="0"/>
            </a:endParaRPr>
          </a:p>
          <a:p>
            <a:pPr lvl="0"/>
            <a:r>
              <a:rPr lang="en-US" sz="1100" b="1" dirty="0" smtClean="0">
                <a:latin typeface="Times New Roman" pitchFamily="18" charset="0"/>
                <a:cs typeface="Times New Roman" pitchFamily="18" charset="0"/>
              </a:rPr>
              <a:t>Gemini</a:t>
            </a:r>
            <a:endParaRPr lang="en-US" sz="1100" b="1" dirty="0">
              <a:latin typeface="Times New Roman" pitchFamily="18" charset="0"/>
              <a:cs typeface="Times New Roman" pitchFamily="18" charset="0"/>
            </a:endParaRPr>
          </a:p>
          <a:p>
            <a:pPr lvl="0"/>
            <a:endParaRPr lang="en-US" sz="1100" b="1" dirty="0">
              <a:solidFill>
                <a:prstClr val="black"/>
              </a:solidFill>
              <a:latin typeface="Times New Roman" pitchFamily="18" charset="0"/>
              <a:cs typeface="Times New Roman" pitchFamily="18" charset="0"/>
            </a:endParaRPr>
          </a:p>
          <a:p>
            <a:pPr lvl="0"/>
            <a:endParaRPr lang="en-US" sz="1100" b="1" dirty="0">
              <a:solidFill>
                <a:prstClr val="black"/>
              </a:solidFill>
              <a:latin typeface="Times New Roman" pitchFamily="18" charset="0"/>
              <a:cs typeface="Times New Roman" pitchFamily="18" charset="0"/>
            </a:endParaRPr>
          </a:p>
          <a:p>
            <a:pPr lvl="0"/>
            <a:r>
              <a:rPr lang="en-US" sz="1100" b="1" dirty="0">
                <a:solidFill>
                  <a:prstClr val="black"/>
                </a:solidFill>
                <a:latin typeface="Times New Roman" pitchFamily="18" charset="0"/>
                <a:cs typeface="Times New Roman" pitchFamily="18" charset="0"/>
              </a:rPr>
              <a:t>Minotaur IV</a:t>
            </a:r>
          </a:p>
          <a:p>
            <a:pPr lvl="0"/>
            <a:r>
              <a:rPr lang="en-US" sz="1100" dirty="0">
                <a:solidFill>
                  <a:prstClr val="black"/>
                </a:solidFill>
                <a:latin typeface="Times New Roman" pitchFamily="18" charset="0"/>
                <a:cs typeface="Times New Roman" pitchFamily="18" charset="0"/>
              </a:rPr>
              <a:t>or </a:t>
            </a:r>
            <a:r>
              <a:rPr lang="en-US" sz="1100" b="1" dirty="0" err="1" smtClean="0">
                <a:solidFill>
                  <a:prstClr val="black"/>
                </a:solidFill>
                <a:latin typeface="Times New Roman" pitchFamily="18" charset="0"/>
                <a:cs typeface="Times New Roman" pitchFamily="18" charset="0"/>
              </a:rPr>
              <a:t>Antares</a:t>
            </a:r>
            <a:r>
              <a:rPr lang="en-US" sz="1100" b="1" dirty="0" smtClean="0">
                <a:solidFill>
                  <a:prstClr val="black"/>
                </a:solidFill>
                <a:latin typeface="Times New Roman" pitchFamily="18" charset="0"/>
                <a:cs typeface="Times New Roman" pitchFamily="18" charset="0"/>
              </a:rPr>
              <a:t> </a:t>
            </a:r>
            <a:r>
              <a:rPr lang="en-US" sz="1100" b="1" dirty="0">
                <a:solidFill>
                  <a:prstClr val="black"/>
                </a:solidFill>
                <a:latin typeface="Times New Roman" pitchFamily="18" charset="0"/>
                <a:cs typeface="Times New Roman" pitchFamily="18" charset="0"/>
              </a:rPr>
              <a:t/>
            </a:r>
            <a:br>
              <a:rPr lang="en-US" sz="1100" b="1" dirty="0">
                <a:solidFill>
                  <a:prstClr val="black"/>
                </a:solidFill>
                <a:latin typeface="Times New Roman" pitchFamily="18" charset="0"/>
                <a:cs typeface="Times New Roman" pitchFamily="18" charset="0"/>
              </a:rPr>
            </a:br>
            <a:endParaRPr lang="en-US" sz="1100" b="1" dirty="0" smtClean="0">
              <a:solidFill>
                <a:prstClr val="black"/>
              </a:solidFill>
              <a:latin typeface="Times New Roman" pitchFamily="18" charset="0"/>
              <a:cs typeface="Times New Roman" pitchFamily="18" charset="0"/>
            </a:endParaRPr>
          </a:p>
          <a:p>
            <a:pPr lvl="0"/>
            <a:endParaRPr lang="en-US" sz="1100" b="1" dirty="0" smtClean="0">
              <a:solidFill>
                <a:prstClr val="black"/>
              </a:solidFill>
              <a:latin typeface="Times New Roman" pitchFamily="18" charset="0"/>
              <a:cs typeface="Times New Roman" pitchFamily="18" charset="0"/>
            </a:endParaRPr>
          </a:p>
          <a:p>
            <a:pPr lvl="0"/>
            <a:r>
              <a:rPr lang="en-US" sz="1100" b="1" dirty="0">
                <a:solidFill>
                  <a:prstClr val="black"/>
                </a:solidFill>
                <a:latin typeface="Times New Roman" pitchFamily="18" charset="0"/>
                <a:cs typeface="Times New Roman" pitchFamily="18" charset="0"/>
              </a:rPr>
              <a:t/>
            </a:r>
            <a:br>
              <a:rPr lang="en-US" sz="1100" b="1" dirty="0">
                <a:solidFill>
                  <a:prstClr val="black"/>
                </a:solidFill>
                <a:latin typeface="Times New Roman" pitchFamily="18" charset="0"/>
                <a:cs typeface="Times New Roman" pitchFamily="18" charset="0"/>
              </a:rPr>
            </a:br>
            <a:r>
              <a:rPr lang="en-US" sz="1100" b="1" dirty="0">
                <a:solidFill>
                  <a:prstClr val="black"/>
                </a:solidFill>
                <a:latin typeface="Times New Roman" pitchFamily="18" charset="0"/>
                <a:cs typeface="Times New Roman" pitchFamily="18" charset="0"/>
              </a:rPr>
              <a:t>Complete Ground </a:t>
            </a:r>
            <a:r>
              <a:rPr lang="en-US" sz="1100" b="1" dirty="0" smtClean="0">
                <a:solidFill>
                  <a:prstClr val="black"/>
                </a:solidFill>
                <a:latin typeface="Times New Roman" pitchFamily="18" charset="0"/>
                <a:cs typeface="Times New Roman" pitchFamily="18" charset="0"/>
              </a:rPr>
              <a:t>Segment</a:t>
            </a:r>
            <a:endParaRPr lang="en-US" sz="1100" dirty="0">
              <a:solidFill>
                <a:prstClr val="black"/>
              </a:solidFill>
              <a:latin typeface="Times New Roman" pitchFamily="18" charset="0"/>
              <a:cs typeface="Times New Roman" pitchFamily="18" charset="0"/>
            </a:endParaRPr>
          </a:p>
        </p:txBody>
      </p:sp>
      <p:sp>
        <p:nvSpPr>
          <p:cNvPr id="8" name="Rounded Rectangle 7"/>
          <p:cNvSpPr/>
          <p:nvPr/>
        </p:nvSpPr>
        <p:spPr bwMode="auto">
          <a:xfrm>
            <a:off x="6348294" y="2780556"/>
            <a:ext cx="1234440" cy="3039219"/>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lIns="0" tIns="0" rIns="0" bIns="0"/>
          <a:lstStyle/>
          <a:p>
            <a:pPr lvl="0"/>
            <a:r>
              <a:rPr lang="en-US" sz="1400" b="1" dirty="0" smtClean="0">
                <a:solidFill>
                  <a:prstClr val="black"/>
                </a:solidFill>
                <a:latin typeface="Times New Roman" pitchFamily="18" charset="0"/>
                <a:cs typeface="Times New Roman" pitchFamily="18" charset="0"/>
              </a:rPr>
              <a:t>Human</a:t>
            </a:r>
            <a:endParaRPr lang="en-US" sz="1400" b="1" dirty="0">
              <a:solidFill>
                <a:prstClr val="black"/>
              </a:solidFill>
              <a:latin typeface="Times New Roman" pitchFamily="18" charset="0"/>
              <a:cs typeface="Times New Roman" pitchFamily="18" charset="0"/>
            </a:endParaRPr>
          </a:p>
          <a:p>
            <a:pPr lvl="0"/>
            <a:endParaRPr lang="en-US" sz="900" dirty="0">
              <a:solidFill>
                <a:prstClr val="black"/>
              </a:solidFill>
              <a:latin typeface="Times New Roman" pitchFamily="18" charset="0"/>
              <a:cs typeface="Times New Roman" pitchFamily="18" charset="0"/>
            </a:endParaRPr>
          </a:p>
          <a:p>
            <a:pPr marL="57150" lvl="0" indent="-57150">
              <a:buFont typeface="Arial" pitchFamily="34" charset="0"/>
              <a:buChar char="•"/>
            </a:pPr>
            <a:r>
              <a:rPr lang="en-US" sz="900" dirty="0" smtClean="0">
                <a:latin typeface="Times New Roman" pitchFamily="18" charset="0"/>
                <a:cs typeface="Times New Roman" pitchFamily="18" charset="0"/>
              </a:rPr>
              <a:t>3,300-5,000</a:t>
            </a:r>
            <a:r>
              <a:rPr lang="en-US" sz="900" dirty="0" smtClean="0">
                <a:solidFill>
                  <a:srgbClr val="FF0000"/>
                </a:solidFill>
                <a:latin typeface="Times New Roman" pitchFamily="18" charset="0"/>
                <a:cs typeface="Times New Roman" pitchFamily="18" charset="0"/>
              </a:rPr>
              <a:t> </a:t>
            </a:r>
            <a:r>
              <a:rPr lang="en-US" sz="900" dirty="0" smtClean="0">
                <a:solidFill>
                  <a:prstClr val="black"/>
                </a:solidFill>
                <a:latin typeface="Times New Roman" pitchFamily="18" charset="0"/>
                <a:cs typeface="Times New Roman" pitchFamily="18" charset="0"/>
              </a:rPr>
              <a:t>kg (Pressurized)</a:t>
            </a:r>
            <a:endParaRPr lang="en-US" sz="900" dirty="0">
              <a:solidFill>
                <a:prstClr val="black"/>
              </a:solidFill>
              <a:latin typeface="Times New Roman" pitchFamily="18" charset="0"/>
              <a:cs typeface="Times New Roman" pitchFamily="18" charset="0"/>
            </a:endParaRPr>
          </a:p>
          <a:p>
            <a:pPr marL="57150" lvl="0" indent="-57150">
              <a:buFont typeface="Arial" pitchFamily="34" charset="0"/>
              <a:buChar char="•"/>
            </a:pPr>
            <a:r>
              <a:rPr lang="en-US" sz="900" spc="-20" dirty="0">
                <a:solidFill>
                  <a:prstClr val="black"/>
                </a:solidFill>
                <a:latin typeface="Times New Roman" pitchFamily="18" charset="0"/>
                <a:cs typeface="Times New Roman" pitchFamily="18" charset="0"/>
              </a:rPr>
              <a:t>Rendezvous </a:t>
            </a:r>
            <a:r>
              <a:rPr lang="en-US" sz="900" spc="-20" dirty="0" smtClean="0">
                <a:solidFill>
                  <a:prstClr val="black"/>
                </a:solidFill>
                <a:latin typeface="Times New Roman" pitchFamily="18" charset="0"/>
                <a:cs typeface="Times New Roman" pitchFamily="18" charset="0"/>
              </a:rPr>
              <a:t>Capability</a:t>
            </a:r>
            <a:endParaRPr lang="en-US" sz="900" spc="-20" dirty="0">
              <a:solidFill>
                <a:prstClr val="black"/>
              </a:solidFill>
              <a:latin typeface="Times New Roman" pitchFamily="18" charset="0"/>
              <a:cs typeface="Times New Roman" pitchFamily="18" charset="0"/>
            </a:endParaRP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6 month - 10 year</a:t>
            </a:r>
            <a:endParaRPr lang="en-US" sz="900" dirty="0">
              <a:solidFill>
                <a:prstClr val="black"/>
              </a:solidFill>
              <a:latin typeface="Times New Roman" pitchFamily="18" charset="0"/>
              <a:cs typeface="Times New Roman" pitchFamily="18" charset="0"/>
            </a:endParaRPr>
          </a:p>
          <a:p>
            <a:pPr marL="57150" lvl="0" indent="-57150">
              <a:buFont typeface="Arial" pitchFamily="34" charset="0"/>
              <a:buChar char="•"/>
            </a:pPr>
            <a:r>
              <a:rPr lang="en-US" sz="900" dirty="0">
                <a:solidFill>
                  <a:prstClr val="black"/>
                </a:solidFill>
                <a:latin typeface="Times New Roman" pitchFamily="18" charset="0"/>
                <a:cs typeface="Times New Roman" pitchFamily="18" charset="0"/>
              </a:rPr>
              <a:t>24-27 Month Delivery </a:t>
            </a:r>
          </a:p>
          <a:p>
            <a:pPr marL="115888" lvl="0" indent="-115888">
              <a:buFont typeface="Arial" pitchFamily="34" charset="0"/>
              <a:buChar char="•"/>
            </a:pPr>
            <a:endParaRPr lang="en-US" sz="900" dirty="0">
              <a:solidFill>
                <a:prstClr val="black"/>
              </a:solidFill>
              <a:latin typeface="Times New Roman" pitchFamily="18" charset="0"/>
              <a:cs typeface="Times New Roman" pitchFamily="18" charset="0"/>
            </a:endParaRPr>
          </a:p>
          <a:p>
            <a:pPr lvl="0"/>
            <a:r>
              <a:rPr lang="en-US" sz="1100" b="1" dirty="0" smtClean="0">
                <a:solidFill>
                  <a:prstClr val="black"/>
                </a:solidFill>
                <a:latin typeface="Times New Roman" pitchFamily="18" charset="0"/>
                <a:cs typeface="Times New Roman" pitchFamily="18" charset="0"/>
              </a:rPr>
              <a:t>Cygnus</a:t>
            </a:r>
            <a:endParaRPr lang="en-US" sz="1100" b="1" dirty="0">
              <a:solidFill>
                <a:prstClr val="black"/>
              </a:solidFill>
              <a:latin typeface="Times New Roman" pitchFamily="18" charset="0"/>
              <a:cs typeface="Times New Roman" pitchFamily="18" charset="0"/>
            </a:endParaRPr>
          </a:p>
          <a:p>
            <a:pPr lvl="0"/>
            <a:endParaRPr lang="en-US" sz="1100" b="1" dirty="0">
              <a:solidFill>
                <a:prstClr val="black"/>
              </a:solidFill>
              <a:latin typeface="Times New Roman" pitchFamily="18" charset="0"/>
              <a:cs typeface="Times New Roman" pitchFamily="18" charset="0"/>
            </a:endParaRPr>
          </a:p>
          <a:p>
            <a:pPr lvl="0"/>
            <a:endParaRPr lang="en-US" sz="1100" b="1" dirty="0">
              <a:solidFill>
                <a:prstClr val="black"/>
              </a:solidFill>
              <a:latin typeface="Times New Roman" pitchFamily="18" charset="0"/>
              <a:cs typeface="Times New Roman" pitchFamily="18" charset="0"/>
            </a:endParaRPr>
          </a:p>
          <a:p>
            <a:pPr lvl="0"/>
            <a:r>
              <a:rPr lang="en-US" sz="1100" b="1" dirty="0" smtClean="0">
                <a:solidFill>
                  <a:prstClr val="black"/>
                </a:solidFill>
                <a:latin typeface="Times New Roman" pitchFamily="18" charset="0"/>
                <a:cs typeface="Times New Roman" pitchFamily="18" charset="0"/>
              </a:rPr>
              <a:t>Antares </a:t>
            </a:r>
            <a:r>
              <a:rPr lang="en-US" sz="1100" dirty="0" smtClean="0">
                <a:solidFill>
                  <a:prstClr val="black"/>
                </a:solidFill>
                <a:latin typeface="Times New Roman" pitchFamily="18" charset="0"/>
                <a:cs typeface="Times New Roman" pitchFamily="18" charset="0"/>
              </a:rPr>
              <a:t>or</a:t>
            </a:r>
            <a:r>
              <a:rPr lang="en-US" sz="1100" b="1" dirty="0" smtClean="0">
                <a:solidFill>
                  <a:prstClr val="black"/>
                </a:solidFill>
                <a:latin typeface="Times New Roman" pitchFamily="18" charset="0"/>
                <a:cs typeface="Times New Roman" pitchFamily="18" charset="0"/>
              </a:rPr>
              <a:t> External Launch Vehicle</a:t>
            </a:r>
            <a:endParaRPr lang="en-US" sz="1100" b="1" dirty="0">
              <a:solidFill>
                <a:prstClr val="black"/>
              </a:solidFill>
              <a:latin typeface="Times New Roman" pitchFamily="18" charset="0"/>
              <a:cs typeface="Times New Roman" pitchFamily="18" charset="0"/>
            </a:endParaRPr>
          </a:p>
          <a:p>
            <a:pPr lvl="0"/>
            <a:endParaRPr lang="en-US" sz="1100" b="1" dirty="0" smtClean="0">
              <a:solidFill>
                <a:prstClr val="black"/>
              </a:solidFill>
              <a:latin typeface="Times New Roman" pitchFamily="18" charset="0"/>
              <a:cs typeface="Times New Roman" pitchFamily="18" charset="0"/>
            </a:endParaRPr>
          </a:p>
          <a:p>
            <a:pPr lvl="0"/>
            <a:endParaRPr lang="en-US" sz="1100" b="1" dirty="0" smtClean="0">
              <a:solidFill>
                <a:prstClr val="black"/>
              </a:solidFill>
              <a:latin typeface="Times New Roman" pitchFamily="18" charset="0"/>
              <a:cs typeface="Times New Roman" pitchFamily="18" charset="0"/>
            </a:endParaRPr>
          </a:p>
          <a:p>
            <a:pPr lvl="0"/>
            <a:r>
              <a:rPr lang="en-US" sz="1100" b="1" dirty="0" smtClean="0">
                <a:solidFill>
                  <a:prstClr val="black"/>
                </a:solidFill>
                <a:latin typeface="Times New Roman" pitchFamily="18" charset="0"/>
                <a:cs typeface="Times New Roman" pitchFamily="18" charset="0"/>
              </a:rPr>
              <a:t>Complete </a:t>
            </a:r>
            <a:r>
              <a:rPr lang="en-US" sz="1100" b="1" dirty="0">
                <a:solidFill>
                  <a:prstClr val="black"/>
                </a:solidFill>
                <a:latin typeface="Times New Roman" pitchFamily="18" charset="0"/>
                <a:cs typeface="Times New Roman" pitchFamily="18" charset="0"/>
              </a:rPr>
              <a:t>Ground </a:t>
            </a:r>
            <a:r>
              <a:rPr lang="en-US" sz="1100" b="1" dirty="0" smtClean="0">
                <a:solidFill>
                  <a:prstClr val="black"/>
                </a:solidFill>
                <a:latin typeface="Times New Roman" pitchFamily="18" charset="0"/>
                <a:cs typeface="Times New Roman" pitchFamily="18" charset="0"/>
              </a:rPr>
              <a:t>Segment</a:t>
            </a:r>
            <a:endParaRPr lang="en-US" sz="1100" dirty="0">
              <a:solidFill>
                <a:prstClr val="black"/>
              </a:solidFill>
              <a:latin typeface="Times New Roman" pitchFamily="18" charset="0"/>
              <a:cs typeface="Times New Roman" pitchFamily="18" charset="0"/>
            </a:endParaRPr>
          </a:p>
          <a:p>
            <a:pPr lvl="0"/>
            <a:endParaRPr lang="en-US" sz="1100" dirty="0">
              <a:solidFill>
                <a:prstClr val="black"/>
              </a:solidFill>
              <a:latin typeface="Times New Roman" pitchFamily="18" charset="0"/>
              <a:cs typeface="Times New Roman" pitchFamily="18" charset="0"/>
            </a:endParaRPr>
          </a:p>
        </p:txBody>
      </p:sp>
      <p:cxnSp>
        <p:nvCxnSpPr>
          <p:cNvPr id="9" name="Straight Connector 8"/>
          <p:cNvCxnSpPr/>
          <p:nvPr/>
        </p:nvCxnSpPr>
        <p:spPr bwMode="auto">
          <a:xfrm>
            <a:off x="2490789" y="2643355"/>
            <a:ext cx="2520275"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bwMode="auto">
          <a:xfrm>
            <a:off x="6348293" y="2643355"/>
            <a:ext cx="2520276"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2" name="Rounded Rectangle 11"/>
          <p:cNvSpPr/>
          <p:nvPr/>
        </p:nvSpPr>
        <p:spPr bwMode="auto">
          <a:xfrm>
            <a:off x="7634129" y="2780556"/>
            <a:ext cx="1234440" cy="3039219"/>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lIns="0" tIns="0" rIns="0" bIns="0"/>
          <a:lstStyle/>
          <a:p>
            <a:pPr lvl="0"/>
            <a:r>
              <a:rPr lang="en-US" sz="1400" b="1" spc="-30" dirty="0" smtClean="0">
                <a:solidFill>
                  <a:prstClr val="black"/>
                </a:solidFill>
                <a:latin typeface="Times New Roman" pitchFamily="18" charset="0"/>
                <a:cs typeface="Times New Roman" pitchFamily="18" charset="0"/>
              </a:rPr>
              <a:t>Interplanetary</a:t>
            </a:r>
            <a:endParaRPr lang="en-US" sz="1400" b="1" spc="-30" dirty="0">
              <a:solidFill>
                <a:prstClr val="black"/>
              </a:solidFill>
              <a:latin typeface="Times New Roman" pitchFamily="18" charset="0"/>
              <a:cs typeface="Times New Roman" pitchFamily="18" charset="0"/>
            </a:endParaRPr>
          </a:p>
          <a:p>
            <a:pPr lvl="0"/>
            <a:endParaRPr lang="en-US" sz="900" dirty="0">
              <a:solidFill>
                <a:prstClr val="black"/>
              </a:solidFill>
              <a:latin typeface="Times New Roman" pitchFamily="18" charset="0"/>
              <a:cs typeface="Times New Roman" pitchFamily="18" charset="0"/>
            </a:endParaRP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210 kg / 250 W  </a:t>
            </a:r>
            <a:r>
              <a:rPr lang="en-US" sz="900" dirty="0">
                <a:solidFill>
                  <a:prstClr val="black"/>
                </a:solidFill>
                <a:latin typeface="Times New Roman" pitchFamily="18" charset="0"/>
                <a:cs typeface="Times New Roman" pitchFamily="18" charset="0"/>
              </a:rPr>
              <a:t>Payload</a:t>
            </a: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Electric Propulsion</a:t>
            </a:r>
            <a:endParaRPr lang="en-US" sz="900" dirty="0">
              <a:solidFill>
                <a:prstClr val="black"/>
              </a:solidFill>
              <a:latin typeface="Times New Roman" pitchFamily="18" charset="0"/>
              <a:cs typeface="Times New Roman" pitchFamily="18" charset="0"/>
            </a:endParaRP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7-10 </a:t>
            </a:r>
            <a:r>
              <a:rPr lang="en-US" sz="900" dirty="0">
                <a:solidFill>
                  <a:prstClr val="black"/>
                </a:solidFill>
                <a:latin typeface="Times New Roman" pitchFamily="18" charset="0"/>
                <a:cs typeface="Times New Roman" pitchFamily="18" charset="0"/>
              </a:rPr>
              <a:t>Year Life </a:t>
            </a: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36-42 </a:t>
            </a:r>
            <a:r>
              <a:rPr lang="en-US" sz="900" dirty="0">
                <a:solidFill>
                  <a:prstClr val="black"/>
                </a:solidFill>
                <a:latin typeface="Times New Roman" pitchFamily="18" charset="0"/>
                <a:cs typeface="Times New Roman" pitchFamily="18" charset="0"/>
              </a:rPr>
              <a:t>Month Delivery </a:t>
            </a:r>
          </a:p>
          <a:p>
            <a:pPr lvl="0"/>
            <a:endParaRPr lang="en-US" sz="900" b="1" dirty="0" smtClean="0">
              <a:solidFill>
                <a:prstClr val="black"/>
              </a:solidFill>
              <a:latin typeface="Times New Roman" pitchFamily="18" charset="0"/>
              <a:cs typeface="Times New Roman" pitchFamily="18" charset="0"/>
            </a:endParaRPr>
          </a:p>
          <a:p>
            <a:pPr lvl="0"/>
            <a:r>
              <a:rPr lang="en-US" sz="1100" b="1" dirty="0" err="1" smtClean="0">
                <a:solidFill>
                  <a:prstClr val="black"/>
                </a:solidFill>
                <a:latin typeface="Times New Roman" pitchFamily="18" charset="0"/>
                <a:cs typeface="Times New Roman" pitchFamily="18" charset="0"/>
              </a:rPr>
              <a:t>ExoStar</a:t>
            </a:r>
            <a:endParaRPr lang="en-US" sz="1100" b="1" dirty="0">
              <a:solidFill>
                <a:prstClr val="black"/>
              </a:solidFill>
              <a:latin typeface="Times New Roman" pitchFamily="18" charset="0"/>
              <a:cs typeface="Times New Roman" pitchFamily="18" charset="0"/>
            </a:endParaRPr>
          </a:p>
          <a:p>
            <a:pPr lvl="0"/>
            <a:endParaRPr lang="en-US" sz="1100" b="1" dirty="0" smtClean="0">
              <a:solidFill>
                <a:prstClr val="black"/>
              </a:solidFill>
              <a:latin typeface="Times New Roman" pitchFamily="18" charset="0"/>
              <a:cs typeface="Times New Roman" pitchFamily="18" charset="0"/>
            </a:endParaRPr>
          </a:p>
          <a:p>
            <a:pPr lvl="0"/>
            <a:endParaRPr lang="en-US" sz="1100" b="1" dirty="0">
              <a:solidFill>
                <a:prstClr val="black"/>
              </a:solidFill>
              <a:latin typeface="Times New Roman" pitchFamily="18" charset="0"/>
              <a:cs typeface="Times New Roman" pitchFamily="18" charset="0"/>
            </a:endParaRPr>
          </a:p>
          <a:p>
            <a:pPr lvl="0"/>
            <a:r>
              <a:rPr lang="en-US" sz="1100" b="1" dirty="0">
                <a:solidFill>
                  <a:prstClr val="black"/>
                </a:solidFill>
                <a:latin typeface="Times New Roman" pitchFamily="18" charset="0"/>
                <a:cs typeface="Times New Roman" pitchFamily="18" charset="0"/>
              </a:rPr>
              <a:t>External Launch </a:t>
            </a:r>
            <a:br>
              <a:rPr lang="en-US" sz="1100" b="1" dirty="0">
                <a:solidFill>
                  <a:prstClr val="black"/>
                </a:solidFill>
                <a:latin typeface="Times New Roman" pitchFamily="18" charset="0"/>
                <a:cs typeface="Times New Roman" pitchFamily="18" charset="0"/>
              </a:rPr>
            </a:br>
            <a:r>
              <a:rPr lang="en-US" sz="1100" b="1" dirty="0">
                <a:solidFill>
                  <a:prstClr val="black"/>
                </a:solidFill>
                <a:latin typeface="Times New Roman" pitchFamily="18" charset="0"/>
                <a:cs typeface="Times New Roman" pitchFamily="18" charset="0"/>
              </a:rPr>
              <a:t>Vehicles</a:t>
            </a:r>
            <a:br>
              <a:rPr lang="en-US" sz="1100" b="1" dirty="0">
                <a:solidFill>
                  <a:prstClr val="black"/>
                </a:solidFill>
                <a:latin typeface="Times New Roman" pitchFamily="18" charset="0"/>
                <a:cs typeface="Times New Roman" pitchFamily="18" charset="0"/>
              </a:rPr>
            </a:br>
            <a:r>
              <a:rPr lang="en-US" sz="1100" b="1" dirty="0">
                <a:solidFill>
                  <a:prstClr val="black"/>
                </a:solidFill>
                <a:latin typeface="Times New Roman" pitchFamily="18" charset="0"/>
                <a:cs typeface="Times New Roman" pitchFamily="18" charset="0"/>
              </a:rPr>
              <a:t/>
            </a:r>
            <a:br>
              <a:rPr lang="en-US" sz="1100" b="1" dirty="0">
                <a:solidFill>
                  <a:prstClr val="black"/>
                </a:solidFill>
                <a:latin typeface="Times New Roman" pitchFamily="18" charset="0"/>
                <a:cs typeface="Times New Roman" pitchFamily="18" charset="0"/>
              </a:rPr>
            </a:br>
            <a:endParaRPr lang="en-US" sz="1100" b="1" dirty="0" smtClean="0">
              <a:solidFill>
                <a:prstClr val="black"/>
              </a:solidFill>
              <a:latin typeface="Times New Roman" pitchFamily="18" charset="0"/>
              <a:cs typeface="Times New Roman" pitchFamily="18" charset="0"/>
            </a:endParaRPr>
          </a:p>
          <a:p>
            <a:pPr lvl="0"/>
            <a:r>
              <a:rPr lang="en-US" sz="1100" b="1" dirty="0">
                <a:solidFill>
                  <a:prstClr val="black"/>
                </a:solidFill>
                <a:latin typeface="Times New Roman" pitchFamily="18" charset="0"/>
                <a:cs typeface="Times New Roman" pitchFamily="18" charset="0"/>
              </a:rPr>
              <a:t/>
            </a:r>
            <a:br>
              <a:rPr lang="en-US" sz="1100" b="1" dirty="0">
                <a:solidFill>
                  <a:prstClr val="black"/>
                </a:solidFill>
                <a:latin typeface="Times New Roman" pitchFamily="18" charset="0"/>
                <a:cs typeface="Times New Roman" pitchFamily="18" charset="0"/>
              </a:rPr>
            </a:br>
            <a:r>
              <a:rPr lang="en-US" sz="1100" b="1" dirty="0">
                <a:solidFill>
                  <a:prstClr val="black"/>
                </a:solidFill>
                <a:latin typeface="Times New Roman" pitchFamily="18" charset="0"/>
                <a:cs typeface="Times New Roman" pitchFamily="18" charset="0"/>
              </a:rPr>
              <a:t>Spacecraft </a:t>
            </a:r>
            <a:r>
              <a:rPr lang="en-US" sz="1100" b="1" dirty="0" smtClean="0">
                <a:solidFill>
                  <a:prstClr val="black"/>
                </a:solidFill>
                <a:latin typeface="Times New Roman" pitchFamily="18" charset="0"/>
                <a:cs typeface="Times New Roman" pitchFamily="18" charset="0"/>
              </a:rPr>
              <a:t>Control</a:t>
            </a:r>
            <a:endParaRPr lang="en-US" sz="1100" dirty="0">
              <a:solidFill>
                <a:prstClr val="black"/>
              </a:solidFill>
              <a:latin typeface="Times New Roman" pitchFamily="18" charset="0"/>
              <a:cs typeface="Times New Roman" pitchFamily="18" charset="0"/>
            </a:endParaRPr>
          </a:p>
        </p:txBody>
      </p:sp>
      <p:sp>
        <p:nvSpPr>
          <p:cNvPr id="19" name="TextBox 18"/>
          <p:cNvSpPr txBox="1"/>
          <p:nvPr/>
        </p:nvSpPr>
        <p:spPr>
          <a:xfrm>
            <a:off x="15966" y="3116986"/>
            <a:ext cx="1215625" cy="236748"/>
          </a:xfrm>
          <a:prstGeom prst="rect">
            <a:avLst/>
          </a:prstGeom>
          <a:noFill/>
        </p:spPr>
        <p:txBody>
          <a:bodyPr wrap="square" lIns="82058" tIns="41029" rIns="82058" bIns="41029" rtlCol="0">
            <a:spAutoFit/>
          </a:bodyPr>
          <a:lstStyle/>
          <a:p>
            <a:pPr algn="r"/>
            <a:r>
              <a:rPr lang="en-US" sz="1000" dirty="0">
                <a:latin typeface="Times New Roman" pitchFamily="18" charset="0"/>
                <a:cs typeface="Times New Roman" pitchFamily="18" charset="0"/>
              </a:rPr>
              <a:t>Mission Capability </a:t>
            </a:r>
          </a:p>
        </p:txBody>
      </p:sp>
      <p:sp>
        <p:nvSpPr>
          <p:cNvPr id="20" name="TextBox 19"/>
          <p:cNvSpPr txBox="1"/>
          <p:nvPr/>
        </p:nvSpPr>
        <p:spPr>
          <a:xfrm>
            <a:off x="15966" y="3957057"/>
            <a:ext cx="1215625" cy="236748"/>
          </a:xfrm>
          <a:prstGeom prst="rect">
            <a:avLst/>
          </a:prstGeom>
          <a:noFill/>
        </p:spPr>
        <p:txBody>
          <a:bodyPr wrap="square" lIns="82058" tIns="41029" rIns="82058" bIns="41029" rtlCol="0">
            <a:spAutoFit/>
          </a:bodyPr>
          <a:lstStyle/>
          <a:p>
            <a:pPr algn="r"/>
            <a:r>
              <a:rPr lang="en-US" sz="1000" dirty="0">
                <a:latin typeface="Times New Roman" pitchFamily="18" charset="0"/>
                <a:cs typeface="Times New Roman" pitchFamily="18" charset="0"/>
              </a:rPr>
              <a:t>Satellite Bus </a:t>
            </a:r>
          </a:p>
        </p:txBody>
      </p:sp>
      <p:sp>
        <p:nvSpPr>
          <p:cNvPr id="21" name="TextBox 20"/>
          <p:cNvSpPr txBox="1"/>
          <p:nvPr/>
        </p:nvSpPr>
        <p:spPr>
          <a:xfrm>
            <a:off x="15966" y="4473427"/>
            <a:ext cx="1215625" cy="236748"/>
          </a:xfrm>
          <a:prstGeom prst="rect">
            <a:avLst/>
          </a:prstGeom>
          <a:noFill/>
        </p:spPr>
        <p:txBody>
          <a:bodyPr wrap="square" lIns="82058" tIns="41029" rIns="82058" bIns="41029" rtlCol="0">
            <a:spAutoFit/>
          </a:bodyPr>
          <a:lstStyle/>
          <a:p>
            <a:pPr algn="r"/>
            <a:r>
              <a:rPr lang="en-US" sz="1000" dirty="0">
                <a:latin typeface="Times New Roman" pitchFamily="18" charset="0"/>
                <a:cs typeface="Times New Roman" pitchFamily="18" charset="0"/>
              </a:rPr>
              <a:t>Launch Vehicle </a:t>
            </a:r>
          </a:p>
        </p:txBody>
      </p:sp>
      <p:sp>
        <p:nvSpPr>
          <p:cNvPr id="22" name="TextBox 21"/>
          <p:cNvSpPr txBox="1"/>
          <p:nvPr/>
        </p:nvSpPr>
        <p:spPr>
          <a:xfrm>
            <a:off x="15966" y="5321185"/>
            <a:ext cx="1215625" cy="236748"/>
          </a:xfrm>
          <a:prstGeom prst="rect">
            <a:avLst/>
          </a:prstGeom>
          <a:noFill/>
        </p:spPr>
        <p:txBody>
          <a:bodyPr wrap="square" lIns="82058" tIns="41029" rIns="82058" bIns="41029" rtlCol="0">
            <a:spAutoFit/>
          </a:bodyPr>
          <a:lstStyle/>
          <a:p>
            <a:pPr algn="r"/>
            <a:r>
              <a:rPr lang="en-US" sz="1000" dirty="0">
                <a:latin typeface="Times New Roman" pitchFamily="18" charset="0"/>
                <a:cs typeface="Times New Roman" pitchFamily="18" charset="0"/>
              </a:rPr>
              <a:t>Ground Software </a:t>
            </a:r>
          </a:p>
        </p:txBody>
      </p:sp>
      <p:sp>
        <p:nvSpPr>
          <p:cNvPr id="26" name="TextBox 25"/>
          <p:cNvSpPr txBox="1"/>
          <p:nvPr/>
        </p:nvSpPr>
        <p:spPr>
          <a:xfrm>
            <a:off x="3135840" y="2101102"/>
            <a:ext cx="909205" cy="205970"/>
          </a:xfrm>
          <a:prstGeom prst="rect">
            <a:avLst/>
          </a:prstGeom>
          <a:noFill/>
        </p:spPr>
        <p:txBody>
          <a:bodyPr wrap="square" lIns="82058" tIns="41029" rIns="82058" bIns="41029" rtlCol="0">
            <a:spAutoFit/>
          </a:bodyPr>
          <a:lstStyle/>
          <a:p>
            <a:r>
              <a:rPr lang="en-US" sz="800" dirty="0">
                <a:solidFill>
                  <a:schemeClr val="bg1"/>
                </a:solidFill>
                <a:latin typeface="Cambria" pitchFamily="18" charset="0"/>
              </a:rPr>
              <a:t>Environmental</a:t>
            </a:r>
          </a:p>
        </p:txBody>
      </p:sp>
      <p:sp>
        <p:nvSpPr>
          <p:cNvPr id="31" name="TextBox 30"/>
          <p:cNvSpPr txBox="1"/>
          <p:nvPr/>
        </p:nvSpPr>
        <p:spPr>
          <a:xfrm>
            <a:off x="5062459" y="2205515"/>
            <a:ext cx="1234440" cy="513747"/>
          </a:xfrm>
          <a:prstGeom prst="rect">
            <a:avLst/>
          </a:prstGeom>
          <a:noFill/>
        </p:spPr>
        <p:txBody>
          <a:bodyPr wrap="square" lIns="82058" tIns="41029" rIns="82058" bIns="41029" rtlCol="0">
            <a:spAutoFit/>
          </a:bodyPr>
          <a:lstStyle/>
          <a:p>
            <a:pPr algn="ctr"/>
            <a:r>
              <a:rPr lang="en-US" sz="1400" b="1" dirty="0" smtClean="0">
                <a:latin typeface="Times New Roman" pitchFamily="18" charset="0"/>
                <a:cs typeface="Times New Roman" pitchFamily="18" charset="0"/>
              </a:rPr>
              <a:t>In-Space</a:t>
            </a:r>
          </a:p>
          <a:p>
            <a:pPr algn="ctr"/>
            <a:r>
              <a:rPr lang="en-US" sz="1400" b="1" dirty="0" smtClean="0">
                <a:latin typeface="Times New Roman" pitchFamily="18" charset="0"/>
                <a:cs typeface="Times New Roman" pitchFamily="18" charset="0"/>
              </a:rPr>
              <a:t>Servicing</a:t>
            </a:r>
            <a:endParaRPr lang="en-US" sz="1400" b="1" dirty="0">
              <a:latin typeface="Times New Roman" pitchFamily="18" charset="0"/>
              <a:cs typeface="Times New Roman" pitchFamily="18" charset="0"/>
            </a:endParaRPr>
          </a:p>
        </p:txBody>
      </p:sp>
      <p:cxnSp>
        <p:nvCxnSpPr>
          <p:cNvPr id="32" name="Straight Connector 31"/>
          <p:cNvCxnSpPr/>
          <p:nvPr/>
        </p:nvCxnSpPr>
        <p:spPr bwMode="auto">
          <a:xfrm>
            <a:off x="5062459" y="2643355"/>
            <a:ext cx="1234440"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4" name="Rounded Rectangle 33"/>
          <p:cNvSpPr/>
          <p:nvPr/>
        </p:nvSpPr>
        <p:spPr bwMode="auto">
          <a:xfrm>
            <a:off x="1204954" y="2780556"/>
            <a:ext cx="1234440" cy="3039219"/>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lIns="0" tIns="0" rIns="0" bIns="0"/>
          <a:lstStyle/>
          <a:p>
            <a:pPr lvl="0"/>
            <a:r>
              <a:rPr lang="en-US" sz="1400" b="1" dirty="0" smtClean="0">
                <a:solidFill>
                  <a:prstClr val="black"/>
                </a:solidFill>
                <a:latin typeface="Times New Roman" pitchFamily="18" charset="0"/>
                <a:cs typeface="Times New Roman" pitchFamily="18" charset="0"/>
              </a:rPr>
              <a:t>Micro</a:t>
            </a:r>
            <a:endParaRPr lang="en-US" sz="1400" b="1" dirty="0">
              <a:solidFill>
                <a:prstClr val="black"/>
              </a:solidFill>
              <a:latin typeface="Times New Roman" pitchFamily="18" charset="0"/>
              <a:cs typeface="Times New Roman" pitchFamily="18" charset="0"/>
            </a:endParaRPr>
          </a:p>
          <a:p>
            <a:pPr lvl="0"/>
            <a:endParaRPr lang="en-US" sz="900" dirty="0">
              <a:solidFill>
                <a:prstClr val="black"/>
              </a:solidFill>
              <a:latin typeface="Times New Roman" pitchFamily="18" charset="0"/>
              <a:cs typeface="Times New Roman" pitchFamily="18" charset="0"/>
            </a:endParaRP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15 kg / 360 W             Payload</a:t>
            </a:r>
            <a:endParaRPr lang="en-US" sz="900" dirty="0">
              <a:solidFill>
                <a:prstClr val="black"/>
              </a:solidFill>
              <a:latin typeface="Times New Roman" pitchFamily="18" charset="0"/>
              <a:cs typeface="Times New Roman" pitchFamily="18" charset="0"/>
            </a:endParaRP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1-3 </a:t>
            </a:r>
            <a:r>
              <a:rPr lang="en-US" sz="900" dirty="0">
                <a:solidFill>
                  <a:prstClr val="black"/>
                </a:solidFill>
                <a:latin typeface="Times New Roman" pitchFamily="18" charset="0"/>
                <a:cs typeface="Times New Roman" pitchFamily="18" charset="0"/>
              </a:rPr>
              <a:t>Year Life</a:t>
            </a:r>
          </a:p>
          <a:p>
            <a:pPr marL="57150" lvl="0" indent="-57150">
              <a:buFont typeface="Arial" pitchFamily="34" charset="0"/>
              <a:buChar char="•"/>
            </a:pPr>
            <a:r>
              <a:rPr lang="en-US" sz="900" dirty="0" smtClean="0">
                <a:solidFill>
                  <a:prstClr val="black"/>
                </a:solidFill>
                <a:latin typeface="Times New Roman" pitchFamily="18" charset="0"/>
                <a:cs typeface="Times New Roman" pitchFamily="18" charset="0"/>
              </a:rPr>
              <a:t>12-15 Month </a:t>
            </a:r>
            <a:r>
              <a:rPr lang="en-US" sz="900" dirty="0">
                <a:solidFill>
                  <a:prstClr val="black"/>
                </a:solidFill>
                <a:latin typeface="Times New Roman" pitchFamily="18" charset="0"/>
                <a:cs typeface="Times New Roman" pitchFamily="18" charset="0"/>
              </a:rPr>
              <a:t>Delivery </a:t>
            </a:r>
          </a:p>
          <a:p>
            <a:pPr marL="57150" lvl="0" indent="-57150">
              <a:buFont typeface="Arial" pitchFamily="34" charset="0"/>
              <a:buChar char="•"/>
            </a:pPr>
            <a:endParaRPr lang="en-US" sz="900" dirty="0" smtClean="0">
              <a:solidFill>
                <a:prstClr val="black"/>
              </a:solidFill>
              <a:latin typeface="Times New Roman" pitchFamily="18" charset="0"/>
              <a:cs typeface="Times New Roman" pitchFamily="18" charset="0"/>
            </a:endParaRPr>
          </a:p>
          <a:p>
            <a:pPr marL="57150" lvl="0" indent="-57150">
              <a:buFont typeface="Arial" pitchFamily="34" charset="0"/>
              <a:buChar char="•"/>
            </a:pPr>
            <a:endParaRPr lang="en-US" sz="900" dirty="0">
              <a:solidFill>
                <a:prstClr val="black"/>
              </a:solidFill>
              <a:latin typeface="Times New Roman" pitchFamily="18" charset="0"/>
              <a:cs typeface="Times New Roman" pitchFamily="18" charset="0"/>
            </a:endParaRPr>
          </a:p>
          <a:p>
            <a:pPr lvl="0"/>
            <a:r>
              <a:rPr lang="en-US" sz="1100" b="1" dirty="0" smtClean="0">
                <a:latin typeface="Times New Roman" pitchFamily="18" charset="0"/>
                <a:cs typeface="Times New Roman" pitchFamily="18" charset="0"/>
              </a:rPr>
              <a:t>MicroStar-1</a:t>
            </a:r>
          </a:p>
          <a:p>
            <a:pPr lvl="0"/>
            <a:endParaRPr lang="en-US" sz="1100" b="1" dirty="0">
              <a:solidFill>
                <a:prstClr val="black"/>
              </a:solidFill>
              <a:latin typeface="Times New Roman" pitchFamily="18" charset="0"/>
              <a:cs typeface="Times New Roman" pitchFamily="18" charset="0"/>
            </a:endParaRPr>
          </a:p>
          <a:p>
            <a:pPr lvl="0"/>
            <a:endParaRPr lang="en-US" sz="1100" b="1" dirty="0">
              <a:solidFill>
                <a:prstClr val="black"/>
              </a:solidFill>
              <a:latin typeface="Times New Roman" pitchFamily="18" charset="0"/>
              <a:cs typeface="Times New Roman" pitchFamily="18" charset="0"/>
            </a:endParaRPr>
          </a:p>
          <a:p>
            <a:pPr lvl="0"/>
            <a:r>
              <a:rPr lang="en-US" sz="1100" b="1" dirty="0">
                <a:solidFill>
                  <a:prstClr val="black"/>
                </a:solidFill>
                <a:latin typeface="Times New Roman" pitchFamily="18" charset="0"/>
                <a:cs typeface="Times New Roman" pitchFamily="18" charset="0"/>
              </a:rPr>
              <a:t>Rideshare, </a:t>
            </a:r>
            <a:r>
              <a:rPr lang="en-US" sz="1100" b="1" dirty="0" smtClean="0">
                <a:solidFill>
                  <a:prstClr val="black"/>
                </a:solidFill>
                <a:latin typeface="Times New Roman" pitchFamily="18" charset="0"/>
                <a:cs typeface="Times New Roman" pitchFamily="18" charset="0"/>
              </a:rPr>
              <a:t>Pegasus </a:t>
            </a:r>
            <a:r>
              <a:rPr lang="en-US" sz="1100" dirty="0" smtClean="0">
                <a:solidFill>
                  <a:prstClr val="black"/>
                </a:solidFill>
                <a:latin typeface="Times New Roman" pitchFamily="18" charset="0"/>
                <a:cs typeface="Times New Roman" pitchFamily="18" charset="0"/>
              </a:rPr>
              <a:t>or</a:t>
            </a:r>
            <a:r>
              <a:rPr lang="en-US" sz="1100" b="1" dirty="0">
                <a:solidFill>
                  <a:prstClr val="black"/>
                </a:solidFill>
                <a:latin typeface="Times New Roman" pitchFamily="18" charset="0"/>
                <a:cs typeface="Times New Roman" pitchFamily="18" charset="0"/>
              </a:rPr>
              <a:t/>
            </a:r>
            <a:br>
              <a:rPr lang="en-US" sz="1100" b="1" dirty="0">
                <a:solidFill>
                  <a:prstClr val="black"/>
                </a:solidFill>
                <a:latin typeface="Times New Roman" pitchFamily="18" charset="0"/>
                <a:cs typeface="Times New Roman" pitchFamily="18" charset="0"/>
              </a:rPr>
            </a:br>
            <a:r>
              <a:rPr lang="en-US" sz="1100" b="1" dirty="0">
                <a:solidFill>
                  <a:prstClr val="black"/>
                </a:solidFill>
                <a:latin typeface="Times New Roman" pitchFamily="18" charset="0"/>
                <a:cs typeface="Times New Roman" pitchFamily="18" charset="0"/>
              </a:rPr>
              <a:t>Minotaur I</a:t>
            </a:r>
          </a:p>
          <a:p>
            <a:pPr lvl="0"/>
            <a:endParaRPr lang="en-US" sz="1100" b="1" dirty="0" smtClean="0">
              <a:solidFill>
                <a:prstClr val="black"/>
              </a:solidFill>
              <a:latin typeface="Times New Roman" pitchFamily="18" charset="0"/>
              <a:cs typeface="Times New Roman" pitchFamily="18" charset="0"/>
            </a:endParaRPr>
          </a:p>
          <a:p>
            <a:pPr lvl="0"/>
            <a:r>
              <a:rPr lang="en-US" sz="1100" b="1" dirty="0">
                <a:solidFill>
                  <a:prstClr val="black"/>
                </a:solidFill>
                <a:latin typeface="Times New Roman" pitchFamily="18" charset="0"/>
                <a:cs typeface="Times New Roman" pitchFamily="18" charset="0"/>
              </a:rPr>
              <a:t/>
            </a:r>
            <a:br>
              <a:rPr lang="en-US" sz="1100" b="1" dirty="0">
                <a:solidFill>
                  <a:prstClr val="black"/>
                </a:solidFill>
                <a:latin typeface="Times New Roman" pitchFamily="18" charset="0"/>
                <a:cs typeface="Times New Roman" pitchFamily="18" charset="0"/>
              </a:rPr>
            </a:br>
            <a:r>
              <a:rPr lang="en-US" sz="1100" b="1" dirty="0" smtClean="0">
                <a:solidFill>
                  <a:prstClr val="black"/>
                </a:solidFill>
                <a:latin typeface="Times New Roman" pitchFamily="18" charset="0"/>
                <a:cs typeface="Times New Roman" pitchFamily="18" charset="0"/>
              </a:rPr>
              <a:t>Constellation Control</a:t>
            </a:r>
            <a:endParaRPr lang="en-US" sz="1100" dirty="0">
              <a:solidFill>
                <a:prstClr val="black"/>
              </a:solidFill>
              <a:latin typeface="Times New Roman" pitchFamily="18" charset="0"/>
              <a:cs typeface="Times New Roman" pitchFamily="18" charset="0"/>
            </a:endParaRPr>
          </a:p>
        </p:txBody>
      </p:sp>
      <p:sp>
        <p:nvSpPr>
          <p:cNvPr id="37" name="TextBox 36"/>
          <p:cNvSpPr txBox="1"/>
          <p:nvPr/>
        </p:nvSpPr>
        <p:spPr>
          <a:xfrm>
            <a:off x="1204954" y="2396015"/>
            <a:ext cx="1234440" cy="298303"/>
          </a:xfrm>
          <a:prstGeom prst="rect">
            <a:avLst/>
          </a:prstGeom>
          <a:noFill/>
        </p:spPr>
        <p:txBody>
          <a:bodyPr wrap="square" lIns="0" tIns="41029" rIns="0" bIns="41029" rtlCol="0">
            <a:spAutoFit/>
          </a:bodyPr>
          <a:lstStyle/>
          <a:p>
            <a:pPr algn="ctr"/>
            <a:r>
              <a:rPr lang="en-US" sz="1400" b="1" dirty="0" smtClean="0">
                <a:latin typeface="Times New Roman" pitchFamily="18" charset="0"/>
                <a:cs typeface="Times New Roman" pitchFamily="18" charset="0"/>
              </a:rPr>
              <a:t>Constellation</a:t>
            </a:r>
            <a:endParaRPr lang="en-US" sz="1400" b="1" dirty="0">
              <a:latin typeface="Times New Roman" pitchFamily="18" charset="0"/>
              <a:cs typeface="Times New Roman" pitchFamily="18" charset="0"/>
            </a:endParaRPr>
          </a:p>
        </p:txBody>
      </p:sp>
      <p:cxnSp>
        <p:nvCxnSpPr>
          <p:cNvPr id="38" name="Straight Connector 37"/>
          <p:cNvCxnSpPr/>
          <p:nvPr/>
        </p:nvCxnSpPr>
        <p:spPr bwMode="auto">
          <a:xfrm>
            <a:off x="1214438" y="2643355"/>
            <a:ext cx="1224956"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8" name="Picture 27" descr="Sat Icon Buttons SSG Space Systems Capabilities .png"/>
          <p:cNvPicPr>
            <a:picLocks noChangeAspect="1"/>
          </p:cNvPicPr>
          <p:nvPr/>
        </p:nvPicPr>
        <p:blipFill>
          <a:blip r:embed="rId3" cstate="print"/>
          <a:stretch>
            <a:fillRect/>
          </a:stretch>
        </p:blipFill>
        <p:spPr>
          <a:xfrm>
            <a:off x="0" y="1108587"/>
            <a:ext cx="9144000" cy="1173726"/>
          </a:xfrm>
          <a:prstGeom prst="rect">
            <a:avLst/>
          </a:prstGeom>
        </p:spPr>
      </p:pic>
    </p:spTree>
    <p:extLst>
      <p:ext uri="{BB962C8B-B14F-4D97-AF65-F5344CB8AC3E}">
        <p14:creationId xmlns:p14="http://schemas.microsoft.com/office/powerpoint/2010/main" val="17850926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pPr algn="ctr"/>
            <a:r>
              <a:rPr lang="en-US" dirty="0" smtClean="0"/>
              <a:t>Orbital: Baking in Mission Success</a:t>
            </a:r>
            <a:endParaRPr lang="en-US" dirty="0"/>
          </a:p>
        </p:txBody>
      </p:sp>
      <p:sp>
        <p:nvSpPr>
          <p:cNvPr id="5" name="Slide Number Placeholder 4"/>
          <p:cNvSpPr>
            <a:spLocks noGrp="1"/>
          </p:cNvSpPr>
          <p:nvPr>
            <p:ph type="sldNum" sz="quarter" idx="10"/>
          </p:nvPr>
        </p:nvSpPr>
        <p:spPr>
          <a:prstGeom prst="rect">
            <a:avLst/>
          </a:prstGeom>
        </p:spPr>
        <p:txBody>
          <a:bodyPr/>
          <a:lstStyle/>
          <a:p>
            <a:fld id="{5CBCEC27-BF7D-40E1-93E0-81EF328771D0}" type="slidenum">
              <a:rPr lang="en-US" sz="1100" smtClean="0">
                <a:solidFill>
                  <a:prstClr val="black"/>
                </a:solidFill>
              </a:rPr>
              <a:pPr/>
              <a:t>19</a:t>
            </a:fld>
            <a:endParaRPr lang="en-US" sz="1100" dirty="0">
              <a:solidFill>
                <a:prstClr val="black"/>
              </a:solidFill>
            </a:endParaRPr>
          </a:p>
        </p:txBody>
      </p:sp>
      <p:pic>
        <p:nvPicPr>
          <p:cNvPr id="9" name="Picture 8" descr="S&amp;MA Horiz Logo.png"/>
          <p:cNvPicPr>
            <a:picLocks noChangeAspect="1"/>
          </p:cNvPicPr>
          <p:nvPr/>
        </p:nvPicPr>
        <p:blipFill>
          <a:blip r:embed="rId2" cstate="print"/>
          <a:stretch>
            <a:fillRect/>
          </a:stretch>
        </p:blipFill>
        <p:spPr>
          <a:xfrm>
            <a:off x="5114223" y="4008922"/>
            <a:ext cx="3819149" cy="914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Speaker: David Swanson</a:t>
            </a:r>
            <a:endParaRPr lang="en-US" dirty="0"/>
          </a:p>
        </p:txBody>
      </p:sp>
      <p:sp>
        <p:nvSpPr>
          <p:cNvPr id="3" name="Content Placeholder 2"/>
          <p:cNvSpPr>
            <a:spLocks noGrp="1"/>
          </p:cNvSpPr>
          <p:nvPr>
            <p:ph idx="1"/>
          </p:nvPr>
        </p:nvSpPr>
        <p:spPr>
          <a:xfrm>
            <a:off x="3898231" y="4581625"/>
            <a:ext cx="4750067" cy="1950720"/>
          </a:xfrm>
        </p:spPr>
        <p:txBody>
          <a:bodyPr>
            <a:normAutofit lnSpcReduction="10000"/>
          </a:bodyPr>
          <a:lstStyle/>
          <a:p>
            <a:pPr>
              <a:lnSpc>
                <a:spcPct val="150000"/>
              </a:lnSpc>
              <a:buNone/>
            </a:pPr>
            <a:r>
              <a:rPr lang="en-US" sz="2100" b="1" u="sng" dirty="0" smtClean="0"/>
              <a:t>Topics</a:t>
            </a:r>
          </a:p>
          <a:p>
            <a:pPr>
              <a:spcBef>
                <a:spcPts val="0"/>
              </a:spcBef>
              <a:buFont typeface="Wingdings" pitchFamily="2" charset="2"/>
              <a:buChar char="Ø"/>
            </a:pPr>
            <a:r>
              <a:rPr lang="en-US" sz="2000" dirty="0" smtClean="0"/>
              <a:t>Introduction: The Gift of Quality</a:t>
            </a:r>
          </a:p>
          <a:p>
            <a:pPr>
              <a:spcBef>
                <a:spcPts val="0"/>
              </a:spcBef>
              <a:buFont typeface="Wingdings" pitchFamily="2" charset="2"/>
              <a:buChar char="Ø"/>
            </a:pPr>
            <a:r>
              <a:rPr lang="en-US" sz="2000" dirty="0" smtClean="0"/>
              <a:t>Overview of Orbital ATK</a:t>
            </a:r>
          </a:p>
          <a:p>
            <a:pPr>
              <a:spcBef>
                <a:spcPts val="0"/>
              </a:spcBef>
              <a:buFont typeface="Wingdings" pitchFamily="2" charset="2"/>
              <a:buChar char="Ø"/>
            </a:pPr>
            <a:r>
              <a:rPr lang="en-US" sz="2000" dirty="0" smtClean="0"/>
              <a:t>How Orbital Bakes in Mission Success</a:t>
            </a:r>
          </a:p>
          <a:p>
            <a:pPr>
              <a:spcBef>
                <a:spcPts val="0"/>
              </a:spcBef>
              <a:buFont typeface="Wingdings" pitchFamily="2" charset="2"/>
              <a:buChar char="Ø"/>
            </a:pPr>
            <a:r>
              <a:rPr lang="en-US" sz="2000" dirty="0" smtClean="0"/>
              <a:t>Resupplying the International Space Station</a:t>
            </a:r>
          </a:p>
          <a:p>
            <a:pPr>
              <a:lnSpc>
                <a:spcPct val="150000"/>
              </a:lnSpc>
              <a:buFont typeface="Wingdings" pitchFamily="2" charset="2"/>
              <a:buChar char="Ø"/>
            </a:pPr>
            <a:endParaRPr lang="en-US" sz="2000" dirty="0"/>
          </a:p>
        </p:txBody>
      </p:sp>
      <p:sp>
        <p:nvSpPr>
          <p:cNvPr id="4" name="Title 1"/>
          <p:cNvSpPr txBox="1">
            <a:spLocks/>
          </p:cNvSpPr>
          <p:nvPr/>
        </p:nvSpPr>
        <p:spPr>
          <a:xfrm>
            <a:off x="163630" y="1051660"/>
            <a:ext cx="8681988" cy="3400425"/>
          </a:xfrm>
          <a:prstGeom prst="rect">
            <a:avLst/>
          </a:prstGeom>
          <a:effectLst/>
        </p:spPr>
        <p:txBody>
          <a:bodyPr vert="horz" wrap="square" lIns="0" tIns="45720" rIns="0" bIns="45720" numCol="1" rtlCol="0" anchor="t" anchorCtr="0" compatLnSpc="1">
            <a:prstTxWarp prst="textNoShape">
              <a:avLst/>
            </a:prstTxWarp>
            <a:normAutofit fontScale="6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endParaRPr lang="en-US" sz="2000" dirty="0" smtClean="0">
              <a:latin typeface="Times New Roman" pitchFamily="18" charset="0"/>
              <a:ea typeface="+mj-ea"/>
              <a:cs typeface="Times New Roman" pitchFamily="18" charset="0"/>
            </a:endParaRPr>
          </a:p>
          <a:p>
            <a:pPr marL="687388" marR="0" lvl="0" indent="-457200" defTabSz="914400" rtl="0" eaLnBrk="1" fontAlgn="auto" latinLnBrk="0" hangingPunct="1">
              <a:lnSpc>
                <a:spcPct val="100000"/>
              </a:lnSpc>
              <a:spcBef>
                <a:spcPct val="0"/>
              </a:spcBef>
              <a:spcAft>
                <a:spcPts val="0"/>
              </a:spcAft>
              <a:buClrTx/>
              <a:buSzTx/>
              <a:buFontTx/>
              <a:buNone/>
              <a:tabLst/>
              <a:defRPr/>
            </a:pPr>
            <a:r>
              <a:rPr kumimoji="0" lang="en-US" sz="240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Education</a:t>
            </a:r>
            <a:r>
              <a:rPr lang="en-US" sz="2400" dirty="0" smtClean="0">
                <a:latin typeface="Times New Roman" pitchFamily="18" charset="0"/>
                <a:ea typeface="+mj-ea"/>
                <a:cs typeface="Times New Roman" pitchFamily="18" charset="0"/>
              </a:rPr>
              <a:t>: Masters in Space Operations, Electrical Engineering and Military Arts &amp; Sciences</a:t>
            </a:r>
          </a:p>
          <a:p>
            <a:pPr marL="687388" marR="0" lvl="0" indent="-457200" defTabSz="914400" rtl="0" eaLnBrk="1" fontAlgn="auto" latinLnBrk="0" hangingPunct="1">
              <a:lnSpc>
                <a:spcPct val="100000"/>
              </a:lnSpc>
              <a:spcBef>
                <a:spcPct val="0"/>
              </a:spcBef>
              <a:spcAft>
                <a:spcPts val="0"/>
              </a:spcAft>
              <a:buClrTx/>
              <a:buSzTx/>
              <a:buFontTx/>
              <a:buNone/>
              <a:tabLst/>
              <a:defRPr/>
            </a:pPr>
            <a:endParaRPr kumimoji="0" lang="en-US" sz="240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a:p>
            <a:pPr marL="687388" marR="0" lvl="0" indent="-457200" defTabSz="914400" rtl="0" eaLnBrk="1" fontAlgn="auto" latinLnBrk="0" hangingPunct="1">
              <a:lnSpc>
                <a:spcPct val="100000"/>
              </a:lnSpc>
              <a:spcBef>
                <a:spcPct val="0"/>
              </a:spcBef>
              <a:spcAft>
                <a:spcPts val="0"/>
              </a:spcAft>
              <a:buClrTx/>
              <a:buSzTx/>
              <a:buFontTx/>
              <a:buNone/>
              <a:tabLst/>
              <a:defRPr/>
            </a:pPr>
            <a:r>
              <a:rPr kumimoji="0" lang="en-US" sz="240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Experience:</a:t>
            </a:r>
            <a:r>
              <a:rPr kumimoji="0" lang="en-US" sz="240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 </a:t>
            </a:r>
          </a:p>
          <a:p>
            <a:pPr marL="687388" marR="0" lvl="0" indent="-457200" defTabSz="914400" rtl="0" eaLnBrk="1" fontAlgn="auto" latinLnBrk="0" hangingPunct="1">
              <a:lnSpc>
                <a:spcPct val="100000"/>
              </a:lnSpc>
              <a:spcBef>
                <a:spcPct val="0"/>
              </a:spcBef>
              <a:spcAft>
                <a:spcPts val="0"/>
              </a:spcAft>
              <a:buClrTx/>
              <a:buSzTx/>
              <a:buFontTx/>
              <a:buNone/>
              <a:tabLst/>
              <a:defRPr/>
            </a:pPr>
            <a:r>
              <a:rPr kumimoji="0" lang="en-US" sz="240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	24.5 Years in US Air Force; </a:t>
            </a:r>
          </a:p>
          <a:p>
            <a:pPr marL="687388" marR="0" lvl="0" indent="-457200" defTabSz="914400" rtl="0" eaLnBrk="1" fontAlgn="auto" latinLnBrk="0" hangingPunct="1">
              <a:lnSpc>
                <a:spcPct val="100000"/>
              </a:lnSpc>
              <a:spcBef>
                <a:spcPct val="0"/>
              </a:spcBef>
              <a:spcAft>
                <a:spcPts val="0"/>
              </a:spcAft>
              <a:buClrTx/>
              <a:buSzTx/>
              <a:buFontTx/>
              <a:buNone/>
              <a:tabLst/>
              <a:defRPr/>
            </a:pPr>
            <a:r>
              <a:rPr lang="en-US" sz="2400" dirty="0" smtClean="0">
                <a:latin typeface="Times New Roman" pitchFamily="18" charset="0"/>
                <a:ea typeface="+mj-ea"/>
                <a:cs typeface="Times New Roman" pitchFamily="18" charset="0"/>
              </a:rPr>
              <a:t>		- </a:t>
            </a:r>
            <a:r>
              <a:rPr kumimoji="0" lang="en-US" sz="240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Military Space Operations and Acquisition</a:t>
            </a:r>
          </a:p>
          <a:p>
            <a:pPr marL="687388" marR="0" lvl="0" indent="-457200" defTabSz="914400" rtl="0" eaLnBrk="1" fontAlgn="auto" latinLnBrk="0" hangingPunct="1">
              <a:lnSpc>
                <a:spcPct val="100000"/>
              </a:lnSpc>
              <a:spcBef>
                <a:spcPct val="0"/>
              </a:spcBef>
              <a:spcAft>
                <a:spcPts val="0"/>
              </a:spcAft>
              <a:buClrTx/>
              <a:buSzTx/>
              <a:buFontTx/>
              <a:buNone/>
              <a:tabLst/>
              <a:defRPr/>
            </a:pPr>
            <a:r>
              <a:rPr lang="en-US" sz="2400" dirty="0" smtClean="0">
                <a:latin typeface="Times New Roman" pitchFamily="18" charset="0"/>
                <a:ea typeface="+mj-ea"/>
                <a:cs typeface="Times New Roman" pitchFamily="18" charset="0"/>
              </a:rPr>
              <a:t>		- Director of Engineering, Space and Missiles Systems Center, LA AFB</a:t>
            </a:r>
            <a:endParaRPr kumimoji="0" lang="en-US" sz="240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endParaRPr>
          </a:p>
          <a:p>
            <a:pPr marL="687388" marR="0" lvl="0" indent="-457200" defTabSz="914400" rtl="0" eaLnBrk="1" fontAlgn="auto" latinLnBrk="0" hangingPunct="1">
              <a:lnSpc>
                <a:spcPct val="100000"/>
              </a:lnSpc>
              <a:spcBef>
                <a:spcPct val="0"/>
              </a:spcBef>
              <a:spcAft>
                <a:spcPts val="0"/>
              </a:spcAft>
              <a:buClrTx/>
              <a:buSzTx/>
              <a:buFontTx/>
              <a:buNone/>
              <a:tabLst/>
              <a:defRPr/>
            </a:pPr>
            <a:r>
              <a:rPr lang="en-US" sz="2400" dirty="0" smtClean="0">
                <a:latin typeface="Times New Roman" pitchFamily="18" charset="0"/>
                <a:ea typeface="+mj-ea"/>
                <a:cs typeface="Times New Roman" pitchFamily="18" charset="0"/>
              </a:rPr>
              <a:t>		- Assistant Professor </a:t>
            </a:r>
            <a:r>
              <a:rPr kumimoji="0" lang="en-US" sz="240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at USAFA</a:t>
            </a:r>
          </a:p>
          <a:p>
            <a:pPr marL="687388" marR="0" lvl="0" indent="-457200" defTabSz="914400" rtl="0" eaLnBrk="1" fontAlgn="auto" latinLnBrk="0" hangingPunct="1">
              <a:lnSpc>
                <a:spcPct val="100000"/>
              </a:lnSpc>
              <a:spcBef>
                <a:spcPct val="0"/>
              </a:spcBef>
              <a:spcAft>
                <a:spcPts val="0"/>
              </a:spcAft>
              <a:buClrTx/>
              <a:buSzTx/>
              <a:buFontTx/>
              <a:buNone/>
              <a:tabLst/>
              <a:defRPr/>
            </a:pPr>
            <a:endParaRPr lang="en-US" sz="2400" i="0" baseline="0" dirty="0" smtClean="0">
              <a:latin typeface="Times New Roman" pitchFamily="18" charset="0"/>
              <a:ea typeface="+mj-ea"/>
              <a:cs typeface="Times New Roman" pitchFamily="18" charset="0"/>
            </a:endParaRPr>
          </a:p>
          <a:p>
            <a:pPr marL="687388" indent="-457200">
              <a:spcBef>
                <a:spcPct val="0"/>
              </a:spcBef>
            </a:pPr>
            <a:r>
              <a:rPr kumimoji="0" lang="en-US" sz="240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	3.75 Years as </a:t>
            </a:r>
            <a:r>
              <a:rPr lang="en-US" sz="2400" dirty="0" smtClean="0">
                <a:latin typeface="Times New Roman" pitchFamily="18" charset="0"/>
                <a:ea typeface="+mj-ea"/>
                <a:cs typeface="Times New Roman" pitchFamily="18" charset="0"/>
              </a:rPr>
              <a:t>Senior Director, Safety and Mission Assurance, Orbital ATK, Space Systems Group</a:t>
            </a:r>
          </a:p>
          <a:p>
            <a:pPr marL="687388" indent="-457200">
              <a:spcBef>
                <a:spcPct val="0"/>
              </a:spcBef>
            </a:pPr>
            <a:r>
              <a:rPr lang="en-US" sz="2400" dirty="0" smtClean="0">
                <a:latin typeface="Times New Roman" pitchFamily="18" charset="0"/>
                <a:ea typeface="+mj-ea"/>
                <a:cs typeface="Times New Roman" pitchFamily="18" charset="0"/>
              </a:rPr>
              <a:t>		- Safety and Environmental Director</a:t>
            </a:r>
          </a:p>
          <a:p>
            <a:pPr marL="687388" indent="-457200">
              <a:spcBef>
                <a:spcPct val="0"/>
              </a:spcBef>
            </a:pPr>
            <a:r>
              <a:rPr lang="en-US" sz="2400" dirty="0" smtClean="0">
                <a:latin typeface="Times New Roman" pitchFamily="18" charset="0"/>
                <a:ea typeface="+mj-ea"/>
                <a:cs typeface="Times New Roman" pitchFamily="18" charset="0"/>
              </a:rPr>
              <a:t>		- Quality Function: Internal and Supplier Oversight</a:t>
            </a:r>
          </a:p>
          <a:p>
            <a:pPr marL="687388" indent="-457200">
              <a:spcBef>
                <a:spcPct val="0"/>
              </a:spcBef>
            </a:pPr>
            <a:r>
              <a:rPr lang="en-US" sz="2400" dirty="0" smtClean="0">
                <a:latin typeface="Times New Roman" pitchFamily="18" charset="0"/>
                <a:ea typeface="+mj-ea"/>
                <a:cs typeface="Times New Roman" pitchFamily="18" charset="0"/>
              </a:rPr>
              <a:t>		- Mission Assurance Function</a:t>
            </a:r>
          </a:p>
          <a:p>
            <a:pPr marL="687388" indent="-457200">
              <a:spcBef>
                <a:spcPct val="0"/>
              </a:spcBef>
            </a:pPr>
            <a:r>
              <a:rPr lang="en-US" sz="2400" dirty="0" smtClean="0">
                <a:latin typeface="Times New Roman" pitchFamily="18" charset="0"/>
                <a:ea typeface="+mj-ea"/>
                <a:cs typeface="Times New Roman" pitchFamily="18" charset="0"/>
              </a:rPr>
              <a:t>		- Specialty Engineering: Reliability, Radiation, Parts/Materials/Processes, Failure Analysis</a:t>
            </a:r>
          </a:p>
          <a:p>
            <a:pPr marL="687388" indent="-457200">
              <a:spcBef>
                <a:spcPct val="0"/>
              </a:spcBef>
            </a:pPr>
            <a:r>
              <a:rPr lang="en-US" sz="2400" dirty="0" smtClean="0">
                <a:latin typeface="Times New Roman" pitchFamily="18" charset="0"/>
                <a:ea typeface="+mj-ea"/>
                <a:cs typeface="Times New Roman" pitchFamily="18" charset="0"/>
              </a:rPr>
              <a:t>		- Configurations Management</a:t>
            </a:r>
          </a:p>
          <a:p>
            <a:pPr marL="687388" indent="-457200">
              <a:spcBef>
                <a:spcPct val="0"/>
              </a:spcBef>
            </a:pPr>
            <a:r>
              <a:rPr lang="en-US" sz="2400" dirty="0" smtClean="0">
                <a:latin typeface="Times New Roman" pitchFamily="18" charset="0"/>
                <a:ea typeface="+mj-ea"/>
                <a:cs typeface="Times New Roman" pitchFamily="18" charset="0"/>
              </a:rPr>
              <a:t>		- ISO 9000 and AS 9100 Quality Management System</a:t>
            </a:r>
          </a:p>
          <a:p>
            <a:pPr marL="687388" marR="0" lvl="0" indent="-457200" defTabSz="9144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p:txBody>
      </p:sp>
      <p:pic>
        <p:nvPicPr>
          <p:cNvPr id="5" name="Picture 4" descr="iss037e003748.jpg"/>
          <p:cNvPicPr>
            <a:picLocks noChangeAspect="1"/>
          </p:cNvPicPr>
          <p:nvPr/>
        </p:nvPicPr>
        <p:blipFill>
          <a:blip r:embed="rId2" cstate="print"/>
          <a:srcRect l="47500" t="32467" r="16667" b="17438"/>
          <a:stretch>
            <a:fillRect/>
          </a:stretch>
        </p:blipFill>
        <p:spPr>
          <a:xfrm>
            <a:off x="1292994" y="4494997"/>
            <a:ext cx="2390193" cy="222343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Mission Assurance Leads to Mission Success!</a:t>
            </a:r>
            <a:endParaRPr lang="en-US" dirty="0"/>
          </a:p>
        </p:txBody>
      </p:sp>
      <p:sp>
        <p:nvSpPr>
          <p:cNvPr id="8" name="Content Placeholder 7"/>
          <p:cNvSpPr>
            <a:spLocks noGrp="1"/>
          </p:cNvSpPr>
          <p:nvPr>
            <p:ph idx="1"/>
          </p:nvPr>
        </p:nvSpPr>
        <p:spPr>
          <a:xfrm>
            <a:off x="381000" y="1029903"/>
            <a:ext cx="8305800" cy="4761297"/>
          </a:xfrm>
        </p:spPr>
        <p:txBody>
          <a:bodyPr>
            <a:noAutofit/>
          </a:bodyPr>
          <a:lstStyle/>
          <a:p>
            <a:pPr>
              <a:buNone/>
            </a:pPr>
            <a:r>
              <a:rPr lang="en-US" sz="1600" b="1" u="sng" dirty="0" smtClean="0"/>
              <a:t>Mission Success</a:t>
            </a:r>
            <a:r>
              <a:rPr lang="en-US" sz="1600" dirty="0" smtClean="0"/>
              <a:t> – The achievement of specified performance requirements and the expectations of the users and operators in terms of safety, operability, suitability and supportability.</a:t>
            </a:r>
          </a:p>
          <a:p>
            <a:pPr>
              <a:buNone/>
            </a:pPr>
            <a:r>
              <a:rPr lang="en-US" sz="1600" b="1" u="sng" dirty="0" smtClean="0"/>
              <a:t>Mission Assurance</a:t>
            </a:r>
            <a:r>
              <a:rPr lang="en-US" sz="1600" b="1" dirty="0" smtClean="0"/>
              <a:t> </a:t>
            </a:r>
            <a:r>
              <a:rPr lang="en-US" sz="1600" dirty="0" smtClean="0"/>
              <a:t>– “The Disciplined application of general </a:t>
            </a:r>
            <a:r>
              <a:rPr lang="en-US" sz="1600" u="sng" dirty="0" smtClean="0"/>
              <a:t>systems engineering, </a:t>
            </a:r>
            <a:r>
              <a:rPr lang="en-US" b="1" u="sng" dirty="0" smtClean="0"/>
              <a:t>quality,</a:t>
            </a:r>
            <a:r>
              <a:rPr lang="en-US" sz="1600" u="sng" dirty="0" smtClean="0"/>
              <a:t> and management principles </a:t>
            </a:r>
            <a:r>
              <a:rPr lang="en-US" sz="1600" dirty="0" smtClean="0"/>
              <a:t>towards the goal of achieving mission success, and, toward this goal, provides confidence in its achievement.”</a:t>
            </a:r>
          </a:p>
          <a:p>
            <a:pPr algn="r">
              <a:buNone/>
            </a:pPr>
            <a:r>
              <a:rPr lang="en-US" sz="1000" i="1" dirty="0" smtClean="0"/>
              <a:t>Aerospace Mission Assurance Guide</a:t>
            </a:r>
          </a:p>
          <a:p>
            <a:r>
              <a:rPr lang="en-US" sz="1600" dirty="0" smtClean="0"/>
              <a:t>Orbital’s COTS and CRS missions to Orb-2 have been 100% Successful</a:t>
            </a:r>
          </a:p>
          <a:p>
            <a:pPr lvl="1"/>
            <a:r>
              <a:rPr lang="en-US" sz="1500" dirty="0" smtClean="0"/>
              <a:t>Cygnus rendezvous and berthing activities highly successful</a:t>
            </a:r>
          </a:p>
          <a:p>
            <a:pPr lvl="1"/>
            <a:r>
              <a:rPr lang="en-US" sz="1500" dirty="0" smtClean="0"/>
              <a:t>Disposal cargo successfully transferred</a:t>
            </a:r>
          </a:p>
          <a:p>
            <a:pPr lvl="1"/>
            <a:r>
              <a:rPr lang="en-US" sz="1500" dirty="0" smtClean="0"/>
              <a:t>Cygnus reentry implemented safely and successfully</a:t>
            </a:r>
            <a:endParaRPr lang="en-US" dirty="0" smtClean="0"/>
          </a:p>
          <a:p>
            <a:r>
              <a:rPr lang="en-US" sz="1600" dirty="0" smtClean="0"/>
              <a:t>Orbital’s dedication to quality products has significantly contributed to mission accomplishment.</a:t>
            </a:r>
          </a:p>
          <a:p>
            <a:r>
              <a:rPr lang="en-US" sz="1600" dirty="0" smtClean="0"/>
              <a:t>Orbital’s quality products led to three missions safely completed to the ISS and its crews.</a:t>
            </a:r>
          </a:p>
          <a:p>
            <a:pPr>
              <a:buNone/>
            </a:pPr>
            <a:endParaRPr lang="en-US" sz="1600" dirty="0"/>
          </a:p>
        </p:txBody>
      </p:sp>
      <p:pic>
        <p:nvPicPr>
          <p:cNvPr id="11" name="Picture 4"/>
          <p:cNvPicPr>
            <a:picLocks noChangeAspect="1" noChangeArrowheads="1"/>
          </p:cNvPicPr>
          <p:nvPr/>
        </p:nvPicPr>
        <p:blipFill>
          <a:blip r:embed="rId2" cstate="print"/>
          <a:srcRect l="51801" t="20067" r="7578" b="32617"/>
          <a:stretch>
            <a:fillRect/>
          </a:stretch>
        </p:blipFill>
        <p:spPr bwMode="auto">
          <a:xfrm>
            <a:off x="1219200" y="4589722"/>
            <a:ext cx="3102543" cy="2125289"/>
          </a:xfrm>
          <a:prstGeom prst="rect">
            <a:avLst/>
          </a:prstGeom>
          <a:noFill/>
          <a:ln w="9525">
            <a:noFill/>
            <a:miter lim="800000"/>
            <a:headEnd/>
            <a:tailEnd/>
          </a:ln>
        </p:spPr>
      </p:pic>
      <p:sp>
        <p:nvSpPr>
          <p:cNvPr id="9" name="Rounded Rectangle 8"/>
          <p:cNvSpPr/>
          <p:nvPr/>
        </p:nvSpPr>
        <p:spPr>
          <a:xfrm>
            <a:off x="4953000" y="4876800"/>
            <a:ext cx="38100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Orbital’s Industrial Safety Record has Surpassed Our  Industry Peers for More Than a Decade</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2"/>
          <p:cNvSpPr>
            <a:spLocks noGrp="1" noChangeArrowheads="1"/>
          </p:cNvSpPr>
          <p:nvPr>
            <p:ph type="title"/>
          </p:nvPr>
        </p:nvSpPr>
        <p:spPr/>
        <p:txBody>
          <a:bodyPr>
            <a:normAutofit/>
          </a:bodyPr>
          <a:lstStyle/>
          <a:p>
            <a:r>
              <a:rPr lang="en-US" sz="2800" dirty="0" smtClean="0"/>
              <a:t>Quality Starts with Management</a:t>
            </a:r>
            <a:endParaRPr lang="en-US" sz="2800" dirty="0"/>
          </a:p>
        </p:txBody>
      </p:sp>
      <p:sp>
        <p:nvSpPr>
          <p:cNvPr id="762885" name="Rectangle 5"/>
          <p:cNvSpPr>
            <a:spLocks noChangeArrowheads="1"/>
          </p:cNvSpPr>
          <p:nvPr/>
        </p:nvSpPr>
        <p:spPr bwMode="auto">
          <a:xfrm>
            <a:off x="2433205" y="1100978"/>
            <a:ext cx="6364432" cy="1731309"/>
          </a:xfrm>
          <a:prstGeom prst="rect">
            <a:avLst/>
          </a:prstGeom>
          <a:noFill/>
          <a:ln w="9525">
            <a:noFill/>
            <a:miter lim="800000"/>
            <a:headEnd/>
            <a:tailEnd/>
          </a:ln>
          <a:effectLst/>
        </p:spPr>
        <p:txBody>
          <a:bodyPr lIns="0" tIns="46033" rIns="0" bIns="46033"/>
          <a:lstStyle/>
          <a:p>
            <a:pPr defTabSz="914608"/>
            <a:endParaRPr lang="en-US" sz="1400" dirty="0">
              <a:latin typeface="CG Omega" pitchFamily="34" charset="0"/>
            </a:endParaRPr>
          </a:p>
        </p:txBody>
      </p:sp>
      <p:pic>
        <p:nvPicPr>
          <p:cNvPr id="27651" name="Picture 3"/>
          <p:cNvPicPr>
            <a:picLocks noChangeAspect="1" noChangeArrowheads="1"/>
          </p:cNvPicPr>
          <p:nvPr/>
        </p:nvPicPr>
        <p:blipFill>
          <a:blip r:embed="rId2" cstate="print"/>
          <a:srcRect l="7061" t="14894" r="8211" b="21277"/>
          <a:stretch>
            <a:fillRect/>
          </a:stretch>
        </p:blipFill>
        <p:spPr bwMode="auto">
          <a:xfrm>
            <a:off x="259080" y="3048000"/>
            <a:ext cx="2941320" cy="3676650"/>
          </a:xfrm>
          <a:prstGeom prst="rect">
            <a:avLst/>
          </a:prstGeom>
          <a:noFill/>
          <a:ln w="9525">
            <a:solidFill>
              <a:schemeClr val="tx1"/>
            </a:solidFill>
            <a:miter lim="800000"/>
            <a:headEnd/>
            <a:tailEnd/>
          </a:ln>
        </p:spPr>
      </p:pic>
      <p:pic>
        <p:nvPicPr>
          <p:cNvPr id="27650" name="Picture 2"/>
          <p:cNvPicPr>
            <a:picLocks noChangeAspect="1" noChangeArrowheads="1"/>
          </p:cNvPicPr>
          <p:nvPr/>
        </p:nvPicPr>
        <p:blipFill>
          <a:blip r:embed="rId3" cstate="print"/>
          <a:srcRect l="6857" t="8096" r="8571" b="17619"/>
          <a:stretch>
            <a:fillRect/>
          </a:stretch>
        </p:blipFill>
        <p:spPr bwMode="auto">
          <a:xfrm>
            <a:off x="1308038" y="2898944"/>
            <a:ext cx="2654362" cy="3730455"/>
          </a:xfrm>
          <a:prstGeom prst="rect">
            <a:avLst/>
          </a:prstGeom>
          <a:noFill/>
          <a:ln w="9525">
            <a:solidFill>
              <a:schemeClr val="tx1"/>
            </a:solidFill>
            <a:miter lim="800000"/>
            <a:headEnd/>
            <a:tailEnd/>
          </a:ln>
        </p:spPr>
      </p:pic>
      <p:sp>
        <p:nvSpPr>
          <p:cNvPr id="762883" name="Rectangle 3"/>
          <p:cNvSpPr>
            <a:spLocks noGrp="1" noChangeArrowheads="1"/>
          </p:cNvSpPr>
          <p:nvPr>
            <p:ph idx="1"/>
          </p:nvPr>
        </p:nvSpPr>
        <p:spPr>
          <a:xfrm>
            <a:off x="152400" y="990600"/>
            <a:ext cx="8610600" cy="5638799"/>
          </a:xfrm>
        </p:spPr>
        <p:txBody>
          <a:bodyPr>
            <a:normAutofit/>
          </a:bodyPr>
          <a:lstStyle/>
          <a:p>
            <a:pPr>
              <a:lnSpc>
                <a:spcPct val="90000"/>
              </a:lnSpc>
            </a:pPr>
            <a:r>
              <a:rPr lang="en-US" sz="2000" dirty="0" smtClean="0"/>
              <a:t>Orbital’s </a:t>
            </a:r>
            <a:r>
              <a:rPr lang="en-US" sz="2000" dirty="0"/>
              <a:t>Quality Management </a:t>
            </a:r>
            <a:r>
              <a:rPr lang="en-US" sz="2000" dirty="0" smtClean="0"/>
              <a:t>System (QMS) is Third Party Registered</a:t>
            </a:r>
            <a:endParaRPr lang="en-US" sz="2000" dirty="0"/>
          </a:p>
          <a:p>
            <a:pPr lvl="1">
              <a:lnSpc>
                <a:spcPct val="90000"/>
              </a:lnSpc>
            </a:pPr>
            <a:r>
              <a:rPr lang="en-US" sz="1400" dirty="0"/>
              <a:t>Third party registration </a:t>
            </a:r>
            <a:r>
              <a:rPr lang="en-US" sz="1400" dirty="0" smtClean="0"/>
              <a:t>and certified to ISO 9001:2008 and AS9100 Rev C</a:t>
            </a:r>
            <a:endParaRPr lang="en-US" sz="1400" dirty="0"/>
          </a:p>
          <a:p>
            <a:pPr lvl="1">
              <a:lnSpc>
                <a:spcPct val="90000"/>
              </a:lnSpc>
            </a:pPr>
            <a:r>
              <a:rPr lang="en-US" sz="1400" dirty="0" smtClean="0"/>
              <a:t>Standard </a:t>
            </a:r>
            <a:r>
              <a:rPr lang="en-US" sz="1400" dirty="0"/>
              <a:t>business </a:t>
            </a:r>
            <a:r>
              <a:rPr lang="en-US" sz="1400" dirty="0" smtClean="0"/>
              <a:t>practices cover lifecycle of product development, build and delivery</a:t>
            </a:r>
            <a:endParaRPr lang="en-US" sz="1400" dirty="0"/>
          </a:p>
          <a:p>
            <a:pPr lvl="1">
              <a:lnSpc>
                <a:spcPct val="90000"/>
              </a:lnSpc>
            </a:pPr>
            <a:r>
              <a:rPr lang="en-US" sz="1400" dirty="0"/>
              <a:t>Mandatory employee training includes</a:t>
            </a:r>
            <a:r>
              <a:rPr lang="en-US" sz="1400" dirty="0" smtClean="0"/>
              <a:t>: </a:t>
            </a:r>
            <a:r>
              <a:rPr lang="en-US" sz="1400" dirty="0"/>
              <a:t>business ethics; safety; risk </a:t>
            </a:r>
            <a:r>
              <a:rPr lang="en-US" sz="1400" dirty="0" smtClean="0"/>
              <a:t>management</a:t>
            </a:r>
            <a:r>
              <a:rPr lang="en-US" sz="1400" dirty="0"/>
              <a:t>; design and workmanship standards; etc.</a:t>
            </a:r>
          </a:p>
          <a:p>
            <a:pPr lvl="1">
              <a:lnSpc>
                <a:spcPct val="90000"/>
              </a:lnSpc>
            </a:pPr>
            <a:r>
              <a:rPr lang="en-US" sz="1400" dirty="0"/>
              <a:t>Includes an internal audit system to monitor ISO and AS compliance</a:t>
            </a:r>
          </a:p>
          <a:p>
            <a:pPr lvl="1">
              <a:lnSpc>
                <a:spcPct val="90000"/>
              </a:lnSpc>
            </a:pPr>
            <a:r>
              <a:rPr lang="en-US" sz="1400" dirty="0"/>
              <a:t>Overseen by a Continuous Improvement management team to improve and refine our  business procedures</a:t>
            </a:r>
          </a:p>
          <a:p>
            <a:pPr lvl="1">
              <a:lnSpc>
                <a:spcPct val="90000"/>
              </a:lnSpc>
            </a:pPr>
            <a:endParaRPr lang="en-US" sz="1200" dirty="0"/>
          </a:p>
        </p:txBody>
      </p:sp>
      <p:sp>
        <p:nvSpPr>
          <p:cNvPr id="9" name="Rectangle 3"/>
          <p:cNvSpPr txBox="1">
            <a:spLocks noChangeArrowheads="1"/>
          </p:cNvSpPr>
          <p:nvPr/>
        </p:nvSpPr>
        <p:spPr>
          <a:xfrm>
            <a:off x="4114800" y="2895600"/>
            <a:ext cx="4876800" cy="3755681"/>
          </a:xfrm>
          <a:prstGeom prst="rect">
            <a:avLst/>
          </a:prstGeom>
        </p:spPr>
        <p:txBody>
          <a:bodyPr vert="horz" lIns="91440" tIns="45720" rIns="91440" bIns="45720" rtlCol="0">
            <a:normAutofit/>
          </a:bodyPr>
          <a:lstStyle/>
          <a:p>
            <a:pPr marL="230188" marR="0" lvl="0" indent="-230188" algn="l" defTabSz="914400" rtl="0" eaLnBrk="1" fontAlgn="base" latinLnBrk="0" hangingPunct="1">
              <a:lnSpc>
                <a:spcPct val="90000"/>
              </a:lnSpc>
              <a:spcBef>
                <a:spcPts val="250"/>
              </a:spcBef>
              <a:spcAft>
                <a:spcPct val="0"/>
              </a:spcAft>
              <a:buClr>
                <a:schemeClr val="tx1"/>
              </a:buClr>
              <a:buSzPct val="80000"/>
              <a:buFont typeface="Wingdings 2" pitchFamily="18" charset="2"/>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Orbital is Actively</a:t>
            </a:r>
            <a:r>
              <a:rPr kumimoji="0" lang="en-US" sz="2000" b="0" i="0" u="none" strike="noStrike" kern="1200" cap="none" spc="0" normalizeH="0" noProof="0" dirty="0" smtClean="0">
                <a:ln>
                  <a:noFill/>
                </a:ln>
                <a:solidFill>
                  <a:schemeClr val="tx1"/>
                </a:solidFill>
                <a:effectLst/>
                <a:uLnTx/>
                <a:uFillTx/>
                <a:latin typeface="Times New Roman" pitchFamily="18" charset="0"/>
                <a:ea typeface="+mn-ea"/>
                <a:cs typeface="Times New Roman" pitchFamily="18" charset="0"/>
              </a:rPr>
              <a:t> Engaged within </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Industry </a:t>
            </a:r>
          </a:p>
          <a:p>
            <a:pPr marL="573088" marR="0" lvl="1" indent="-231775" algn="l" defTabSz="914400" rtl="0" eaLnBrk="1" fontAlgn="base" latinLnBrk="0" hangingPunct="1">
              <a:lnSpc>
                <a:spcPct val="90000"/>
              </a:lnSpc>
              <a:spcBef>
                <a:spcPts val="250"/>
              </a:spcBef>
              <a:spcAft>
                <a:spcPct val="0"/>
              </a:spcAft>
              <a:buClr>
                <a:schemeClr val="tx1"/>
              </a:buClr>
              <a:buSzPct val="100000"/>
              <a:buFont typeface="Wingdings" pitchFamily="2" charset="2"/>
              <a:buChar char="Ø"/>
              <a:tabLst/>
              <a:defRPr/>
            </a:pPr>
            <a:r>
              <a:rPr kumimoji="0" lang="en-US" sz="1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Member of</a:t>
            </a:r>
            <a:r>
              <a:rPr kumimoji="0" lang="en-US" sz="1400" b="0" i="0" u="none" strike="noStrike" kern="1200" cap="none" spc="0" normalizeH="0" noProof="0" dirty="0" smtClean="0">
                <a:ln>
                  <a:noFill/>
                </a:ln>
                <a:solidFill>
                  <a:schemeClr val="tx1"/>
                </a:solidFill>
                <a:effectLst/>
                <a:uLnTx/>
                <a:uFillTx/>
                <a:latin typeface="Times New Roman" pitchFamily="18" charset="0"/>
                <a:ea typeface="+mn-ea"/>
                <a:cs typeface="Times New Roman" pitchFamily="18" charset="0"/>
              </a:rPr>
              <a:t> American Society for Quality (ASQ)</a:t>
            </a:r>
          </a:p>
          <a:p>
            <a:pPr marL="573088" marR="0" lvl="1" indent="-231775" algn="l" defTabSz="914400" rtl="0" eaLnBrk="1" fontAlgn="base" latinLnBrk="0" hangingPunct="1">
              <a:lnSpc>
                <a:spcPct val="90000"/>
              </a:lnSpc>
              <a:spcBef>
                <a:spcPts val="250"/>
              </a:spcBef>
              <a:spcAft>
                <a:spcPct val="0"/>
              </a:spcAft>
              <a:buClr>
                <a:schemeClr val="tx1"/>
              </a:buClr>
              <a:buSzPct val="100000"/>
              <a:buFont typeface="Wingdings" pitchFamily="2" charset="2"/>
              <a:buChar char="Ø"/>
              <a:tabLst/>
              <a:defRPr/>
            </a:pPr>
            <a:r>
              <a:rPr kumimoji="0" lang="en-US" sz="1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Quality Leadership Forum (QLF)</a:t>
            </a:r>
          </a:p>
          <a:p>
            <a:pPr marL="573088" marR="0" lvl="1" indent="-231775" algn="l" defTabSz="914400" rtl="0" eaLnBrk="1" fontAlgn="base" latinLnBrk="0" hangingPunct="1">
              <a:lnSpc>
                <a:spcPct val="90000"/>
              </a:lnSpc>
              <a:spcBef>
                <a:spcPts val="250"/>
              </a:spcBef>
              <a:spcAft>
                <a:spcPct val="0"/>
              </a:spcAft>
              <a:buClr>
                <a:schemeClr val="tx1"/>
              </a:buClr>
              <a:buSzPct val="100000"/>
              <a:buFont typeface="Wingdings" pitchFamily="2" charset="2"/>
              <a:buChar char="Ø"/>
              <a:tabLst/>
              <a:defRPr/>
            </a:pPr>
            <a:r>
              <a:rPr kumimoji="0" lang="en-US" sz="1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Joint Audit Planning Committee (JPAC)</a:t>
            </a:r>
          </a:p>
          <a:p>
            <a:pPr marL="573088" marR="0" lvl="1" indent="-231775" algn="l" defTabSz="914400" rtl="0" eaLnBrk="1" fontAlgn="base" latinLnBrk="0" hangingPunct="1">
              <a:lnSpc>
                <a:spcPct val="90000"/>
              </a:lnSpc>
              <a:spcBef>
                <a:spcPts val="250"/>
              </a:spcBef>
              <a:spcAft>
                <a:spcPct val="0"/>
              </a:spcAft>
              <a:buClr>
                <a:schemeClr val="tx1"/>
              </a:buClr>
              <a:buSzPct val="100000"/>
              <a:buFont typeface="Wingdings" pitchFamily="2" charset="2"/>
              <a:buChar char="Ø"/>
              <a:tabLst/>
              <a:defRPr/>
            </a:pPr>
            <a:r>
              <a:rPr kumimoji="0" lang="en-US" sz="1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Aerospace Space Quality Improvement Council (SQIC)</a:t>
            </a:r>
          </a:p>
          <a:p>
            <a:pPr marL="573088" marR="0" lvl="1" indent="-231775" algn="l" defTabSz="914400" rtl="0" eaLnBrk="1" fontAlgn="base" latinLnBrk="0" hangingPunct="1">
              <a:lnSpc>
                <a:spcPct val="90000"/>
              </a:lnSpc>
              <a:spcBef>
                <a:spcPts val="250"/>
              </a:spcBef>
              <a:spcAft>
                <a:spcPct val="0"/>
              </a:spcAft>
              <a:buClr>
                <a:schemeClr val="tx1"/>
              </a:buClr>
              <a:buSzPct val="100000"/>
              <a:buFont typeface="Wingdings" pitchFamily="2" charset="2"/>
              <a:buChar char="Ø"/>
              <a:tabLst/>
              <a:defRPr/>
            </a:pPr>
            <a:r>
              <a:rPr lang="en-US" sz="1400" dirty="0" smtClean="0">
                <a:latin typeface="Times New Roman" pitchFamily="18" charset="0"/>
                <a:ea typeface="+mn-ea"/>
                <a:cs typeface="Times New Roman" pitchFamily="18" charset="0"/>
              </a:rPr>
              <a:t>Mission Assurance Improvement Workshop (MAIW)</a:t>
            </a:r>
          </a:p>
          <a:p>
            <a:pPr marL="573088" marR="0" lvl="1" indent="-231775" algn="l" defTabSz="914400" rtl="0" eaLnBrk="1" fontAlgn="base" latinLnBrk="0" hangingPunct="1">
              <a:lnSpc>
                <a:spcPct val="90000"/>
              </a:lnSpc>
              <a:spcBef>
                <a:spcPts val="250"/>
              </a:spcBef>
              <a:spcAft>
                <a:spcPct val="0"/>
              </a:spcAft>
              <a:buClr>
                <a:schemeClr val="tx1"/>
              </a:buClr>
              <a:buSzPct val="100000"/>
              <a:buFont typeface="Wingdings" pitchFamily="2" charset="2"/>
              <a:buChar char="Ø"/>
              <a:tabLst/>
              <a:defRPr/>
            </a:pPr>
            <a:r>
              <a:rPr kumimoji="0" lang="en-US" sz="1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Corporate member</a:t>
            </a:r>
            <a:r>
              <a:rPr kumimoji="0" lang="en-US" sz="1400" b="0" i="0" u="none" strike="noStrike" kern="1200" cap="none" spc="0" normalizeH="0" noProof="0" dirty="0" smtClean="0">
                <a:ln>
                  <a:noFill/>
                </a:ln>
                <a:solidFill>
                  <a:schemeClr val="tx1"/>
                </a:solidFill>
                <a:effectLst/>
                <a:uLnTx/>
                <a:uFillTx/>
                <a:latin typeface="Times New Roman" pitchFamily="18" charset="0"/>
                <a:ea typeface="+mn-ea"/>
                <a:cs typeface="Times New Roman" pitchFamily="18" charset="0"/>
              </a:rPr>
              <a:t> of  the </a:t>
            </a:r>
            <a:r>
              <a:rPr kumimoji="0" lang="en-US" sz="1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Mission</a:t>
            </a:r>
            <a:r>
              <a:rPr kumimoji="0" lang="en-US" sz="1400" b="0" i="0" u="none" strike="noStrike" kern="1200" cap="none" spc="0" normalizeH="0" noProof="0" dirty="0" smtClean="0">
                <a:ln>
                  <a:noFill/>
                </a:ln>
                <a:solidFill>
                  <a:schemeClr val="tx1"/>
                </a:solidFill>
                <a:effectLst/>
                <a:uLnTx/>
                <a:uFillTx/>
                <a:latin typeface="Times New Roman" pitchFamily="18" charset="0"/>
                <a:ea typeface="+mn-ea"/>
                <a:cs typeface="Times New Roman" pitchFamily="18" charset="0"/>
              </a:rPr>
              <a:t> Assurance Summit</a:t>
            </a:r>
          </a:p>
          <a:p>
            <a:pPr marL="573088" marR="0" lvl="1" indent="-231775" algn="l" defTabSz="914400" rtl="0" eaLnBrk="1" fontAlgn="base" latinLnBrk="0" hangingPunct="1">
              <a:lnSpc>
                <a:spcPct val="90000"/>
              </a:lnSpc>
              <a:spcBef>
                <a:spcPts val="250"/>
              </a:spcBef>
              <a:spcAft>
                <a:spcPct val="0"/>
              </a:spcAft>
              <a:buClr>
                <a:schemeClr val="tx1"/>
              </a:buClr>
              <a:buSzPct val="100000"/>
              <a:buFont typeface="Wingdings" pitchFamily="2" charset="2"/>
              <a:buChar char="Ø"/>
              <a:tabLst/>
              <a:defRPr/>
            </a:pPr>
            <a:r>
              <a:rPr lang="en-US" sz="1400" baseline="0" dirty="0" smtClean="0">
                <a:latin typeface="Times New Roman" pitchFamily="18" charset="0"/>
                <a:ea typeface="+mn-ea"/>
                <a:cs typeface="Times New Roman" pitchFamily="18" charset="0"/>
              </a:rPr>
              <a:t>Member of GIDEP</a:t>
            </a:r>
            <a:endParaRPr lang="en-US" sz="1400" dirty="0" smtClean="0">
              <a:latin typeface="Times New Roman" pitchFamily="18" charset="0"/>
              <a:ea typeface="+mn-ea"/>
              <a:cs typeface="Times New Roman" pitchFamily="18" charset="0"/>
            </a:endParaRPr>
          </a:p>
          <a:p>
            <a:pPr marL="573088" marR="0" lvl="1" indent="-231775" algn="l" defTabSz="914400" rtl="0" eaLnBrk="1" fontAlgn="base" latinLnBrk="0" hangingPunct="1">
              <a:lnSpc>
                <a:spcPct val="90000"/>
              </a:lnSpc>
              <a:spcBef>
                <a:spcPts val="250"/>
              </a:spcBef>
              <a:spcAft>
                <a:spcPct val="0"/>
              </a:spcAft>
              <a:buClr>
                <a:schemeClr val="tx1"/>
              </a:buClr>
              <a:buSzPct val="100000"/>
              <a:buFont typeface="Wingdings" pitchFamily="2" charset="2"/>
              <a:buChar char="Ø"/>
              <a:tabLst/>
              <a:defRPr/>
            </a:pPr>
            <a:endParaRPr kumimoji="0" lang="en-US" sz="1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573088" marR="0" lvl="1" indent="-231775" algn="l" defTabSz="914400" rtl="0" eaLnBrk="1" fontAlgn="base" latinLnBrk="0" hangingPunct="1">
              <a:lnSpc>
                <a:spcPct val="90000"/>
              </a:lnSpc>
              <a:spcBef>
                <a:spcPts val="250"/>
              </a:spcBef>
              <a:spcAft>
                <a:spcPct val="0"/>
              </a:spcAft>
              <a:buClr>
                <a:schemeClr val="tx1"/>
              </a:buClr>
              <a:buSzPct val="100000"/>
              <a:buFont typeface="Wingdings" pitchFamily="2" charset="2"/>
              <a:buChar char="Ø"/>
              <a:tabLst/>
              <a:defRPr/>
            </a:pPr>
            <a:endParaRPr kumimoji="0" lang="en-US" sz="1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30188" marR="0" lvl="0" indent="-230188" algn="l" defTabSz="914400" rtl="0" eaLnBrk="1" fontAlgn="base" latinLnBrk="0" hangingPunct="1">
              <a:lnSpc>
                <a:spcPct val="90000"/>
              </a:lnSpc>
              <a:spcBef>
                <a:spcPts val="250"/>
              </a:spcBef>
              <a:spcAft>
                <a:spcPct val="0"/>
              </a:spcAft>
              <a:buClr>
                <a:schemeClr val="tx1"/>
              </a:buClr>
              <a:buSzPct val="80000"/>
              <a:buFont typeface="Wingdings 2" pitchFamily="18" charset="2"/>
              <a:buChar char=""/>
              <a:tabLst/>
              <a:defRPr/>
            </a:pPr>
            <a:endParaRPr kumimoji="0" lang="en-US" sz="16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Tree>
  </p:cSld>
  <p:clrMapOvr>
    <a:masterClrMapping/>
  </p:clrMapOvr>
  <p:transition xmlns:p14="http://schemas.microsoft.com/office/powerpoint/2010/main">
    <p:cover/>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2"/>
          <p:cNvSpPr>
            <a:spLocks noGrp="1" noChangeArrowheads="1"/>
          </p:cNvSpPr>
          <p:nvPr>
            <p:ph type="title"/>
          </p:nvPr>
        </p:nvSpPr>
        <p:spPr>
          <a:xfrm>
            <a:off x="388938" y="285751"/>
            <a:ext cx="6240462" cy="628650"/>
          </a:xfrm>
        </p:spPr>
        <p:txBody>
          <a:bodyPr>
            <a:normAutofit/>
          </a:bodyPr>
          <a:lstStyle/>
          <a:p>
            <a:r>
              <a:rPr lang="en-US" sz="2800" dirty="0" smtClean="0"/>
              <a:t>A Culture of Continuous Improvement</a:t>
            </a:r>
            <a:endParaRPr lang="en-US" sz="2800" dirty="0"/>
          </a:p>
        </p:txBody>
      </p:sp>
      <p:sp>
        <p:nvSpPr>
          <p:cNvPr id="762885" name="Rectangle 5"/>
          <p:cNvSpPr>
            <a:spLocks noChangeArrowheads="1"/>
          </p:cNvSpPr>
          <p:nvPr/>
        </p:nvSpPr>
        <p:spPr bwMode="auto">
          <a:xfrm>
            <a:off x="2433205" y="1100978"/>
            <a:ext cx="6364432" cy="1731309"/>
          </a:xfrm>
          <a:prstGeom prst="rect">
            <a:avLst/>
          </a:prstGeom>
          <a:noFill/>
          <a:ln w="9525">
            <a:noFill/>
            <a:miter lim="800000"/>
            <a:headEnd/>
            <a:tailEnd/>
          </a:ln>
          <a:effectLst/>
        </p:spPr>
        <p:txBody>
          <a:bodyPr lIns="0" tIns="46033" rIns="0" bIns="46033"/>
          <a:lstStyle/>
          <a:p>
            <a:pPr defTabSz="914608"/>
            <a:endParaRPr lang="en-US" sz="1400" dirty="0">
              <a:latin typeface="CG Omega" pitchFamily="34" charset="0"/>
            </a:endParaRPr>
          </a:p>
        </p:txBody>
      </p:sp>
      <p:sp>
        <p:nvSpPr>
          <p:cNvPr id="762883" name="Rectangle 3"/>
          <p:cNvSpPr>
            <a:spLocks noGrp="1" noChangeArrowheads="1"/>
          </p:cNvSpPr>
          <p:nvPr>
            <p:ph idx="1"/>
          </p:nvPr>
        </p:nvSpPr>
        <p:spPr>
          <a:xfrm>
            <a:off x="304800" y="1371600"/>
            <a:ext cx="5029200" cy="5257799"/>
          </a:xfrm>
        </p:spPr>
        <p:txBody>
          <a:bodyPr>
            <a:normAutofit/>
          </a:bodyPr>
          <a:lstStyle/>
          <a:p>
            <a:pPr>
              <a:lnSpc>
                <a:spcPct val="90000"/>
              </a:lnSpc>
            </a:pPr>
            <a:r>
              <a:rPr lang="en-US" sz="2000" dirty="0" smtClean="0"/>
              <a:t>Continuously Improving Our Processes</a:t>
            </a:r>
            <a:endParaRPr lang="en-US" sz="2000" dirty="0"/>
          </a:p>
          <a:p>
            <a:pPr lvl="1">
              <a:lnSpc>
                <a:spcPct val="90000"/>
              </a:lnSpc>
            </a:pPr>
            <a:r>
              <a:rPr lang="en-US" sz="1400" dirty="0" smtClean="0"/>
              <a:t>Non-Conformance Process Improves Flight Hardware/Software (Internal and at Suppliers)</a:t>
            </a:r>
          </a:p>
          <a:p>
            <a:pPr lvl="2">
              <a:lnSpc>
                <a:spcPct val="90000"/>
              </a:lnSpc>
            </a:pPr>
            <a:r>
              <a:rPr lang="en-US" sz="1300" dirty="0" smtClean="0"/>
              <a:t>Managed by the Program in Material Review and Failure Review Boards</a:t>
            </a:r>
          </a:p>
          <a:p>
            <a:pPr lvl="1">
              <a:lnSpc>
                <a:spcPct val="90000"/>
              </a:lnSpc>
            </a:pPr>
            <a:r>
              <a:rPr lang="en-US" sz="1400" dirty="0" smtClean="0"/>
              <a:t>Corrective Action Boards (CAB) Broaden Perspective into Standards, Procedures and Processes</a:t>
            </a:r>
          </a:p>
          <a:p>
            <a:pPr lvl="2">
              <a:lnSpc>
                <a:spcPct val="90000"/>
              </a:lnSpc>
            </a:pPr>
            <a:r>
              <a:rPr lang="en-US" sz="1300" dirty="0" smtClean="0"/>
              <a:t>Managed by the Technical Operations Functional Managers in the Integrated Enterprise CAB</a:t>
            </a:r>
          </a:p>
          <a:p>
            <a:pPr lvl="1">
              <a:lnSpc>
                <a:spcPct val="90000"/>
              </a:lnSpc>
            </a:pPr>
            <a:r>
              <a:rPr lang="en-US" sz="1400" dirty="0" smtClean="0"/>
              <a:t>Demand for Supplier Improvement </a:t>
            </a:r>
          </a:p>
          <a:p>
            <a:pPr lvl="2">
              <a:lnSpc>
                <a:spcPct val="90000"/>
              </a:lnSpc>
            </a:pPr>
            <a:r>
              <a:rPr lang="en-US" sz="1300" dirty="0" smtClean="0"/>
              <a:t>Insight: Supplier Corrective Action Requests  (SCAR)</a:t>
            </a:r>
          </a:p>
          <a:p>
            <a:pPr lvl="2">
              <a:lnSpc>
                <a:spcPct val="90000"/>
              </a:lnSpc>
            </a:pPr>
            <a:r>
              <a:rPr lang="en-US" sz="1300" dirty="0" smtClean="0"/>
              <a:t>Oversight: Strategic Supplier Improvement Plan (SSIP)</a:t>
            </a:r>
          </a:p>
          <a:p>
            <a:pPr lvl="1">
              <a:lnSpc>
                <a:spcPct val="90000"/>
              </a:lnSpc>
            </a:pPr>
            <a:r>
              <a:rPr lang="en-US" sz="1400" dirty="0" smtClean="0"/>
              <a:t>Corrective/Preventative Action Request (CPAR) is the Highest Priority and Impacting Improvement Action</a:t>
            </a:r>
            <a:endParaRPr lang="en-US" sz="1400" dirty="0"/>
          </a:p>
          <a:p>
            <a:pPr lvl="1">
              <a:lnSpc>
                <a:spcPct val="90000"/>
              </a:lnSpc>
            </a:pPr>
            <a:endParaRPr lang="en-US" sz="1200" dirty="0"/>
          </a:p>
        </p:txBody>
      </p:sp>
      <p:pic>
        <p:nvPicPr>
          <p:cNvPr id="27652" name="Picture 4"/>
          <p:cNvPicPr>
            <a:picLocks noChangeAspect="1" noChangeArrowheads="1"/>
          </p:cNvPicPr>
          <p:nvPr/>
        </p:nvPicPr>
        <p:blipFill>
          <a:blip r:embed="rId2" cstate="print"/>
          <a:srcRect l="21429" t="35425" r="44762" b="4656"/>
          <a:stretch>
            <a:fillRect/>
          </a:stretch>
        </p:blipFill>
        <p:spPr bwMode="auto">
          <a:xfrm>
            <a:off x="5334000" y="1371600"/>
            <a:ext cx="3509318" cy="3657600"/>
          </a:xfrm>
          <a:prstGeom prst="rect">
            <a:avLst/>
          </a:prstGeom>
          <a:noFill/>
          <a:ln w="9525">
            <a:solidFill>
              <a:schemeClr val="tx1"/>
            </a:solidFill>
            <a:miter lim="800000"/>
            <a:headEnd/>
            <a:tailEnd/>
          </a:ln>
        </p:spPr>
      </p:pic>
      <p:sp>
        <p:nvSpPr>
          <p:cNvPr id="6" name="TextBox 5"/>
          <p:cNvSpPr txBox="1"/>
          <p:nvPr/>
        </p:nvSpPr>
        <p:spPr>
          <a:xfrm>
            <a:off x="6248400" y="5181600"/>
            <a:ext cx="1963871" cy="1323439"/>
          </a:xfrm>
          <a:prstGeom prst="rect">
            <a:avLst/>
          </a:prstGeom>
          <a:noFill/>
        </p:spPr>
        <p:txBody>
          <a:bodyPr wrap="none" rtlCol="0">
            <a:spAutoFit/>
          </a:bodyPr>
          <a:lstStyle/>
          <a:p>
            <a:r>
              <a:rPr lang="en-US" sz="1600" dirty="0" smtClean="0"/>
              <a:t>FRB/MRB</a:t>
            </a:r>
          </a:p>
          <a:p>
            <a:pPr>
              <a:buFontTx/>
              <a:buChar char="-"/>
            </a:pPr>
            <a:r>
              <a:rPr lang="en-US" sz="1600" dirty="0" smtClean="0"/>
              <a:t> Containment</a:t>
            </a:r>
          </a:p>
          <a:p>
            <a:pPr>
              <a:buFontTx/>
              <a:buChar char="-"/>
            </a:pPr>
            <a:r>
              <a:rPr lang="en-US" sz="1600" dirty="0" smtClean="0"/>
              <a:t> Root Cause</a:t>
            </a:r>
          </a:p>
          <a:p>
            <a:pPr>
              <a:buFontTx/>
              <a:buChar char="-"/>
            </a:pPr>
            <a:r>
              <a:rPr lang="en-US" sz="1600" dirty="0" smtClean="0"/>
              <a:t> Corrective Actions</a:t>
            </a:r>
          </a:p>
          <a:p>
            <a:pPr>
              <a:buFontTx/>
              <a:buChar char="-"/>
            </a:pPr>
            <a:r>
              <a:rPr lang="en-US" sz="1600" dirty="0" smtClean="0"/>
              <a:t>Follow-up</a:t>
            </a:r>
            <a:endParaRPr lang="en-US" sz="1600" dirty="0"/>
          </a:p>
        </p:txBody>
      </p:sp>
    </p:spTree>
  </p:cSld>
  <p:clrMapOvr>
    <a:masterClrMapping/>
  </p:clrMapOvr>
  <p:transition xmlns:p14="http://schemas.microsoft.com/office/powerpoint/2010/main">
    <p:cover/>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35"/>
          <p:cNvSpPr>
            <a:spLocks noChangeArrowheads="1"/>
          </p:cNvSpPr>
          <p:nvPr/>
        </p:nvSpPr>
        <p:spPr bwMode="auto">
          <a:xfrm>
            <a:off x="204788" y="2857799"/>
            <a:ext cx="1738312" cy="1276052"/>
          </a:xfrm>
          <a:prstGeom prst="rect">
            <a:avLst/>
          </a:prstGeom>
          <a:solidFill>
            <a:schemeClr val="bg1"/>
          </a:solidFill>
          <a:ln w="12700">
            <a:solidFill>
              <a:schemeClr val="tx1"/>
            </a:solidFill>
            <a:miter lim="800000"/>
            <a:headEnd/>
            <a:tailEnd/>
          </a:ln>
        </p:spPr>
        <p:txBody>
          <a:bodyPr wrap="none" anchor="ctr"/>
          <a:lstStyle/>
          <a:p>
            <a:pPr algn="ctr">
              <a:defRPr/>
            </a:pPr>
            <a:r>
              <a:rPr lang="en-US" sz="2000">
                <a:solidFill>
                  <a:srgbClr val="000000"/>
                </a:solidFill>
              </a:rPr>
              <a:t> </a:t>
            </a:r>
          </a:p>
        </p:txBody>
      </p:sp>
      <p:pic>
        <p:nvPicPr>
          <p:cNvPr id="63" name="Picture 5" descr="https://encrypted-tbn1.gstatic.com/images?q=tbn:ANd9GcT9xHNLf-5Q_GoFDkReqaIwdG36s3aKyNecNOFzxzXlKg7YlT4S"/>
          <p:cNvPicPr>
            <a:picLocks noChangeAspect="1" noChangeArrowheads="1"/>
          </p:cNvPicPr>
          <p:nvPr/>
        </p:nvPicPr>
        <p:blipFill>
          <a:blip r:embed="rId2" cstate="screen"/>
          <a:srcRect/>
          <a:stretch>
            <a:fillRect/>
          </a:stretch>
        </p:blipFill>
        <p:spPr bwMode="auto">
          <a:xfrm>
            <a:off x="1036858" y="3455548"/>
            <a:ext cx="892120" cy="668229"/>
          </a:xfrm>
          <a:prstGeom prst="rect">
            <a:avLst/>
          </a:prstGeom>
          <a:noFill/>
        </p:spPr>
      </p:pic>
      <p:sp>
        <p:nvSpPr>
          <p:cNvPr id="37897" name="Rectangle 35"/>
          <p:cNvSpPr>
            <a:spLocks noChangeArrowheads="1"/>
          </p:cNvSpPr>
          <p:nvPr/>
        </p:nvSpPr>
        <p:spPr bwMode="auto">
          <a:xfrm>
            <a:off x="2947988" y="1133773"/>
            <a:ext cx="5440362" cy="1339453"/>
          </a:xfrm>
          <a:prstGeom prst="rect">
            <a:avLst/>
          </a:prstGeom>
          <a:solidFill>
            <a:schemeClr val="accent1">
              <a:lumMod val="20000"/>
              <a:lumOff val="80000"/>
            </a:schemeClr>
          </a:solidFill>
          <a:ln w="12700">
            <a:solidFill>
              <a:schemeClr val="tx1"/>
            </a:solidFill>
            <a:miter lim="800000"/>
            <a:headEnd/>
            <a:tailEnd/>
          </a:ln>
        </p:spPr>
        <p:txBody>
          <a:bodyPr wrap="none" anchor="ctr"/>
          <a:lstStyle/>
          <a:p>
            <a:pPr algn="ctr">
              <a:defRPr/>
            </a:pPr>
            <a:r>
              <a:rPr lang="en-US" sz="2000">
                <a:solidFill>
                  <a:srgbClr val="000000"/>
                </a:solidFill>
              </a:rPr>
              <a:t> </a:t>
            </a:r>
          </a:p>
        </p:txBody>
      </p:sp>
      <p:sp>
        <p:nvSpPr>
          <p:cNvPr id="13315" name="Rectangle 2"/>
          <p:cNvSpPr>
            <a:spLocks noGrp="1" noChangeArrowheads="1"/>
          </p:cNvSpPr>
          <p:nvPr>
            <p:ph type="title"/>
          </p:nvPr>
        </p:nvSpPr>
        <p:spPr>
          <a:xfrm>
            <a:off x="317790" y="193964"/>
            <a:ext cx="6387810" cy="667273"/>
          </a:xfrm>
        </p:spPr>
        <p:txBody>
          <a:bodyPr rtlCol="0">
            <a:normAutofit/>
          </a:bodyPr>
          <a:lstStyle/>
          <a:p>
            <a:pPr fontAlgn="auto">
              <a:spcAft>
                <a:spcPts val="0"/>
              </a:spcAft>
              <a:defRPr/>
            </a:pPr>
            <a:r>
              <a:rPr lang="en-US" dirty="0" smtClean="0"/>
              <a:t>Monitoring Quality</a:t>
            </a:r>
          </a:p>
        </p:txBody>
      </p:sp>
      <p:sp>
        <p:nvSpPr>
          <p:cNvPr id="37944" name="Rectangle 4"/>
          <p:cNvSpPr>
            <a:spLocks noChangeArrowheads="1"/>
          </p:cNvSpPr>
          <p:nvPr/>
        </p:nvSpPr>
        <p:spPr bwMode="auto">
          <a:xfrm>
            <a:off x="6688139" y="4775597"/>
            <a:ext cx="2084387" cy="1488281"/>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lgn="ctr">
              <a:defRPr/>
            </a:pPr>
            <a:r>
              <a:rPr lang="en-US">
                <a:solidFill>
                  <a:srgbClr val="000000"/>
                </a:solidFill>
              </a:rPr>
              <a:t> </a:t>
            </a:r>
          </a:p>
        </p:txBody>
      </p:sp>
      <p:pic>
        <p:nvPicPr>
          <p:cNvPr id="13318" name="Picture 6" descr="Nfire MOC"/>
          <p:cNvPicPr>
            <a:picLocks noChangeAspect="1" noChangeArrowheads="1"/>
          </p:cNvPicPr>
          <p:nvPr/>
        </p:nvPicPr>
        <p:blipFill>
          <a:blip r:embed="rId3" cstate="screen"/>
          <a:srcRect/>
          <a:stretch>
            <a:fillRect/>
          </a:stretch>
        </p:blipFill>
        <p:spPr bwMode="auto">
          <a:xfrm>
            <a:off x="6892926" y="5143203"/>
            <a:ext cx="1668463" cy="991195"/>
          </a:xfrm>
          <a:prstGeom prst="rect">
            <a:avLst/>
          </a:prstGeom>
          <a:solidFill>
            <a:srgbClr val="FFFF66"/>
          </a:solidFill>
          <a:ln w="9525">
            <a:noFill/>
            <a:miter lim="800000"/>
            <a:headEnd/>
            <a:tailEnd/>
          </a:ln>
        </p:spPr>
      </p:pic>
      <p:sp>
        <p:nvSpPr>
          <p:cNvPr id="13319" name="Text Box 8"/>
          <p:cNvSpPr txBox="1">
            <a:spLocks noChangeArrowheads="1"/>
          </p:cNvSpPr>
          <p:nvPr/>
        </p:nvSpPr>
        <p:spPr bwMode="auto">
          <a:xfrm>
            <a:off x="6761163" y="4937820"/>
            <a:ext cx="1860550" cy="153888"/>
          </a:xfrm>
          <a:prstGeom prst="rect">
            <a:avLst/>
          </a:prstGeom>
          <a:noFill/>
          <a:ln w="12700">
            <a:noFill/>
            <a:miter lim="800000"/>
            <a:headEnd/>
            <a:tailEnd/>
          </a:ln>
        </p:spPr>
        <p:txBody>
          <a:bodyPr lIns="0" tIns="0" rIns="0" bIns="0">
            <a:spAutoFit/>
          </a:bodyPr>
          <a:lstStyle/>
          <a:p>
            <a:pPr algn="ctr"/>
            <a:r>
              <a:rPr lang="en-US" sz="1000" b="1">
                <a:solidFill>
                  <a:srgbClr val="000000"/>
                </a:solidFill>
              </a:rPr>
              <a:t>Mission OPS</a:t>
            </a:r>
          </a:p>
        </p:txBody>
      </p:sp>
      <p:sp>
        <p:nvSpPr>
          <p:cNvPr id="37940" name="Rectangle 10"/>
          <p:cNvSpPr>
            <a:spLocks noChangeArrowheads="1"/>
          </p:cNvSpPr>
          <p:nvPr/>
        </p:nvSpPr>
        <p:spPr bwMode="auto">
          <a:xfrm>
            <a:off x="3341689" y="4788992"/>
            <a:ext cx="2579687" cy="1461492"/>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lgn="ctr">
              <a:defRPr/>
            </a:pPr>
            <a:r>
              <a:rPr lang="en-US">
                <a:solidFill>
                  <a:srgbClr val="000000"/>
                </a:solidFill>
              </a:rPr>
              <a:t> </a:t>
            </a:r>
          </a:p>
        </p:txBody>
      </p:sp>
      <p:pic>
        <p:nvPicPr>
          <p:cNvPr id="13321" name="Picture 11" descr="GLAST_IMG_3980re"/>
          <p:cNvPicPr>
            <a:picLocks noChangeAspect="1" noChangeArrowheads="1"/>
          </p:cNvPicPr>
          <p:nvPr/>
        </p:nvPicPr>
        <p:blipFill>
          <a:blip r:embed="rId4" cstate="screen"/>
          <a:srcRect/>
          <a:stretch>
            <a:fillRect/>
          </a:stretch>
        </p:blipFill>
        <p:spPr bwMode="auto">
          <a:xfrm>
            <a:off x="4732338" y="5018187"/>
            <a:ext cx="925512" cy="1183183"/>
          </a:xfrm>
          <a:prstGeom prst="rect">
            <a:avLst/>
          </a:prstGeom>
          <a:noFill/>
          <a:ln w="9525">
            <a:noFill/>
            <a:miter lim="800000"/>
            <a:headEnd/>
            <a:tailEnd/>
          </a:ln>
        </p:spPr>
      </p:pic>
      <p:sp>
        <p:nvSpPr>
          <p:cNvPr id="13322" name="Text Box 12"/>
          <p:cNvSpPr txBox="1">
            <a:spLocks noChangeArrowheads="1"/>
          </p:cNvSpPr>
          <p:nvPr/>
        </p:nvSpPr>
        <p:spPr bwMode="auto">
          <a:xfrm>
            <a:off x="3810000" y="4838105"/>
            <a:ext cx="1658938" cy="153888"/>
          </a:xfrm>
          <a:prstGeom prst="rect">
            <a:avLst/>
          </a:prstGeom>
          <a:noFill/>
          <a:ln w="12700">
            <a:noFill/>
            <a:miter lim="800000"/>
            <a:headEnd/>
            <a:tailEnd/>
          </a:ln>
        </p:spPr>
        <p:txBody>
          <a:bodyPr lIns="0" tIns="0" rIns="0" bIns="0">
            <a:spAutoFit/>
          </a:bodyPr>
          <a:lstStyle/>
          <a:p>
            <a:pPr algn="ctr"/>
            <a:r>
              <a:rPr lang="en-US" sz="1000" b="1">
                <a:solidFill>
                  <a:srgbClr val="000000"/>
                </a:solidFill>
              </a:rPr>
              <a:t>SV Launch Site Support </a:t>
            </a:r>
          </a:p>
        </p:txBody>
      </p:sp>
      <p:pic>
        <p:nvPicPr>
          <p:cNvPr id="13323" name="Picture 13" descr="Nasa launches a space observatory that will reveal the most violent phenomena in the universe"/>
          <p:cNvPicPr>
            <a:picLocks noChangeAspect="1" noChangeArrowheads="1"/>
          </p:cNvPicPr>
          <p:nvPr/>
        </p:nvPicPr>
        <p:blipFill>
          <a:blip r:embed="rId5" cstate="screen"/>
          <a:srcRect/>
          <a:stretch>
            <a:fillRect/>
          </a:stretch>
        </p:blipFill>
        <p:spPr bwMode="auto">
          <a:xfrm>
            <a:off x="3567113" y="5027117"/>
            <a:ext cx="925512" cy="1165324"/>
          </a:xfrm>
          <a:prstGeom prst="rect">
            <a:avLst/>
          </a:prstGeom>
          <a:noFill/>
          <a:ln w="9525">
            <a:noFill/>
            <a:miter lim="800000"/>
            <a:headEnd/>
            <a:tailEnd/>
          </a:ln>
        </p:spPr>
      </p:pic>
      <p:sp>
        <p:nvSpPr>
          <p:cNvPr id="13324" name="Text Box 15"/>
          <p:cNvSpPr txBox="1">
            <a:spLocks noChangeArrowheads="1"/>
          </p:cNvSpPr>
          <p:nvPr/>
        </p:nvSpPr>
        <p:spPr bwMode="auto">
          <a:xfrm>
            <a:off x="1401763" y="4873823"/>
            <a:ext cx="1092200" cy="153888"/>
          </a:xfrm>
          <a:prstGeom prst="rect">
            <a:avLst/>
          </a:prstGeom>
          <a:noFill/>
          <a:ln w="12700">
            <a:noFill/>
            <a:miter lim="800000"/>
            <a:headEnd/>
            <a:tailEnd/>
          </a:ln>
        </p:spPr>
        <p:txBody>
          <a:bodyPr lIns="0" tIns="0" rIns="0" bIns="0">
            <a:spAutoFit/>
          </a:bodyPr>
          <a:lstStyle/>
          <a:p>
            <a:pPr algn="ctr"/>
            <a:r>
              <a:rPr lang="en-US" sz="1000" b="1">
                <a:solidFill>
                  <a:srgbClr val="000000"/>
                </a:solidFill>
              </a:rPr>
              <a:t>Vehicle I&amp;T</a:t>
            </a:r>
          </a:p>
        </p:txBody>
      </p:sp>
      <p:sp>
        <p:nvSpPr>
          <p:cNvPr id="37936" name="Rectangle 16"/>
          <p:cNvSpPr>
            <a:spLocks noChangeArrowheads="1"/>
          </p:cNvSpPr>
          <p:nvPr/>
        </p:nvSpPr>
        <p:spPr bwMode="auto">
          <a:xfrm>
            <a:off x="858838" y="4802386"/>
            <a:ext cx="1625600" cy="1434703"/>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lgn="ctr">
              <a:defRPr/>
            </a:pPr>
            <a:endParaRPr lang="en-US" sz="2800" b="1">
              <a:solidFill>
                <a:srgbClr val="000000"/>
              </a:solidFill>
            </a:endParaRPr>
          </a:p>
          <a:p>
            <a:pPr algn="ctr">
              <a:defRPr/>
            </a:pPr>
            <a:endParaRPr lang="en-US">
              <a:solidFill>
                <a:srgbClr val="000000"/>
              </a:solidFill>
            </a:endParaRPr>
          </a:p>
        </p:txBody>
      </p:sp>
      <p:sp>
        <p:nvSpPr>
          <p:cNvPr id="13326" name="Text Box 17"/>
          <p:cNvSpPr txBox="1">
            <a:spLocks noChangeArrowheads="1"/>
          </p:cNvSpPr>
          <p:nvPr/>
        </p:nvSpPr>
        <p:spPr bwMode="auto">
          <a:xfrm>
            <a:off x="874714" y="5033070"/>
            <a:ext cx="1576387" cy="307777"/>
          </a:xfrm>
          <a:prstGeom prst="rect">
            <a:avLst/>
          </a:prstGeom>
          <a:noFill/>
          <a:ln w="12700">
            <a:noFill/>
            <a:miter lim="800000"/>
            <a:headEnd/>
            <a:tailEnd/>
          </a:ln>
        </p:spPr>
        <p:txBody>
          <a:bodyPr lIns="0" tIns="0" rIns="0" bIns="0">
            <a:spAutoFit/>
          </a:bodyPr>
          <a:lstStyle/>
          <a:p>
            <a:pPr algn="ctr"/>
            <a:r>
              <a:rPr lang="en-US" sz="1000" b="1">
                <a:solidFill>
                  <a:srgbClr val="000000"/>
                </a:solidFill>
              </a:rPr>
              <a:t>SV </a:t>
            </a:r>
          </a:p>
          <a:p>
            <a:pPr algn="ctr"/>
            <a:r>
              <a:rPr lang="en-US" sz="1000" b="1">
                <a:solidFill>
                  <a:srgbClr val="000000"/>
                </a:solidFill>
              </a:rPr>
              <a:t>Shipment </a:t>
            </a:r>
          </a:p>
        </p:txBody>
      </p:sp>
      <p:pic>
        <p:nvPicPr>
          <p:cNvPr id="13327" name="Picture 19"/>
          <p:cNvPicPr>
            <a:picLocks noChangeAspect="1" noChangeArrowheads="1"/>
          </p:cNvPicPr>
          <p:nvPr/>
        </p:nvPicPr>
        <p:blipFill>
          <a:blip r:embed="rId6" cstate="screen"/>
          <a:srcRect/>
          <a:stretch>
            <a:fillRect/>
          </a:stretch>
        </p:blipFill>
        <p:spPr bwMode="auto">
          <a:xfrm>
            <a:off x="936626" y="5369422"/>
            <a:ext cx="1465263" cy="620613"/>
          </a:xfrm>
          <a:prstGeom prst="rect">
            <a:avLst/>
          </a:prstGeom>
          <a:noFill/>
          <a:ln w="12700">
            <a:noFill/>
            <a:miter lim="800000"/>
            <a:headEnd/>
            <a:tailEnd/>
          </a:ln>
        </p:spPr>
      </p:pic>
      <p:sp>
        <p:nvSpPr>
          <p:cNvPr id="13328" name="Text Box 22"/>
          <p:cNvSpPr txBox="1">
            <a:spLocks noChangeArrowheads="1"/>
          </p:cNvSpPr>
          <p:nvPr/>
        </p:nvSpPr>
        <p:spPr bwMode="auto">
          <a:xfrm>
            <a:off x="7360499" y="1191816"/>
            <a:ext cx="809516" cy="461665"/>
          </a:xfrm>
          <a:prstGeom prst="rect">
            <a:avLst/>
          </a:prstGeom>
          <a:noFill/>
          <a:ln w="12700">
            <a:noFill/>
            <a:miter lim="800000"/>
            <a:headEnd/>
            <a:tailEnd/>
          </a:ln>
        </p:spPr>
        <p:txBody>
          <a:bodyPr wrap="none" lIns="0" tIns="0" rIns="0" bIns="0">
            <a:spAutoFit/>
          </a:bodyPr>
          <a:lstStyle/>
          <a:p>
            <a:pPr algn="ctr"/>
            <a:r>
              <a:rPr lang="en-US" sz="1000" b="1">
                <a:solidFill>
                  <a:srgbClr val="000000"/>
                </a:solidFill>
              </a:rPr>
              <a:t>Box Test </a:t>
            </a:r>
          </a:p>
          <a:p>
            <a:pPr algn="ctr"/>
            <a:r>
              <a:rPr lang="en-US" sz="1000" b="1">
                <a:solidFill>
                  <a:srgbClr val="000000"/>
                </a:solidFill>
              </a:rPr>
              <a:t>(Includes</a:t>
            </a:r>
          </a:p>
          <a:p>
            <a:pPr algn="ctr"/>
            <a:r>
              <a:rPr lang="en-US" sz="1000" b="1">
                <a:solidFill>
                  <a:srgbClr val="000000"/>
                </a:solidFill>
              </a:rPr>
              <a:t> Environments)</a:t>
            </a:r>
          </a:p>
        </p:txBody>
      </p:sp>
      <p:pic>
        <p:nvPicPr>
          <p:cNvPr id="13329" name="Picture 23" descr="G040060-002"/>
          <p:cNvPicPr>
            <a:picLocks noChangeAspect="1" noChangeArrowheads="1"/>
          </p:cNvPicPr>
          <p:nvPr/>
        </p:nvPicPr>
        <p:blipFill>
          <a:blip r:embed="rId7" cstate="screen"/>
          <a:srcRect/>
          <a:stretch>
            <a:fillRect/>
          </a:stretch>
        </p:blipFill>
        <p:spPr bwMode="auto">
          <a:xfrm>
            <a:off x="7354888" y="1682949"/>
            <a:ext cx="800100" cy="683122"/>
          </a:xfrm>
          <a:prstGeom prst="rect">
            <a:avLst/>
          </a:prstGeom>
          <a:solidFill>
            <a:schemeClr val="folHlink"/>
          </a:solidFill>
          <a:ln w="6350">
            <a:solidFill>
              <a:srgbClr val="000000"/>
            </a:solidFill>
            <a:miter lim="800000"/>
            <a:headEnd/>
            <a:tailEnd/>
          </a:ln>
        </p:spPr>
      </p:pic>
      <p:grpSp>
        <p:nvGrpSpPr>
          <p:cNvPr id="2" name="Group 24"/>
          <p:cNvGrpSpPr>
            <a:grpSpLocks/>
          </p:cNvGrpSpPr>
          <p:nvPr/>
        </p:nvGrpSpPr>
        <p:grpSpPr bwMode="auto">
          <a:xfrm>
            <a:off x="5401947" y="2777986"/>
            <a:ext cx="3305175" cy="1436687"/>
            <a:chOff x="3470" y="1801"/>
            <a:chExt cx="2082" cy="905"/>
          </a:xfrm>
          <a:solidFill>
            <a:schemeClr val="accent1">
              <a:lumMod val="40000"/>
              <a:lumOff val="60000"/>
            </a:schemeClr>
          </a:solidFill>
        </p:grpSpPr>
        <p:sp>
          <p:nvSpPr>
            <p:cNvPr id="37922" name="Line 25"/>
            <p:cNvSpPr>
              <a:spLocks noChangeShapeType="1"/>
            </p:cNvSpPr>
            <p:nvPr/>
          </p:nvSpPr>
          <p:spPr bwMode="auto">
            <a:xfrm>
              <a:off x="5321" y="2100"/>
              <a:ext cx="0" cy="140"/>
            </a:xfrm>
            <a:prstGeom prst="line">
              <a:avLst/>
            </a:prstGeom>
            <a:grpFill/>
            <a:ln w="50800">
              <a:solidFill>
                <a:srgbClr val="48A57D"/>
              </a:solidFill>
              <a:round/>
              <a:headEnd/>
              <a:tailEnd type="triangle" w="med" len="med"/>
            </a:ln>
          </p:spPr>
          <p:txBody>
            <a:bodyPr/>
            <a:lstStyle/>
            <a:p>
              <a:pPr>
                <a:defRPr/>
              </a:pPr>
              <a:endParaRPr lang="en-US"/>
            </a:p>
          </p:txBody>
        </p:sp>
        <p:sp>
          <p:nvSpPr>
            <p:cNvPr id="37923" name="Line 26"/>
            <p:cNvSpPr>
              <a:spLocks noChangeShapeType="1"/>
            </p:cNvSpPr>
            <p:nvPr/>
          </p:nvSpPr>
          <p:spPr bwMode="auto">
            <a:xfrm>
              <a:off x="4833" y="1976"/>
              <a:ext cx="0" cy="264"/>
            </a:xfrm>
            <a:prstGeom prst="line">
              <a:avLst/>
            </a:prstGeom>
            <a:grpFill/>
            <a:ln w="50800">
              <a:solidFill>
                <a:srgbClr val="48A57D"/>
              </a:solidFill>
              <a:round/>
              <a:headEnd/>
              <a:tailEnd type="triangle" w="med" len="med"/>
            </a:ln>
          </p:spPr>
          <p:txBody>
            <a:bodyPr/>
            <a:lstStyle/>
            <a:p>
              <a:pPr>
                <a:defRPr/>
              </a:pPr>
              <a:endParaRPr lang="en-US"/>
            </a:p>
          </p:txBody>
        </p:sp>
        <p:sp>
          <p:nvSpPr>
            <p:cNvPr id="37924" name="Rectangle 27"/>
            <p:cNvSpPr>
              <a:spLocks noChangeArrowheads="1"/>
            </p:cNvSpPr>
            <p:nvPr/>
          </p:nvSpPr>
          <p:spPr bwMode="auto">
            <a:xfrm>
              <a:off x="3470" y="1801"/>
              <a:ext cx="2082" cy="905"/>
            </a:xfrm>
            <a:prstGeom prst="rect">
              <a:avLst/>
            </a:prstGeom>
            <a:grpFill/>
            <a:ln w="12700">
              <a:solidFill>
                <a:schemeClr val="tx1"/>
              </a:solidFill>
              <a:miter lim="800000"/>
              <a:headEnd/>
              <a:tailEnd/>
            </a:ln>
          </p:spPr>
          <p:txBody>
            <a:bodyPr wrap="none" anchor="ctr"/>
            <a:lstStyle/>
            <a:p>
              <a:pPr algn="ctr">
                <a:defRPr/>
              </a:pPr>
              <a:r>
                <a:rPr lang="en-US" sz="2000">
                  <a:solidFill>
                    <a:srgbClr val="000000"/>
                  </a:solidFill>
                </a:rPr>
                <a:t> </a:t>
              </a:r>
            </a:p>
          </p:txBody>
        </p:sp>
        <p:pic>
          <p:nvPicPr>
            <p:cNvPr id="37925" name="Picture 28" descr="G070458-003e"/>
            <p:cNvPicPr>
              <a:picLocks noChangeAspect="1" noChangeArrowheads="1"/>
            </p:cNvPicPr>
            <p:nvPr/>
          </p:nvPicPr>
          <p:blipFill>
            <a:blip r:embed="rId8" cstate="screen"/>
            <a:srcRect/>
            <a:stretch>
              <a:fillRect/>
            </a:stretch>
          </p:blipFill>
          <p:spPr bwMode="auto">
            <a:xfrm>
              <a:off x="3621" y="1941"/>
              <a:ext cx="486" cy="651"/>
            </a:xfrm>
            <a:prstGeom prst="rect">
              <a:avLst/>
            </a:prstGeom>
            <a:grpFill/>
            <a:ln w="12700">
              <a:solidFill>
                <a:srgbClr val="000000"/>
              </a:solidFill>
              <a:miter lim="800000"/>
              <a:headEnd/>
              <a:tailEnd/>
            </a:ln>
          </p:spPr>
        </p:pic>
        <p:pic>
          <p:nvPicPr>
            <p:cNvPr id="37926" name="Picture 29" descr="G070013-004e"/>
            <p:cNvPicPr>
              <a:picLocks noChangeAspect="1" noChangeArrowheads="1"/>
            </p:cNvPicPr>
            <p:nvPr/>
          </p:nvPicPr>
          <p:blipFill>
            <a:blip r:embed="rId9" cstate="screen"/>
            <a:srcRect/>
            <a:stretch>
              <a:fillRect/>
            </a:stretch>
          </p:blipFill>
          <p:spPr bwMode="auto">
            <a:xfrm>
              <a:off x="4841" y="1994"/>
              <a:ext cx="621" cy="459"/>
            </a:xfrm>
            <a:prstGeom prst="rect">
              <a:avLst/>
            </a:prstGeom>
            <a:grpFill/>
            <a:ln w="12700">
              <a:solidFill>
                <a:srgbClr val="000000"/>
              </a:solidFill>
              <a:miter lim="800000"/>
              <a:headEnd/>
              <a:tailEnd/>
            </a:ln>
          </p:spPr>
        </p:pic>
        <p:sp>
          <p:nvSpPr>
            <p:cNvPr id="37927" name="Text Box 30"/>
            <p:cNvSpPr txBox="1">
              <a:spLocks noChangeArrowheads="1"/>
            </p:cNvSpPr>
            <p:nvPr/>
          </p:nvSpPr>
          <p:spPr bwMode="auto">
            <a:xfrm>
              <a:off x="3766" y="2605"/>
              <a:ext cx="226" cy="97"/>
            </a:xfrm>
            <a:prstGeom prst="rect">
              <a:avLst/>
            </a:prstGeom>
            <a:grpFill/>
            <a:ln w="12700">
              <a:noFill/>
              <a:miter lim="800000"/>
              <a:headEnd/>
              <a:tailEnd/>
            </a:ln>
          </p:spPr>
          <p:txBody>
            <a:bodyPr lIns="0" tIns="0" rIns="0" bIns="0">
              <a:spAutoFit/>
            </a:bodyPr>
            <a:lstStyle/>
            <a:p>
              <a:pPr algn="ctr">
                <a:defRPr/>
              </a:pPr>
              <a:r>
                <a:rPr lang="en-US" sz="1000" b="1" dirty="0">
                  <a:solidFill>
                    <a:srgbClr val="000000"/>
                  </a:solidFill>
                </a:rPr>
                <a:t>EMI</a:t>
              </a:r>
            </a:p>
          </p:txBody>
        </p:sp>
        <p:sp>
          <p:nvSpPr>
            <p:cNvPr id="37928" name="Text Box 31"/>
            <p:cNvSpPr txBox="1">
              <a:spLocks noChangeArrowheads="1"/>
            </p:cNvSpPr>
            <p:nvPr/>
          </p:nvSpPr>
          <p:spPr bwMode="auto">
            <a:xfrm>
              <a:off x="4169" y="2602"/>
              <a:ext cx="648" cy="97"/>
            </a:xfrm>
            <a:prstGeom prst="rect">
              <a:avLst/>
            </a:prstGeom>
            <a:grpFill/>
            <a:ln w="12700">
              <a:noFill/>
              <a:miter lim="800000"/>
              <a:headEnd/>
              <a:tailEnd/>
            </a:ln>
          </p:spPr>
          <p:txBody>
            <a:bodyPr lIns="0" tIns="0" rIns="0" bIns="0">
              <a:spAutoFit/>
            </a:bodyPr>
            <a:lstStyle/>
            <a:p>
              <a:pPr algn="ctr">
                <a:defRPr/>
              </a:pPr>
              <a:r>
                <a:rPr lang="en-US" sz="1000" b="1">
                  <a:solidFill>
                    <a:srgbClr val="000000"/>
                  </a:solidFill>
                </a:rPr>
                <a:t>Acoustic - Vibe</a:t>
              </a:r>
            </a:p>
          </p:txBody>
        </p:sp>
        <p:sp>
          <p:nvSpPr>
            <p:cNvPr id="37929" name="Text Box 32"/>
            <p:cNvSpPr txBox="1">
              <a:spLocks noChangeArrowheads="1"/>
            </p:cNvSpPr>
            <p:nvPr/>
          </p:nvSpPr>
          <p:spPr bwMode="auto">
            <a:xfrm>
              <a:off x="5001" y="2488"/>
              <a:ext cx="257" cy="87"/>
            </a:xfrm>
            <a:prstGeom prst="rect">
              <a:avLst/>
            </a:prstGeom>
            <a:grpFill/>
            <a:ln w="12700">
              <a:noFill/>
              <a:miter lim="800000"/>
              <a:headEnd/>
              <a:tailEnd/>
            </a:ln>
          </p:spPr>
          <p:txBody>
            <a:bodyPr lIns="0" tIns="0" rIns="0" bIns="0">
              <a:spAutoFit/>
            </a:bodyPr>
            <a:lstStyle/>
            <a:p>
              <a:pPr algn="ctr">
                <a:defRPr/>
              </a:pPr>
              <a:r>
                <a:rPr lang="en-US" sz="900" b="1">
                  <a:solidFill>
                    <a:srgbClr val="000000"/>
                  </a:solidFill>
                </a:rPr>
                <a:t>TVAC</a:t>
              </a:r>
            </a:p>
          </p:txBody>
        </p:sp>
        <p:pic>
          <p:nvPicPr>
            <p:cNvPr id="37930" name="Picture 33" descr="GLAST General Dynamics"/>
            <p:cNvPicPr>
              <a:picLocks noChangeAspect="1" noChangeArrowheads="1"/>
            </p:cNvPicPr>
            <p:nvPr/>
          </p:nvPicPr>
          <p:blipFill>
            <a:blip r:embed="rId10" cstate="screen"/>
            <a:srcRect/>
            <a:stretch>
              <a:fillRect/>
            </a:stretch>
          </p:blipFill>
          <p:spPr bwMode="auto">
            <a:xfrm>
              <a:off x="4264" y="1932"/>
              <a:ext cx="447" cy="640"/>
            </a:xfrm>
            <a:prstGeom prst="rect">
              <a:avLst/>
            </a:prstGeom>
            <a:grpFill/>
            <a:ln w="9525">
              <a:solidFill>
                <a:schemeClr val="tx1"/>
              </a:solidFill>
              <a:miter lim="800000"/>
              <a:headEnd/>
              <a:tailEnd/>
            </a:ln>
          </p:spPr>
        </p:pic>
        <p:sp>
          <p:nvSpPr>
            <p:cNvPr id="37931" name="Text Box 34"/>
            <p:cNvSpPr txBox="1">
              <a:spLocks noChangeArrowheads="1"/>
            </p:cNvSpPr>
            <p:nvPr/>
          </p:nvSpPr>
          <p:spPr bwMode="auto">
            <a:xfrm>
              <a:off x="3828" y="1811"/>
              <a:ext cx="1512" cy="97"/>
            </a:xfrm>
            <a:prstGeom prst="rect">
              <a:avLst/>
            </a:prstGeom>
            <a:grpFill/>
            <a:ln w="12700">
              <a:noFill/>
              <a:miter lim="800000"/>
              <a:headEnd/>
              <a:tailEnd/>
            </a:ln>
          </p:spPr>
          <p:txBody>
            <a:bodyPr lIns="0" tIns="0" rIns="0" bIns="0">
              <a:spAutoFit/>
            </a:bodyPr>
            <a:lstStyle/>
            <a:p>
              <a:pPr algn="ctr">
                <a:defRPr/>
              </a:pPr>
              <a:r>
                <a:rPr lang="en-US" sz="1000" b="1" dirty="0">
                  <a:solidFill>
                    <a:srgbClr val="000000"/>
                  </a:solidFill>
                </a:rPr>
                <a:t>SV Environmental Tests</a:t>
              </a:r>
            </a:p>
          </p:txBody>
        </p:sp>
      </p:grpSp>
      <p:sp>
        <p:nvSpPr>
          <p:cNvPr id="13331" name="Text Box 36"/>
          <p:cNvSpPr txBox="1">
            <a:spLocks noChangeArrowheads="1"/>
          </p:cNvSpPr>
          <p:nvPr/>
        </p:nvSpPr>
        <p:spPr bwMode="auto">
          <a:xfrm>
            <a:off x="2963864" y="1457028"/>
            <a:ext cx="1354137" cy="138499"/>
          </a:xfrm>
          <a:prstGeom prst="rect">
            <a:avLst/>
          </a:prstGeom>
          <a:noFill/>
          <a:ln w="12700">
            <a:noFill/>
            <a:miter lim="800000"/>
            <a:headEnd/>
            <a:tailEnd/>
          </a:ln>
        </p:spPr>
        <p:txBody>
          <a:bodyPr lIns="0" tIns="0" rIns="0" bIns="0">
            <a:spAutoFit/>
          </a:bodyPr>
          <a:lstStyle/>
          <a:p>
            <a:pPr algn="ctr">
              <a:lnSpc>
                <a:spcPct val="90000"/>
              </a:lnSpc>
            </a:pPr>
            <a:r>
              <a:rPr lang="en-US" sz="1000" b="1" dirty="0">
                <a:solidFill>
                  <a:srgbClr val="000000"/>
                </a:solidFill>
              </a:rPr>
              <a:t>Manual Card Assembly</a:t>
            </a:r>
          </a:p>
        </p:txBody>
      </p:sp>
      <p:sp>
        <p:nvSpPr>
          <p:cNvPr id="13332" name="Text Box 37"/>
          <p:cNvSpPr txBox="1">
            <a:spLocks noChangeArrowheads="1"/>
          </p:cNvSpPr>
          <p:nvPr/>
        </p:nvSpPr>
        <p:spPr bwMode="auto">
          <a:xfrm>
            <a:off x="5978126" y="1422500"/>
            <a:ext cx="738985" cy="138499"/>
          </a:xfrm>
          <a:prstGeom prst="rect">
            <a:avLst/>
          </a:prstGeom>
          <a:noFill/>
          <a:ln w="12700">
            <a:noFill/>
            <a:miter lim="800000"/>
            <a:headEnd/>
            <a:tailEnd/>
          </a:ln>
        </p:spPr>
        <p:txBody>
          <a:bodyPr wrap="none" lIns="0" tIns="0" rIns="0" bIns="0">
            <a:spAutoFit/>
          </a:bodyPr>
          <a:lstStyle/>
          <a:p>
            <a:pPr algn="ctr">
              <a:lnSpc>
                <a:spcPct val="90000"/>
              </a:lnSpc>
            </a:pPr>
            <a:r>
              <a:rPr lang="en-US" sz="1000" b="1">
                <a:solidFill>
                  <a:srgbClr val="000000"/>
                </a:solidFill>
              </a:rPr>
              <a:t>Box Assembly</a:t>
            </a:r>
          </a:p>
        </p:txBody>
      </p:sp>
      <p:sp>
        <p:nvSpPr>
          <p:cNvPr id="13333" name="Text Box 38"/>
          <p:cNvSpPr txBox="1">
            <a:spLocks noChangeArrowheads="1"/>
          </p:cNvSpPr>
          <p:nvPr/>
        </p:nvSpPr>
        <p:spPr bwMode="auto">
          <a:xfrm>
            <a:off x="4723584" y="1422500"/>
            <a:ext cx="496931" cy="138499"/>
          </a:xfrm>
          <a:prstGeom prst="rect">
            <a:avLst/>
          </a:prstGeom>
          <a:noFill/>
          <a:ln w="12700">
            <a:noFill/>
            <a:miter lim="800000"/>
            <a:headEnd/>
            <a:tailEnd/>
          </a:ln>
        </p:spPr>
        <p:txBody>
          <a:bodyPr wrap="none" lIns="0" tIns="0" rIns="0" bIns="0">
            <a:spAutoFit/>
          </a:bodyPr>
          <a:lstStyle/>
          <a:p>
            <a:pPr algn="ctr">
              <a:lnSpc>
                <a:spcPct val="90000"/>
              </a:lnSpc>
            </a:pPr>
            <a:r>
              <a:rPr lang="en-US" sz="1000" b="1">
                <a:solidFill>
                  <a:srgbClr val="000000"/>
                </a:solidFill>
              </a:rPr>
              <a:t>Card Test</a:t>
            </a:r>
          </a:p>
        </p:txBody>
      </p:sp>
      <p:pic>
        <p:nvPicPr>
          <p:cNvPr id="13334" name="Picture 39" descr="G030606-002"/>
          <p:cNvPicPr>
            <a:picLocks noChangeAspect="1" noChangeArrowheads="1"/>
          </p:cNvPicPr>
          <p:nvPr/>
        </p:nvPicPr>
        <p:blipFill>
          <a:blip r:embed="rId11" cstate="screen"/>
          <a:srcRect/>
          <a:stretch>
            <a:fillRect/>
          </a:stretch>
        </p:blipFill>
        <p:spPr bwMode="auto">
          <a:xfrm>
            <a:off x="3059114" y="1599605"/>
            <a:ext cx="1146175" cy="790278"/>
          </a:xfrm>
          <a:prstGeom prst="rect">
            <a:avLst/>
          </a:prstGeom>
          <a:solidFill>
            <a:schemeClr val="folHlink"/>
          </a:solidFill>
          <a:ln w="6350">
            <a:solidFill>
              <a:srgbClr val="000000"/>
            </a:solidFill>
            <a:miter lim="800000"/>
            <a:headEnd/>
            <a:tailEnd/>
          </a:ln>
        </p:spPr>
      </p:pic>
      <p:pic>
        <p:nvPicPr>
          <p:cNvPr id="13335" name="Picture 40" descr="G040187-001"/>
          <p:cNvPicPr>
            <a:picLocks noChangeAspect="1" noChangeArrowheads="1"/>
          </p:cNvPicPr>
          <p:nvPr/>
        </p:nvPicPr>
        <p:blipFill>
          <a:blip r:embed="rId12" cstate="screen"/>
          <a:srcRect/>
          <a:stretch>
            <a:fillRect/>
          </a:stretch>
        </p:blipFill>
        <p:spPr bwMode="auto">
          <a:xfrm>
            <a:off x="5834064" y="1613000"/>
            <a:ext cx="1030287" cy="766464"/>
          </a:xfrm>
          <a:prstGeom prst="rect">
            <a:avLst/>
          </a:prstGeom>
          <a:solidFill>
            <a:schemeClr val="folHlink"/>
          </a:solidFill>
          <a:ln w="6350">
            <a:solidFill>
              <a:srgbClr val="000000"/>
            </a:solidFill>
            <a:miter lim="800000"/>
            <a:headEnd/>
            <a:tailEnd/>
          </a:ln>
        </p:spPr>
      </p:pic>
      <p:grpSp>
        <p:nvGrpSpPr>
          <p:cNvPr id="3" name="Group 43"/>
          <p:cNvGrpSpPr>
            <a:grpSpLocks/>
          </p:cNvGrpSpPr>
          <p:nvPr/>
        </p:nvGrpSpPr>
        <p:grpSpPr bwMode="auto">
          <a:xfrm>
            <a:off x="4432301" y="1598117"/>
            <a:ext cx="1076325" cy="791766"/>
            <a:chOff x="3357" y="1024"/>
            <a:chExt cx="773" cy="551"/>
          </a:xfrm>
        </p:grpSpPr>
        <p:pic>
          <p:nvPicPr>
            <p:cNvPr id="13346" name="Picture 44" descr="ccb testing"/>
            <p:cNvPicPr>
              <a:picLocks noChangeAspect="1" noChangeArrowheads="1"/>
            </p:cNvPicPr>
            <p:nvPr/>
          </p:nvPicPr>
          <p:blipFill>
            <a:blip r:embed="rId13" cstate="screen"/>
            <a:srcRect/>
            <a:stretch>
              <a:fillRect/>
            </a:stretch>
          </p:blipFill>
          <p:spPr bwMode="auto">
            <a:xfrm>
              <a:off x="3357" y="1111"/>
              <a:ext cx="687" cy="464"/>
            </a:xfrm>
            <a:prstGeom prst="rect">
              <a:avLst/>
            </a:prstGeom>
            <a:solidFill>
              <a:schemeClr val="bg1"/>
            </a:solidFill>
            <a:ln w="6350">
              <a:solidFill>
                <a:srgbClr val="000000"/>
              </a:solidFill>
              <a:miter lim="800000"/>
              <a:headEnd/>
              <a:tailEnd/>
            </a:ln>
          </p:spPr>
        </p:pic>
        <p:pic>
          <p:nvPicPr>
            <p:cNvPr id="13347" name="Picture 45" descr="ccb testing"/>
            <p:cNvPicPr>
              <a:picLocks noChangeAspect="1" noChangeArrowheads="1"/>
            </p:cNvPicPr>
            <p:nvPr/>
          </p:nvPicPr>
          <p:blipFill>
            <a:blip r:embed="rId13" cstate="screen"/>
            <a:srcRect/>
            <a:stretch>
              <a:fillRect/>
            </a:stretch>
          </p:blipFill>
          <p:spPr bwMode="auto">
            <a:xfrm>
              <a:off x="3400" y="1068"/>
              <a:ext cx="687" cy="464"/>
            </a:xfrm>
            <a:prstGeom prst="rect">
              <a:avLst/>
            </a:prstGeom>
            <a:solidFill>
              <a:schemeClr val="bg1"/>
            </a:solidFill>
            <a:ln w="6350">
              <a:solidFill>
                <a:srgbClr val="000000"/>
              </a:solidFill>
              <a:miter lim="800000"/>
              <a:headEnd/>
              <a:tailEnd/>
            </a:ln>
          </p:spPr>
        </p:pic>
        <p:pic>
          <p:nvPicPr>
            <p:cNvPr id="13348" name="Picture 46" descr="ccb testing"/>
            <p:cNvPicPr>
              <a:picLocks noChangeAspect="1" noChangeArrowheads="1"/>
            </p:cNvPicPr>
            <p:nvPr/>
          </p:nvPicPr>
          <p:blipFill>
            <a:blip r:embed="rId13" cstate="screen"/>
            <a:srcRect/>
            <a:stretch>
              <a:fillRect/>
            </a:stretch>
          </p:blipFill>
          <p:spPr bwMode="auto">
            <a:xfrm>
              <a:off x="3443" y="1024"/>
              <a:ext cx="687" cy="464"/>
            </a:xfrm>
            <a:prstGeom prst="rect">
              <a:avLst/>
            </a:prstGeom>
            <a:solidFill>
              <a:schemeClr val="bg1"/>
            </a:solidFill>
            <a:ln w="6350">
              <a:solidFill>
                <a:srgbClr val="000000"/>
              </a:solidFill>
              <a:miter lim="800000"/>
              <a:headEnd/>
              <a:tailEnd/>
            </a:ln>
          </p:spPr>
        </p:pic>
      </p:grpSp>
      <p:cxnSp>
        <p:nvCxnSpPr>
          <p:cNvPr id="13337" name="AutoShape 49"/>
          <p:cNvCxnSpPr>
            <a:cxnSpLocks noChangeShapeType="1"/>
            <a:endCxn id="37936" idx="1"/>
          </p:cNvCxnSpPr>
          <p:nvPr/>
        </p:nvCxnSpPr>
        <p:spPr bwMode="auto">
          <a:xfrm flipH="1">
            <a:off x="858838" y="3496330"/>
            <a:ext cx="7848284" cy="2023408"/>
          </a:xfrm>
          <a:prstGeom prst="bentConnector5">
            <a:avLst>
              <a:gd name="adj1" fmla="val -2913"/>
              <a:gd name="adj2" fmla="val 50024"/>
              <a:gd name="adj3" fmla="val 102913"/>
            </a:avLst>
          </a:prstGeom>
          <a:noFill/>
          <a:ln w="38100">
            <a:solidFill>
              <a:schemeClr val="tx1"/>
            </a:solidFill>
            <a:miter lim="800000"/>
            <a:headEnd/>
            <a:tailEnd type="triangle" w="med" len="med"/>
          </a:ln>
        </p:spPr>
      </p:cxnSp>
      <p:cxnSp>
        <p:nvCxnSpPr>
          <p:cNvPr id="13338" name="AutoShape 50"/>
          <p:cNvCxnSpPr>
            <a:cxnSpLocks noChangeShapeType="1"/>
            <a:stCxn id="37897" idx="3"/>
            <a:endCxn id="37915" idx="1"/>
          </p:cNvCxnSpPr>
          <p:nvPr/>
        </p:nvCxnSpPr>
        <p:spPr bwMode="auto">
          <a:xfrm flipH="1">
            <a:off x="2695575" y="1803500"/>
            <a:ext cx="5692775" cy="1692623"/>
          </a:xfrm>
          <a:prstGeom prst="bentConnector5">
            <a:avLst>
              <a:gd name="adj1" fmla="val -4016"/>
              <a:gd name="adj2" fmla="val 48615"/>
              <a:gd name="adj3" fmla="val 104016"/>
            </a:avLst>
          </a:prstGeom>
          <a:noFill/>
          <a:ln w="38100">
            <a:solidFill>
              <a:schemeClr val="tx1"/>
            </a:solidFill>
            <a:miter lim="800000"/>
            <a:headEnd/>
            <a:tailEnd type="triangle" w="med" len="med"/>
          </a:ln>
        </p:spPr>
      </p:cxnSp>
      <p:cxnSp>
        <p:nvCxnSpPr>
          <p:cNvPr id="13339" name="AutoShape 52"/>
          <p:cNvCxnSpPr>
            <a:cxnSpLocks noChangeShapeType="1"/>
            <a:stCxn id="37915" idx="3"/>
          </p:cNvCxnSpPr>
          <p:nvPr/>
        </p:nvCxnSpPr>
        <p:spPr bwMode="auto">
          <a:xfrm>
            <a:off x="5087939" y="3495378"/>
            <a:ext cx="314325" cy="1488"/>
          </a:xfrm>
          <a:prstGeom prst="straightConnector1">
            <a:avLst/>
          </a:prstGeom>
          <a:noFill/>
          <a:ln w="38100">
            <a:solidFill>
              <a:schemeClr val="tx1"/>
            </a:solidFill>
            <a:round/>
            <a:headEnd/>
            <a:tailEnd type="triangle" w="med" len="med"/>
          </a:ln>
        </p:spPr>
      </p:cxnSp>
      <p:cxnSp>
        <p:nvCxnSpPr>
          <p:cNvPr id="13340" name="AutoShape 53"/>
          <p:cNvCxnSpPr>
            <a:cxnSpLocks noChangeShapeType="1"/>
            <a:stCxn id="37936" idx="3"/>
            <a:endCxn id="37940" idx="1"/>
          </p:cNvCxnSpPr>
          <p:nvPr/>
        </p:nvCxnSpPr>
        <p:spPr bwMode="auto">
          <a:xfrm flipV="1">
            <a:off x="2484438" y="5519738"/>
            <a:ext cx="857250" cy="0"/>
          </a:xfrm>
          <a:prstGeom prst="straightConnector1">
            <a:avLst/>
          </a:prstGeom>
          <a:noFill/>
          <a:ln w="38100">
            <a:solidFill>
              <a:schemeClr val="tx1"/>
            </a:solidFill>
            <a:round/>
            <a:headEnd/>
            <a:tailEnd type="triangle" w="med" len="med"/>
          </a:ln>
        </p:spPr>
      </p:cxnSp>
      <p:cxnSp>
        <p:nvCxnSpPr>
          <p:cNvPr id="13341" name="AutoShape 54"/>
          <p:cNvCxnSpPr>
            <a:cxnSpLocks noChangeShapeType="1"/>
            <a:stCxn id="37940" idx="3"/>
            <a:endCxn id="37944" idx="1"/>
          </p:cNvCxnSpPr>
          <p:nvPr/>
        </p:nvCxnSpPr>
        <p:spPr bwMode="auto">
          <a:xfrm>
            <a:off x="5921376" y="5519738"/>
            <a:ext cx="766763" cy="0"/>
          </a:xfrm>
          <a:prstGeom prst="straightConnector1">
            <a:avLst/>
          </a:prstGeom>
          <a:noFill/>
          <a:ln w="38100">
            <a:solidFill>
              <a:schemeClr val="tx1"/>
            </a:solidFill>
            <a:round/>
            <a:headEnd/>
            <a:tailEnd type="triangle" w="med" len="med"/>
          </a:ln>
        </p:spPr>
      </p:cxnSp>
      <p:sp>
        <p:nvSpPr>
          <p:cNvPr id="37915" name="Rectangle 56"/>
          <p:cNvSpPr>
            <a:spLocks noChangeArrowheads="1"/>
          </p:cNvSpPr>
          <p:nvPr/>
        </p:nvSpPr>
        <p:spPr bwMode="auto">
          <a:xfrm>
            <a:off x="2695575" y="2779515"/>
            <a:ext cx="2392363" cy="1433215"/>
          </a:xfrm>
          <a:prstGeom prst="rect">
            <a:avLst/>
          </a:prstGeom>
          <a:solidFill>
            <a:schemeClr val="accent1">
              <a:lumMod val="40000"/>
              <a:lumOff val="60000"/>
            </a:schemeClr>
          </a:solidFill>
          <a:ln w="12700">
            <a:solidFill>
              <a:schemeClr val="tx1"/>
            </a:solidFill>
            <a:miter lim="800000"/>
            <a:headEnd/>
            <a:tailEnd/>
          </a:ln>
        </p:spPr>
        <p:txBody>
          <a:bodyPr wrap="none" anchor="ctr"/>
          <a:lstStyle/>
          <a:p>
            <a:pPr algn="ctr">
              <a:defRPr/>
            </a:pPr>
            <a:r>
              <a:rPr lang="en-US">
                <a:solidFill>
                  <a:srgbClr val="000000"/>
                </a:solidFill>
              </a:rPr>
              <a:t> </a:t>
            </a:r>
          </a:p>
        </p:txBody>
      </p:sp>
      <p:pic>
        <p:nvPicPr>
          <p:cNvPr id="37916" name="Picture 57" descr="G040446-004"/>
          <p:cNvPicPr>
            <a:picLocks noChangeAspect="1" noChangeArrowheads="1"/>
          </p:cNvPicPr>
          <p:nvPr/>
        </p:nvPicPr>
        <p:blipFill>
          <a:blip r:embed="rId14" cstate="screen"/>
          <a:srcRect/>
          <a:stretch>
            <a:fillRect/>
          </a:stretch>
        </p:blipFill>
        <p:spPr bwMode="auto">
          <a:xfrm>
            <a:off x="3692526" y="3139679"/>
            <a:ext cx="1323975" cy="1038820"/>
          </a:xfrm>
          <a:prstGeom prst="rect">
            <a:avLst/>
          </a:prstGeom>
          <a:solidFill>
            <a:schemeClr val="accent1">
              <a:lumMod val="40000"/>
              <a:lumOff val="60000"/>
            </a:schemeClr>
          </a:solidFill>
          <a:ln w="12700">
            <a:solidFill>
              <a:srgbClr val="000000"/>
            </a:solidFill>
            <a:miter lim="800000"/>
            <a:headEnd/>
            <a:tailEnd/>
          </a:ln>
        </p:spPr>
      </p:pic>
      <p:sp>
        <p:nvSpPr>
          <p:cNvPr id="37917" name="Text Box 58"/>
          <p:cNvSpPr txBox="1">
            <a:spLocks noChangeArrowheads="1"/>
          </p:cNvSpPr>
          <p:nvPr/>
        </p:nvSpPr>
        <p:spPr bwMode="auto">
          <a:xfrm>
            <a:off x="3822700" y="2807792"/>
            <a:ext cx="1206500" cy="307777"/>
          </a:xfrm>
          <a:prstGeom prst="rect">
            <a:avLst/>
          </a:prstGeom>
          <a:solidFill>
            <a:schemeClr val="accent1">
              <a:lumMod val="40000"/>
              <a:lumOff val="60000"/>
            </a:schemeClr>
          </a:solidFill>
          <a:ln w="12700">
            <a:noFill/>
            <a:miter lim="800000"/>
            <a:headEnd/>
            <a:tailEnd/>
          </a:ln>
        </p:spPr>
        <p:txBody>
          <a:bodyPr wrap="square" lIns="0" tIns="0" rIns="0" bIns="0">
            <a:spAutoFit/>
          </a:bodyPr>
          <a:lstStyle/>
          <a:p>
            <a:pPr algn="ctr">
              <a:defRPr/>
            </a:pPr>
            <a:r>
              <a:rPr lang="en-US" sz="1000" b="1" dirty="0" smtClean="0">
                <a:solidFill>
                  <a:srgbClr val="000000"/>
                </a:solidFill>
              </a:rPr>
              <a:t>Space Vehicle (SV) Integration</a:t>
            </a:r>
            <a:endParaRPr lang="en-US" sz="1000" b="1" dirty="0">
              <a:solidFill>
                <a:srgbClr val="000000"/>
              </a:solidFill>
            </a:endParaRPr>
          </a:p>
        </p:txBody>
      </p:sp>
      <p:pic>
        <p:nvPicPr>
          <p:cNvPr id="37918" name="Picture 59" descr="G020445-006"/>
          <p:cNvPicPr>
            <a:picLocks noChangeAspect="1" noChangeArrowheads="1"/>
          </p:cNvPicPr>
          <p:nvPr/>
        </p:nvPicPr>
        <p:blipFill>
          <a:blip r:embed="rId15" cstate="screen"/>
          <a:srcRect/>
          <a:stretch>
            <a:fillRect/>
          </a:stretch>
        </p:blipFill>
        <p:spPr bwMode="auto">
          <a:xfrm>
            <a:off x="2749550" y="2821186"/>
            <a:ext cx="871538" cy="1342430"/>
          </a:xfrm>
          <a:prstGeom prst="rect">
            <a:avLst/>
          </a:prstGeom>
          <a:solidFill>
            <a:schemeClr val="accent1">
              <a:lumMod val="40000"/>
              <a:lumOff val="60000"/>
            </a:schemeClr>
          </a:solidFill>
          <a:ln w="12700">
            <a:solidFill>
              <a:srgbClr val="000000"/>
            </a:solidFill>
            <a:miter lim="800000"/>
            <a:headEnd/>
            <a:tailEnd/>
          </a:ln>
        </p:spPr>
      </p:pic>
      <p:sp>
        <p:nvSpPr>
          <p:cNvPr id="49" name="Slide Number Placeholder 12"/>
          <p:cNvSpPr txBox="1">
            <a:spLocks/>
          </p:cNvSpPr>
          <p:nvPr/>
        </p:nvSpPr>
        <p:spPr>
          <a:xfrm>
            <a:off x="6631200" y="6478610"/>
            <a:ext cx="2286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1B09704D-1985-46DA-8D64-66D700CF06A7}" type="slidenum">
              <a:rPr kumimoji="0" lang="en-US" sz="6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6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51" name="Rectangle 35"/>
          <p:cNvSpPr>
            <a:spLocks noChangeArrowheads="1"/>
          </p:cNvSpPr>
          <p:nvPr/>
        </p:nvSpPr>
        <p:spPr bwMode="auto">
          <a:xfrm>
            <a:off x="776288" y="1162349"/>
            <a:ext cx="1738312" cy="1276052"/>
          </a:xfrm>
          <a:prstGeom prst="rect">
            <a:avLst/>
          </a:prstGeom>
          <a:solidFill>
            <a:schemeClr val="accent1">
              <a:lumMod val="20000"/>
              <a:lumOff val="80000"/>
            </a:schemeClr>
          </a:solidFill>
          <a:ln w="12700">
            <a:solidFill>
              <a:schemeClr val="tx1"/>
            </a:solidFill>
            <a:miter lim="800000"/>
            <a:headEnd/>
            <a:tailEnd/>
          </a:ln>
        </p:spPr>
        <p:txBody>
          <a:bodyPr wrap="none" anchor="ctr"/>
          <a:lstStyle/>
          <a:p>
            <a:pPr algn="ctr">
              <a:defRPr/>
            </a:pPr>
            <a:r>
              <a:rPr lang="en-US" sz="2000">
                <a:solidFill>
                  <a:srgbClr val="000000"/>
                </a:solidFill>
              </a:rPr>
              <a:t> </a:t>
            </a:r>
          </a:p>
        </p:txBody>
      </p:sp>
      <p:sp>
        <p:nvSpPr>
          <p:cNvPr id="52" name="Text Box 36"/>
          <p:cNvSpPr txBox="1">
            <a:spLocks noChangeArrowheads="1"/>
          </p:cNvSpPr>
          <p:nvPr/>
        </p:nvSpPr>
        <p:spPr bwMode="auto">
          <a:xfrm>
            <a:off x="733426" y="1342728"/>
            <a:ext cx="685800" cy="138499"/>
          </a:xfrm>
          <a:prstGeom prst="rect">
            <a:avLst/>
          </a:prstGeom>
          <a:noFill/>
          <a:ln w="12700">
            <a:noFill/>
            <a:miter lim="800000"/>
            <a:headEnd/>
            <a:tailEnd/>
          </a:ln>
        </p:spPr>
        <p:txBody>
          <a:bodyPr wrap="square" lIns="0" tIns="0" rIns="0" bIns="0">
            <a:spAutoFit/>
          </a:bodyPr>
          <a:lstStyle/>
          <a:p>
            <a:pPr algn="ctr">
              <a:lnSpc>
                <a:spcPct val="90000"/>
              </a:lnSpc>
            </a:pPr>
            <a:r>
              <a:rPr lang="en-US" sz="1000" b="1" dirty="0" smtClean="0">
                <a:solidFill>
                  <a:srgbClr val="000000"/>
                </a:solidFill>
              </a:rPr>
              <a:t>Design</a:t>
            </a:r>
            <a:endParaRPr lang="en-US" sz="1000" b="1" dirty="0">
              <a:solidFill>
                <a:srgbClr val="000000"/>
              </a:solidFill>
            </a:endParaRPr>
          </a:p>
        </p:txBody>
      </p:sp>
      <p:sp>
        <p:nvSpPr>
          <p:cNvPr id="54" name="Text Box 36"/>
          <p:cNvSpPr txBox="1">
            <a:spLocks noChangeArrowheads="1"/>
          </p:cNvSpPr>
          <p:nvPr/>
        </p:nvSpPr>
        <p:spPr bwMode="auto">
          <a:xfrm>
            <a:off x="401639" y="2933403"/>
            <a:ext cx="1354137" cy="138499"/>
          </a:xfrm>
          <a:prstGeom prst="rect">
            <a:avLst/>
          </a:prstGeom>
          <a:noFill/>
          <a:ln w="12700">
            <a:noFill/>
            <a:miter lim="800000"/>
            <a:headEnd/>
            <a:tailEnd/>
          </a:ln>
        </p:spPr>
        <p:txBody>
          <a:bodyPr lIns="0" tIns="0" rIns="0" bIns="0">
            <a:spAutoFit/>
          </a:bodyPr>
          <a:lstStyle/>
          <a:p>
            <a:pPr algn="ctr">
              <a:lnSpc>
                <a:spcPct val="90000"/>
              </a:lnSpc>
            </a:pPr>
            <a:r>
              <a:rPr lang="en-US" sz="1000" b="1" dirty="0" smtClean="0">
                <a:solidFill>
                  <a:srgbClr val="000000"/>
                </a:solidFill>
              </a:rPr>
              <a:t>Procure</a:t>
            </a:r>
            <a:endParaRPr lang="en-US" sz="1000" b="1" dirty="0">
              <a:solidFill>
                <a:srgbClr val="000000"/>
              </a:solidFill>
            </a:endParaRPr>
          </a:p>
        </p:txBody>
      </p:sp>
      <p:cxnSp>
        <p:nvCxnSpPr>
          <p:cNvPr id="56" name="AutoShape 50"/>
          <p:cNvCxnSpPr>
            <a:cxnSpLocks noChangeShapeType="1"/>
            <a:stCxn id="51" idx="3"/>
            <a:endCxn id="37897" idx="1"/>
          </p:cNvCxnSpPr>
          <p:nvPr/>
        </p:nvCxnSpPr>
        <p:spPr bwMode="auto">
          <a:xfrm>
            <a:off x="2514600" y="1800375"/>
            <a:ext cx="433388" cy="3125"/>
          </a:xfrm>
          <a:prstGeom prst="bentConnector3">
            <a:avLst>
              <a:gd name="adj1" fmla="val 50000"/>
            </a:avLst>
          </a:prstGeom>
          <a:noFill/>
          <a:ln w="38100">
            <a:solidFill>
              <a:schemeClr val="tx1"/>
            </a:solidFill>
            <a:miter lim="800000"/>
            <a:headEnd/>
            <a:tailEnd type="triangle" w="med" len="med"/>
          </a:ln>
        </p:spPr>
      </p:cxnSp>
      <p:cxnSp>
        <p:nvCxnSpPr>
          <p:cNvPr id="59" name="AutoShape 50"/>
          <p:cNvCxnSpPr>
            <a:cxnSpLocks noChangeShapeType="1"/>
            <a:stCxn id="51" idx="2"/>
            <a:endCxn id="53" idx="0"/>
          </p:cNvCxnSpPr>
          <p:nvPr/>
        </p:nvCxnSpPr>
        <p:spPr bwMode="auto">
          <a:xfrm rot="5400000">
            <a:off x="1149995" y="2362350"/>
            <a:ext cx="419398" cy="571500"/>
          </a:xfrm>
          <a:prstGeom prst="bentConnector3">
            <a:avLst>
              <a:gd name="adj1" fmla="val 50000"/>
            </a:avLst>
          </a:prstGeom>
          <a:noFill/>
          <a:ln w="38100">
            <a:solidFill>
              <a:schemeClr val="tx1"/>
            </a:solidFill>
            <a:miter lim="800000"/>
            <a:headEnd/>
            <a:tailEnd type="triangle" w="med" len="med"/>
          </a:ln>
        </p:spPr>
      </p:cxnSp>
      <p:cxnSp>
        <p:nvCxnSpPr>
          <p:cNvPr id="62" name="AutoShape 50"/>
          <p:cNvCxnSpPr>
            <a:cxnSpLocks noChangeShapeType="1"/>
            <a:stCxn id="53" idx="3"/>
            <a:endCxn id="37915" idx="1"/>
          </p:cNvCxnSpPr>
          <p:nvPr/>
        </p:nvCxnSpPr>
        <p:spPr bwMode="auto">
          <a:xfrm>
            <a:off x="1943100" y="3495825"/>
            <a:ext cx="752475" cy="298"/>
          </a:xfrm>
          <a:prstGeom prst="bentConnector3">
            <a:avLst>
              <a:gd name="adj1" fmla="val 50000"/>
            </a:avLst>
          </a:prstGeom>
          <a:noFill/>
          <a:ln w="38100">
            <a:solidFill>
              <a:schemeClr val="tx1"/>
            </a:solidFill>
            <a:miter lim="800000"/>
            <a:headEnd/>
            <a:tailEnd type="triangle" w="med" len="med"/>
          </a:ln>
        </p:spPr>
      </p:cxnSp>
      <p:pic>
        <p:nvPicPr>
          <p:cNvPr id="60" name="Picture 2"/>
          <p:cNvPicPr>
            <a:picLocks noChangeAspect="1" noChangeArrowheads="1"/>
          </p:cNvPicPr>
          <p:nvPr/>
        </p:nvPicPr>
        <p:blipFill>
          <a:blip r:embed="rId16" cstate="screen"/>
          <a:srcRect/>
          <a:stretch>
            <a:fillRect/>
          </a:stretch>
        </p:blipFill>
        <p:spPr bwMode="auto">
          <a:xfrm>
            <a:off x="1300596" y="2921874"/>
            <a:ext cx="550463" cy="357353"/>
          </a:xfrm>
          <a:prstGeom prst="rect">
            <a:avLst/>
          </a:prstGeom>
          <a:noFill/>
          <a:ln w="9525">
            <a:noFill/>
            <a:miter lim="800000"/>
            <a:headEnd/>
            <a:tailEnd/>
          </a:ln>
          <a:effectLst/>
        </p:spPr>
      </p:pic>
      <p:pic>
        <p:nvPicPr>
          <p:cNvPr id="61" name="Picture 3"/>
          <p:cNvPicPr>
            <a:picLocks noChangeAspect="1" noChangeArrowheads="1"/>
          </p:cNvPicPr>
          <p:nvPr/>
        </p:nvPicPr>
        <p:blipFill>
          <a:blip r:embed="rId17" cstate="screen"/>
          <a:srcRect/>
          <a:stretch>
            <a:fillRect/>
          </a:stretch>
        </p:blipFill>
        <p:spPr bwMode="auto">
          <a:xfrm>
            <a:off x="249605" y="2888244"/>
            <a:ext cx="570202" cy="456161"/>
          </a:xfrm>
          <a:prstGeom prst="rect">
            <a:avLst/>
          </a:prstGeom>
          <a:noFill/>
          <a:ln w="9525">
            <a:noFill/>
            <a:miter lim="800000"/>
            <a:headEnd/>
            <a:tailEnd/>
          </a:ln>
          <a:effectLst/>
        </p:spPr>
      </p:pic>
      <p:pic>
        <p:nvPicPr>
          <p:cNvPr id="64" name="Picture 9" descr="http://www2.l-3com.com/eti/img/PAS11_C-band_LTWTA_shadow.jpg"/>
          <p:cNvPicPr>
            <a:picLocks noChangeAspect="1" noChangeArrowheads="1"/>
          </p:cNvPicPr>
          <p:nvPr/>
        </p:nvPicPr>
        <p:blipFill>
          <a:blip r:embed="rId18" cstate="screen"/>
          <a:srcRect/>
          <a:stretch>
            <a:fillRect/>
          </a:stretch>
        </p:blipFill>
        <p:spPr bwMode="auto">
          <a:xfrm>
            <a:off x="808310" y="3156155"/>
            <a:ext cx="536027" cy="373433"/>
          </a:xfrm>
          <a:prstGeom prst="rect">
            <a:avLst/>
          </a:prstGeom>
          <a:noFill/>
        </p:spPr>
      </p:pic>
      <p:sp>
        <p:nvSpPr>
          <p:cNvPr id="58" name="Text Box 36"/>
          <p:cNvSpPr txBox="1">
            <a:spLocks noChangeArrowheads="1"/>
          </p:cNvSpPr>
          <p:nvPr/>
        </p:nvSpPr>
        <p:spPr bwMode="auto">
          <a:xfrm>
            <a:off x="430214" y="4156873"/>
            <a:ext cx="1354137" cy="138499"/>
          </a:xfrm>
          <a:prstGeom prst="rect">
            <a:avLst/>
          </a:prstGeom>
          <a:noFill/>
          <a:ln w="12700">
            <a:noFill/>
            <a:miter lim="800000"/>
            <a:headEnd/>
            <a:tailEnd/>
          </a:ln>
        </p:spPr>
        <p:txBody>
          <a:bodyPr lIns="0" tIns="0" rIns="0" bIns="0">
            <a:spAutoFit/>
          </a:bodyPr>
          <a:lstStyle/>
          <a:p>
            <a:pPr algn="ctr">
              <a:lnSpc>
                <a:spcPct val="90000"/>
              </a:lnSpc>
            </a:pPr>
            <a:r>
              <a:rPr lang="en-US" sz="1000" i="1" dirty="0" smtClean="0">
                <a:solidFill>
                  <a:srgbClr val="000000"/>
                </a:solidFill>
              </a:rPr>
              <a:t>World-wide Supply Base</a:t>
            </a:r>
            <a:endParaRPr lang="en-US" sz="1000" i="1" dirty="0">
              <a:solidFill>
                <a:srgbClr val="000000"/>
              </a:solidFill>
            </a:endParaRPr>
          </a:p>
        </p:txBody>
      </p:sp>
      <p:pic>
        <p:nvPicPr>
          <p:cNvPr id="65" name="Picture 11" descr="spacecraft_structures_2">
            <a:hlinkClick r:id="rId19"/>
          </p:cNvPr>
          <p:cNvPicPr>
            <a:picLocks noChangeAspect="1" noChangeArrowheads="1"/>
          </p:cNvPicPr>
          <p:nvPr/>
        </p:nvPicPr>
        <p:blipFill>
          <a:blip r:embed="rId20" cstate="screen"/>
          <a:srcRect/>
          <a:stretch>
            <a:fillRect/>
          </a:stretch>
        </p:blipFill>
        <p:spPr bwMode="auto">
          <a:xfrm>
            <a:off x="278304" y="3496551"/>
            <a:ext cx="594054" cy="594054"/>
          </a:xfrm>
          <a:prstGeom prst="rect">
            <a:avLst/>
          </a:prstGeom>
          <a:noFill/>
        </p:spPr>
      </p:pic>
      <p:pic>
        <p:nvPicPr>
          <p:cNvPr id="67" name="Picture 4" descr="T-FLEX PLM 3D CAD CAM CNC Design CAD Software"/>
          <p:cNvPicPr>
            <a:picLocks noChangeAspect="1" noChangeArrowheads="1"/>
          </p:cNvPicPr>
          <p:nvPr/>
        </p:nvPicPr>
        <p:blipFill>
          <a:blip r:embed="rId21" cstate="print"/>
          <a:srcRect/>
          <a:stretch>
            <a:fillRect/>
          </a:stretch>
        </p:blipFill>
        <p:spPr bwMode="auto">
          <a:xfrm>
            <a:off x="1566723" y="1266826"/>
            <a:ext cx="832142" cy="552450"/>
          </a:xfrm>
          <a:prstGeom prst="rect">
            <a:avLst/>
          </a:prstGeom>
          <a:noFill/>
          <a:ln>
            <a:solidFill>
              <a:schemeClr val="tx1">
                <a:lumMod val="50000"/>
                <a:lumOff val="50000"/>
              </a:schemeClr>
            </a:solidFill>
          </a:ln>
        </p:spPr>
      </p:pic>
      <p:pic>
        <p:nvPicPr>
          <p:cNvPr id="66" name="Picture 2" descr="http://www.ptc.com/images/product/windchill/main/1.png"/>
          <p:cNvPicPr>
            <a:picLocks noChangeAspect="1" noChangeArrowheads="1"/>
          </p:cNvPicPr>
          <p:nvPr/>
        </p:nvPicPr>
        <p:blipFill>
          <a:blip r:embed="rId22" cstate="print"/>
          <a:srcRect r="29497"/>
          <a:stretch>
            <a:fillRect/>
          </a:stretch>
        </p:blipFill>
        <p:spPr bwMode="auto">
          <a:xfrm>
            <a:off x="812483" y="1890275"/>
            <a:ext cx="1121092" cy="509072"/>
          </a:xfrm>
          <a:prstGeom prst="rect">
            <a:avLst/>
          </a:prstGeom>
          <a:noFill/>
          <a:ln>
            <a:solidFill>
              <a:schemeClr val="tx1">
                <a:lumMod val="50000"/>
                <a:lumOff val="50000"/>
              </a:schemeClr>
            </a:solidFill>
          </a:ln>
        </p:spPr>
      </p:pic>
      <p:sp>
        <p:nvSpPr>
          <p:cNvPr id="68" name="Text Box 36"/>
          <p:cNvSpPr txBox="1">
            <a:spLocks noChangeArrowheads="1"/>
          </p:cNvSpPr>
          <p:nvPr/>
        </p:nvSpPr>
        <p:spPr bwMode="auto">
          <a:xfrm>
            <a:off x="2754314" y="1156498"/>
            <a:ext cx="1354137" cy="166199"/>
          </a:xfrm>
          <a:prstGeom prst="rect">
            <a:avLst/>
          </a:prstGeom>
          <a:noFill/>
          <a:ln w="12700">
            <a:noFill/>
            <a:miter lim="800000"/>
            <a:headEnd/>
            <a:tailEnd/>
          </a:ln>
        </p:spPr>
        <p:txBody>
          <a:bodyPr lIns="0" tIns="0" rIns="0" bIns="0">
            <a:spAutoFit/>
          </a:bodyPr>
          <a:lstStyle/>
          <a:p>
            <a:pPr algn="ctr">
              <a:lnSpc>
                <a:spcPct val="90000"/>
              </a:lnSpc>
            </a:pPr>
            <a:r>
              <a:rPr lang="en-US" sz="1200" b="1" dirty="0" smtClean="0">
                <a:solidFill>
                  <a:srgbClr val="000000"/>
                </a:solidFill>
              </a:rPr>
              <a:t>Manufacture</a:t>
            </a:r>
            <a:endParaRPr lang="en-US" sz="1200" b="1" dirty="0">
              <a:solidFill>
                <a:srgbClr val="000000"/>
              </a:solidFill>
            </a:endParaRPr>
          </a:p>
        </p:txBody>
      </p:sp>
      <p:sp>
        <p:nvSpPr>
          <p:cNvPr id="69" name="Rectangle 68"/>
          <p:cNvSpPr/>
          <p:nvPr/>
        </p:nvSpPr>
        <p:spPr>
          <a:xfrm>
            <a:off x="2114550" y="6581001"/>
            <a:ext cx="4572000" cy="276999"/>
          </a:xfrm>
          <a:prstGeom prst="rect">
            <a:avLst/>
          </a:prstGeom>
        </p:spPr>
        <p:txBody>
          <a:bodyPr>
            <a:spAutoFit/>
          </a:bodyPr>
          <a:lstStyle/>
          <a:p>
            <a:pPr algn="ctr"/>
            <a:r>
              <a:rPr lang="en-US" sz="1200" b="1" dirty="0" smtClean="0"/>
              <a:t>© </a:t>
            </a:r>
            <a:r>
              <a:rPr lang="en-US" sz="1200" b="1" i="1" dirty="0" smtClean="0"/>
              <a:t>[2014] Orbital Sciences Corporation.  All Rights Reserved.</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23"/>
          <p:cNvGraphicFramePr>
            <a:graphicFrameLocks noGrp="1"/>
          </p:cNvGraphicFramePr>
          <p:nvPr/>
        </p:nvGraphicFramePr>
        <p:xfrm>
          <a:off x="533400" y="1066800"/>
          <a:ext cx="8153391" cy="4961932"/>
        </p:xfrm>
        <a:graphic>
          <a:graphicData uri="http://schemas.openxmlformats.org/drawingml/2006/table">
            <a:tbl>
              <a:tblPr/>
              <a:tblGrid>
                <a:gridCol w="141229"/>
                <a:gridCol w="211843"/>
                <a:gridCol w="50438"/>
                <a:gridCol w="385855"/>
                <a:gridCol w="557717"/>
                <a:gridCol w="410703"/>
                <a:gridCol w="484210"/>
                <a:gridCol w="484210"/>
                <a:gridCol w="484210"/>
                <a:gridCol w="484210"/>
                <a:gridCol w="484210"/>
                <a:gridCol w="484210"/>
                <a:gridCol w="484210"/>
                <a:gridCol w="484210"/>
                <a:gridCol w="484210"/>
                <a:gridCol w="484210"/>
                <a:gridCol w="484210"/>
                <a:gridCol w="484210"/>
                <a:gridCol w="50438"/>
                <a:gridCol w="484210"/>
                <a:gridCol w="50438"/>
              </a:tblGrid>
              <a:tr h="73093">
                <a:tc>
                  <a:txBody>
                    <a:bodyPr/>
                    <a:lstStyle/>
                    <a:p>
                      <a:pPr algn="l" fontAlgn="ctr"/>
                      <a:r>
                        <a:rPr lang="en-US" sz="500" b="0" i="0" u="none" strike="noStrike" dirty="0">
                          <a:latin typeface="Calibri"/>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n-US" sz="5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5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500" b="0" i="0" u="none" strike="noStrike">
                          <a:latin typeface="Calibri"/>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r>
              <a:tr h="175423">
                <a:tc>
                  <a:txBody>
                    <a:bodyPr/>
                    <a:lstStyle/>
                    <a:p>
                      <a:pPr algn="l" fontAlgn="ctr"/>
                      <a:r>
                        <a:rPr lang="en-US" sz="5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800" b="1" i="1" u="none" strike="noStrike" dirty="0">
                          <a:solidFill>
                            <a:srgbClr val="FF0000"/>
                          </a:solidFill>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500" b="1" i="1" u="none" strike="noStrike">
                          <a:solidFill>
                            <a:srgbClr val="FF0000"/>
                          </a:solidFill>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800" b="1" i="1" u="none" strike="noStrike">
                          <a:solidFill>
                            <a:srgbClr val="FF0000"/>
                          </a:solidFill>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800" b="1" i="1" u="none" strike="noStrike">
                          <a:solidFill>
                            <a:srgbClr val="FF0000"/>
                          </a:solidFill>
                          <a:latin typeface="Calibri"/>
                        </a:rPr>
                        <a:t>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gridSpan="13">
                  <a:txBody>
                    <a:bodyPr/>
                    <a:lstStyle/>
                    <a:p>
                      <a:pPr algn="ctr" fontAlgn="ctr"/>
                      <a:r>
                        <a:rPr lang="en-US" sz="1200" b="1" i="0" u="none" strike="noStrike" dirty="0" smtClean="0">
                          <a:solidFill>
                            <a:srgbClr val="FF0000"/>
                          </a:solidFill>
                          <a:latin typeface="Calibri"/>
                        </a:rPr>
                        <a:t>Defect </a:t>
                      </a:r>
                      <a:r>
                        <a:rPr lang="en-US" sz="1200" b="1" i="0" u="none" strike="noStrike" dirty="0">
                          <a:solidFill>
                            <a:srgbClr val="FF0000"/>
                          </a:solidFill>
                          <a:latin typeface="Calibri"/>
                        </a:rPr>
                        <a:t>was </a:t>
                      </a:r>
                      <a:r>
                        <a:rPr lang="en-US" sz="1200" b="1" i="0" u="sng" strike="noStrike" dirty="0" smtClean="0">
                          <a:solidFill>
                            <a:srgbClr val="FF0000"/>
                          </a:solidFill>
                          <a:latin typeface="Calibri"/>
                        </a:rPr>
                        <a:t>INTRODUCED</a:t>
                      </a:r>
                      <a:endParaRPr lang="en-US" sz="1200" b="1" i="0" u="none" strike="noStrike" dirty="0">
                        <a:solidFill>
                          <a:srgbClr val="FF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800" b="1" i="1" u="none" strike="noStrike">
                          <a:solidFill>
                            <a:srgbClr val="FF0000"/>
                          </a:solidFill>
                          <a:latin typeface="Calibri"/>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500" b="0" i="0" u="none" strike="noStrike">
                          <a:latin typeface="Calibri"/>
                        </a:rPr>
                        <a:t> </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r>
              <a:tr h="83844">
                <a:tc>
                  <a:txBody>
                    <a:bodyPr/>
                    <a:lstStyle/>
                    <a:p>
                      <a:pPr algn="l" fontAlgn="ctr"/>
                      <a:r>
                        <a:rPr lang="en-US" sz="5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500" b="0" i="0" u="none" strike="noStrike">
                          <a:latin typeface="Calibri"/>
                        </a:rPr>
                        <a:t> </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r>
              <a:tr h="292372">
                <a:tc>
                  <a:txBody>
                    <a:bodyPr/>
                    <a:lstStyle/>
                    <a:p>
                      <a:pPr algn="l" fontAlgn="ctr"/>
                      <a:r>
                        <a:rPr lang="en-US" sz="5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1000" b="0" i="0" u="none" strike="noStrike">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1000" b="0" i="0" u="none" strike="noStrike" dirty="0">
                          <a:latin typeface="Calibri"/>
                        </a:rPr>
                        <a:t>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0" i="0" u="none" strike="noStrike">
                          <a:latin typeface="Calibri"/>
                        </a:rPr>
                        <a:t>Design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gridSpan="4">
                  <a:txBody>
                    <a:bodyPr/>
                    <a:lstStyle/>
                    <a:p>
                      <a:pPr algn="ctr" fontAlgn="ctr"/>
                      <a:r>
                        <a:rPr lang="en-US" sz="1000" b="0" i="0" u="none" strike="noStrike">
                          <a:latin typeface="Calibri"/>
                        </a:rPr>
                        <a:t>Vendor Level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000" b="0" i="0" u="none" strike="noStrike">
                          <a:latin typeface="Calibri"/>
                        </a:rPr>
                        <a:t>Intermediate Level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1000" b="0" i="0" u="none" strike="noStrike">
                          <a:latin typeface="Calibri"/>
                        </a:rPr>
                        <a:t>Sub-Sys &amp; System Level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hMerge="1">
                  <a:txBody>
                    <a:bodyPr/>
                    <a:lstStyle/>
                    <a:p>
                      <a:endParaRPr lang="en-US"/>
                    </a:p>
                  </a:txBody>
                  <a:tcPr/>
                </a:tc>
                <a:tc hMerge="1">
                  <a:txBody>
                    <a:bodyPr/>
                    <a:lstStyle/>
                    <a:p>
                      <a:endParaRPr lang="en-US"/>
                    </a:p>
                  </a:txBody>
                  <a:tcPr/>
                </a:tc>
                <a:tc>
                  <a:txBody>
                    <a:bodyPr/>
                    <a:lstStyle/>
                    <a:p>
                      <a:pPr algn="ctr" fontAlgn="ctr"/>
                      <a:r>
                        <a:rPr lang="en-US" sz="1000" b="0" i="0" u="none" strike="noStrike">
                          <a:latin typeface="Calibri"/>
                        </a:rPr>
                        <a:t>Operational Level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1000" b="0" i="0" u="none" strike="noStrike">
                          <a:latin typeface="Calibri"/>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r>
              <a:tr h="438558">
                <a:tc>
                  <a:txBody>
                    <a:bodyPr/>
                    <a:lstStyle/>
                    <a:p>
                      <a:pPr algn="l" fontAlgn="ctr"/>
                      <a:r>
                        <a:rPr lang="en-US" sz="5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1000" b="0" i="0" u="none" strike="noStrike">
                          <a:latin typeface="Calibri"/>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latin typeface="Calibri"/>
                        </a:rPr>
                        <a:t> </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err="1" smtClean="0">
                          <a:latin typeface="Calibri"/>
                        </a:rPr>
                        <a:t>Engr</a:t>
                      </a:r>
                      <a:endParaRPr lang="en-US" sz="1000" b="0" i="0" u="none" strike="noStrike" dirty="0">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000" b="0" i="0" u="none" strike="noStrike">
                          <a:latin typeface="Calibri"/>
                        </a:rPr>
                        <a:t>Purch.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0" u="none" strike="noStrike">
                          <a:latin typeface="Calibri"/>
                        </a:rPr>
                        <a:t>Vendor</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0" u="none" strike="noStrike">
                          <a:latin typeface="Calibri"/>
                        </a:rPr>
                        <a:t>Source Inspection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0" u="none" strike="noStrike">
                          <a:latin typeface="Calibri"/>
                        </a:rPr>
                        <a:t>RI / Stock</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0" u="none" strike="noStrike">
                          <a:latin typeface="Calibri"/>
                        </a:rPr>
                        <a:t>MWC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1000" b="0" i="0" u="none" strike="noStrike">
                          <a:latin typeface="Calibri"/>
                        </a:rPr>
                        <a:t>BWC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1000" b="0" i="0" u="none" strike="noStrike">
                          <a:latin typeface="Calibri"/>
                        </a:rPr>
                        <a:t>HWC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1000" b="0" i="0" u="none" strike="noStrike">
                          <a:latin typeface="Calibri"/>
                        </a:rPr>
                        <a:t>ECWC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1000" b="0" i="0" u="none" strike="noStrike">
                          <a:latin typeface="Calibri"/>
                        </a:rPr>
                        <a:t>PWC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1000" b="0" i="0" u="none" strike="noStrike">
                          <a:latin typeface="Calibri"/>
                        </a:rPr>
                        <a:t>I&amp;TWC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1000" b="0" i="0" u="none" strike="noStrike">
                          <a:latin typeface="Calibri"/>
                        </a:rPr>
                        <a:t>Launch Site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1000" b="0" i="0" u="none" strike="noStrike">
                          <a:latin typeface="Calibri"/>
                        </a:rPr>
                        <a:t>Orbit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0" i="0" u="none" strike="noStrike">
                          <a:latin typeface="Calibri"/>
                        </a:rPr>
                        <a:t>TOTALS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5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252498">
                <a:tc>
                  <a:txBody>
                    <a:bodyPr/>
                    <a:lstStyle/>
                    <a:p>
                      <a:pPr algn="l" fontAlgn="ctr"/>
                      <a:r>
                        <a:rPr lang="en-US" sz="5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rowSpan="13">
                  <a:txBody>
                    <a:bodyPr/>
                    <a:lstStyle/>
                    <a:p>
                      <a:pPr algn="ctr" fontAlgn="ctr"/>
                      <a:r>
                        <a:rPr lang="en-US" sz="1200" b="1" i="0" u="none" strike="noStrike" dirty="0" smtClean="0">
                          <a:solidFill>
                            <a:srgbClr val="FF0000"/>
                          </a:solidFill>
                          <a:latin typeface="Calibri"/>
                        </a:rPr>
                        <a:t>Defect </a:t>
                      </a:r>
                      <a:r>
                        <a:rPr lang="en-US" sz="1200" b="1" i="0" u="none" strike="noStrike" dirty="0">
                          <a:solidFill>
                            <a:srgbClr val="FF0000"/>
                          </a:solidFill>
                          <a:latin typeface="Calibri"/>
                        </a:rPr>
                        <a:t>was </a:t>
                      </a:r>
                      <a:r>
                        <a:rPr lang="en-US" sz="1200" b="1" i="0" u="sng" strike="noStrike" dirty="0" smtClean="0">
                          <a:solidFill>
                            <a:srgbClr val="FF0000"/>
                          </a:solidFill>
                          <a:latin typeface="Calibri"/>
                        </a:rPr>
                        <a:t>FOUND</a:t>
                      </a:r>
                      <a:endParaRPr lang="en-US" sz="1200" b="1" i="0" u="none" strike="noStrike" dirty="0">
                        <a:solidFill>
                          <a:srgbClr val="FF0000"/>
                        </a:solidFill>
                        <a:latin typeface="Calibri"/>
                      </a:endParaRP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5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0" i="0" u="none" strike="noStrike" dirty="0">
                          <a:latin typeface="Calibri"/>
                        </a:rPr>
                        <a:t>Design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000" b="0" i="0" u="none" strike="noStrike" dirty="0" err="1" smtClean="0">
                          <a:latin typeface="Calibri"/>
                        </a:rPr>
                        <a:t>Engr</a:t>
                      </a:r>
                      <a:endParaRPr lang="en-US" sz="1000" b="0" i="0" u="none" strike="noStrike" dirty="0">
                        <a:latin typeface="Calibri"/>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1000" b="0" i="0" u="none" strike="noStrike" dirty="0">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0" i="0" u="none" strike="noStrike">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5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230569">
                <a:tc>
                  <a:txBody>
                    <a:bodyPr/>
                    <a:lstStyle/>
                    <a:p>
                      <a:pPr algn="l" fontAlgn="ctr"/>
                      <a:r>
                        <a:rPr lang="en-US" sz="5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5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rowSpan="4">
                  <a:txBody>
                    <a:bodyPr/>
                    <a:lstStyle/>
                    <a:p>
                      <a:pPr algn="ctr" fontAlgn="ctr"/>
                      <a:r>
                        <a:rPr lang="en-US" sz="1000" b="0" i="0" u="none" strike="noStrike" dirty="0">
                          <a:latin typeface="Calibri"/>
                        </a:rPr>
                        <a:t>Vendor Level</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0" u="none" strike="noStrike">
                          <a:latin typeface="Calibri"/>
                        </a:rPr>
                        <a:t>Purch</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5A5A5"/>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0" i="0" u="none" strike="noStrike">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5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230569">
                <a:tc>
                  <a:txBody>
                    <a:bodyPr/>
                    <a:lstStyle/>
                    <a:p>
                      <a:pPr algn="l" fontAlgn="ctr"/>
                      <a:r>
                        <a:rPr lang="en-US" sz="5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5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1000" b="0" i="0" u="none" strike="noStrike" dirty="0">
                          <a:latin typeface="Calibri"/>
                        </a:rPr>
                        <a:t>Vendor</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000" b="0" i="0" u="none" strike="noStrike" dirty="0">
                          <a:latin typeface="Calibri"/>
                        </a:rPr>
                        <a:t>11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2D69A"/>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0" i="0" u="none" strike="noStrike">
                          <a:latin typeface="Calibri"/>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5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378745">
                <a:tc>
                  <a:txBody>
                    <a:bodyPr/>
                    <a:lstStyle/>
                    <a:p>
                      <a:pPr algn="l" fontAlgn="ctr"/>
                      <a:r>
                        <a:rPr lang="en-US" sz="5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5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1000" b="0" i="0" u="none" strike="noStrike">
                          <a:latin typeface="Calibri"/>
                        </a:rPr>
                        <a:t>Source Inspection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5A5A5"/>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5A5A5"/>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0" i="0" u="none" strike="noStrike">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5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230569">
                <a:tc>
                  <a:txBody>
                    <a:bodyPr/>
                    <a:lstStyle/>
                    <a:p>
                      <a:pPr algn="l" fontAlgn="ctr"/>
                      <a:r>
                        <a:rPr lang="en-US" sz="5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5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1000" b="0" i="0" u="none" strike="noStrike">
                          <a:latin typeface="Calibri"/>
                        </a:rPr>
                        <a:t>RI / Stock</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dirty="0">
                          <a:latin typeface="Calibri"/>
                        </a:rPr>
                        <a:t>63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a:latin typeface="Calibri"/>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0" i="0" u="none" strike="noStrike">
                          <a:latin typeface="Calibri"/>
                        </a:rPr>
                        <a:t>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5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230569">
                <a:tc>
                  <a:txBody>
                    <a:bodyPr/>
                    <a:lstStyle/>
                    <a:p>
                      <a:pPr algn="l" fontAlgn="ctr"/>
                      <a:r>
                        <a:rPr lang="en-US" sz="5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5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rowSpan="4">
                  <a:txBody>
                    <a:bodyPr/>
                    <a:lstStyle/>
                    <a:p>
                      <a:pPr algn="ctr" fontAlgn="ctr"/>
                      <a:r>
                        <a:rPr lang="en-US" sz="1000" b="0" i="0" u="none" strike="noStrike">
                          <a:latin typeface="Calibri"/>
                        </a:rPr>
                        <a:t>Intermediate Level</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1000" b="0" i="0" u="none" strike="noStrike">
                          <a:latin typeface="Calibri"/>
                        </a:rPr>
                        <a:t>MWC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B8CCE4"/>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000" b="0" i="0" u="none" strike="noStrike">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2D69A"/>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0" i="0" u="none" strike="noStrike">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5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230569">
                <a:tc>
                  <a:txBody>
                    <a:bodyPr/>
                    <a:lstStyle/>
                    <a:p>
                      <a:pPr algn="l" fontAlgn="ctr"/>
                      <a:r>
                        <a:rPr lang="en-US" sz="5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5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1000" b="0" i="0" u="none" strike="noStrike">
                          <a:latin typeface="Calibri"/>
                        </a:rPr>
                        <a:t>BWC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8CCE4"/>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000" b="0" i="0" u="none" strike="noStrike">
                          <a:latin typeface="Calibri"/>
                        </a:rPr>
                        <a:t>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2D69A"/>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0" i="0" u="none" strike="noStrike">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5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230569">
                <a:tc>
                  <a:txBody>
                    <a:bodyPr/>
                    <a:lstStyle/>
                    <a:p>
                      <a:pPr algn="l" fontAlgn="ctr"/>
                      <a:r>
                        <a:rPr lang="en-US" sz="5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5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1000" b="0" i="0" u="none" strike="noStrike">
                          <a:latin typeface="Calibri"/>
                        </a:rPr>
                        <a:t>HWC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8CCE4"/>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000" b="0" i="0" u="none" strike="noStrike">
                          <a:latin typeface="Calibri"/>
                        </a:rPr>
                        <a:t>12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000" b="0" i="0" u="none" strike="noStrike">
                          <a:latin typeface="Calibri"/>
                        </a:rPr>
                        <a:t>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2D69A"/>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0" i="0" u="none" strike="noStrike">
                          <a:latin typeface="Calibri"/>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5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230569">
                <a:tc>
                  <a:txBody>
                    <a:bodyPr/>
                    <a:lstStyle/>
                    <a:p>
                      <a:pPr algn="l" fontAlgn="ctr"/>
                      <a:r>
                        <a:rPr lang="en-US" sz="5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5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1000" b="0" i="0" u="none" strike="noStrike">
                          <a:latin typeface="Calibri"/>
                        </a:rPr>
                        <a:t>ECWC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1000" b="0" i="0" u="none" strike="noStrike">
                          <a:latin typeface="Calibri"/>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a:latin typeface="Calibri"/>
                        </a:rPr>
                        <a:t>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dirty="0">
                          <a:latin typeface="Calibri"/>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000" b="0" i="0" u="none" strike="noStrike">
                          <a:latin typeface="Calibri"/>
                        </a:rPr>
                        <a:t>23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0" i="0" u="none" strike="noStrike">
                          <a:latin typeface="Calibri"/>
                        </a:rPr>
                        <a:t>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5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230569">
                <a:tc>
                  <a:txBody>
                    <a:bodyPr/>
                    <a:lstStyle/>
                    <a:p>
                      <a:pPr algn="l" fontAlgn="ctr"/>
                      <a:r>
                        <a:rPr lang="en-US" sz="5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5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rowSpan="3">
                  <a:txBody>
                    <a:bodyPr/>
                    <a:lstStyle/>
                    <a:p>
                      <a:pPr algn="ctr" fontAlgn="ctr"/>
                      <a:r>
                        <a:rPr lang="en-US" sz="1000" b="0" i="0" u="none" strike="noStrike">
                          <a:latin typeface="Calibri"/>
                        </a:rPr>
                        <a:t>Sub-Sys &amp; System Level</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1000" b="0" i="0" u="none" strike="noStrike">
                          <a:latin typeface="Calibri"/>
                        </a:rPr>
                        <a:t>PWC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5B3D7"/>
                    </a:solidFill>
                  </a:tcPr>
                </a:tc>
                <a:tc>
                  <a:txBody>
                    <a:bodyPr/>
                    <a:lstStyle/>
                    <a:p>
                      <a:pPr algn="ctr" fontAlgn="ctr"/>
                      <a:r>
                        <a:rPr lang="en-US" sz="1000" b="0" i="0" u="none" strike="noStrike">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1000" b="0" i="0" u="none" strike="noStrike">
                          <a:latin typeface="Calibri"/>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2D69A"/>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0" i="0" u="none" strike="noStrike">
                          <a:latin typeface="Calibri"/>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5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230569">
                <a:tc>
                  <a:txBody>
                    <a:bodyPr/>
                    <a:lstStyle/>
                    <a:p>
                      <a:pPr algn="l" fontAlgn="ctr"/>
                      <a:r>
                        <a:rPr lang="en-US" sz="5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5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1000" b="0" i="0" u="none" strike="noStrike">
                          <a:latin typeface="Calibri"/>
                        </a:rPr>
                        <a:t>I&amp;TWC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5B3D7"/>
                    </a:solidFill>
                  </a:tcPr>
                </a:tc>
                <a:tc>
                  <a:txBody>
                    <a:bodyPr/>
                    <a:lstStyle/>
                    <a:p>
                      <a:pPr algn="ctr" fontAlgn="ctr"/>
                      <a:r>
                        <a:rPr lang="en-US" sz="1000" b="0" i="0" u="none" strike="noStrike">
                          <a:latin typeface="Calibri"/>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1000" b="0" i="0" u="none" strike="noStrike">
                          <a:latin typeface="Calibri"/>
                        </a:rPr>
                        <a:t>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1000" b="0" i="0" u="none" strike="noStrike" dirty="0">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1000" b="0" i="0" u="none" strike="noStrike">
                          <a:latin typeface="Calibri"/>
                        </a:rPr>
                        <a:t>32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2D69A"/>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0" i="0" u="none" strike="noStrike">
                          <a:latin typeface="Calibri"/>
                        </a:rPr>
                        <a:t>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5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292372">
                <a:tc>
                  <a:txBody>
                    <a:bodyPr/>
                    <a:lstStyle/>
                    <a:p>
                      <a:pPr algn="l" fontAlgn="ctr"/>
                      <a:r>
                        <a:rPr lang="en-US" sz="5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5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1000" b="0" i="0" u="none" strike="noStrike">
                          <a:latin typeface="Calibri"/>
                        </a:rPr>
                        <a:t>Launch Site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1000" b="0" i="0" u="none" strike="noStrike">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1000" b="0" i="0" u="none" strike="noStrike" dirty="0">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1000" b="0" i="0" u="none" strike="noStrike" dirty="0">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1000" b="0" i="0" u="none" strike="noStrike">
                          <a:latin typeface="Calibri"/>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1000" b="0" i="0" u="none" strike="noStrike">
                          <a:latin typeface="Calibri"/>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0" i="0" u="none" strike="noStrike">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5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292372">
                <a:tc>
                  <a:txBody>
                    <a:bodyPr/>
                    <a:lstStyle/>
                    <a:p>
                      <a:pPr algn="l" fontAlgn="ctr"/>
                      <a:r>
                        <a:rPr lang="en-US" sz="5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5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0" i="0" u="none" strike="noStrike" dirty="0" smtClean="0">
                          <a:latin typeface="Calibri"/>
                        </a:rPr>
                        <a:t>Ops </a:t>
                      </a:r>
                      <a:r>
                        <a:rPr lang="en-US" sz="1000" b="0" i="0" u="none" strike="noStrike" dirty="0">
                          <a:latin typeface="Calibri"/>
                        </a:rPr>
                        <a:t>Level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n-US" sz="1000" b="0" i="0" u="none" strike="noStrike">
                          <a:latin typeface="Calibri"/>
                        </a:rPr>
                        <a:t>Orbit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1000" b="0" i="0" u="none" strike="noStrike">
                          <a:latin typeface="Calibri"/>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0" i="0" u="none" strike="noStrike">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5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146186">
                <a:tc>
                  <a:txBody>
                    <a:bodyPr/>
                    <a:lstStyle/>
                    <a:p>
                      <a:pPr algn="l" fontAlgn="ctr"/>
                      <a:r>
                        <a:rPr lang="en-US" sz="5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10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10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latin typeface="Calibri"/>
                        </a:rPr>
                        <a:t> </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r>
              <a:tr h="292372">
                <a:tc>
                  <a:txBody>
                    <a:bodyPr/>
                    <a:lstStyle/>
                    <a:p>
                      <a:pPr algn="l" fontAlgn="ctr"/>
                      <a:r>
                        <a:rPr lang="en-US" sz="500" b="0" i="0" u="none" strike="noStrike" dirty="0">
                          <a:latin typeface="Calibri"/>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500" b="0" i="0" u="none" strike="noStrike">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500" b="0" i="0" u="none" strike="noStrike">
                          <a:latin typeface="Calibri"/>
                        </a:rPr>
                        <a:t>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1000" b="0" i="0" u="none" strike="noStrike" dirty="0">
                          <a:latin typeface="Calibri"/>
                        </a:rPr>
                        <a:t>TOTAL NCRs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1000" b="0" i="0" u="none" strike="noStrike">
                          <a:latin typeface="Calibri"/>
                        </a:rPr>
                        <a:t>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1000" b="0" i="0" u="none" strike="noStrike">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1000" b="0" i="0" u="none" strike="noStrike">
                          <a:latin typeface="Calibri"/>
                        </a:rPr>
                        <a:t>102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1000" b="0" i="0" u="none" strike="noStrike">
                          <a:latin typeface="Calibri"/>
                        </a:rPr>
                        <a:t>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1000" b="0" i="0" u="none" strike="noStrike">
                          <a:latin typeface="Calibri"/>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1000" b="0" i="0" u="none" strike="noStrike">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1000" b="0" i="0" u="none" strike="noStrike">
                          <a:latin typeface="Calibri"/>
                        </a:rPr>
                        <a:t>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1000" b="0" i="0" u="none" strike="noStrike">
                          <a:latin typeface="Calibri"/>
                        </a:rPr>
                        <a:t>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1000" b="0" i="0" u="none" strike="noStrike">
                          <a:latin typeface="Calibri"/>
                        </a:rPr>
                        <a:t>23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1000" b="0" i="0" u="none" strike="noStrike">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1000" b="0" i="0" u="none" strike="noStrike">
                          <a:latin typeface="Calibri"/>
                        </a:rPr>
                        <a:t>32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1000" b="0" i="0" u="none" strike="noStrike">
                          <a:latin typeface="Calibri"/>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1000" b="0" i="0" u="none" strike="noStrike">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10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0" i="0" u="none" strike="noStrike" dirty="0">
                          <a:latin typeface="Calibri"/>
                        </a:rPr>
                        <a:t>209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500" b="0" i="0" u="none" strike="noStrike" dirty="0">
                          <a:latin typeface="Calibri"/>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83844">
                <a:tc>
                  <a:txBody>
                    <a:bodyPr/>
                    <a:lstStyle/>
                    <a:p>
                      <a:pPr algn="l" fontAlgn="b"/>
                      <a:r>
                        <a:rPr lang="en-US" sz="500" b="0" i="0" u="none" strike="noStrike">
                          <a:latin typeface="Arial"/>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dirty="0">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dirty="0">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dirty="0">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5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dirty="0">
                          <a:latin typeface="Arial"/>
                        </a:rPr>
                        <a:t>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6" name="Title 5"/>
          <p:cNvSpPr>
            <a:spLocks noGrp="1"/>
          </p:cNvSpPr>
          <p:nvPr>
            <p:ph type="title"/>
          </p:nvPr>
        </p:nvSpPr>
        <p:spPr/>
        <p:txBody>
          <a:bodyPr/>
          <a:lstStyle/>
          <a:p>
            <a:r>
              <a:rPr lang="en-US" dirty="0" smtClean="0"/>
              <a:t>Containment – Reducing </a:t>
            </a:r>
            <a:r>
              <a:rPr lang="en-US" dirty="0" err="1" smtClean="0"/>
              <a:t>CoPQ</a:t>
            </a:r>
            <a:endParaRPr lang="en-US" dirty="0"/>
          </a:p>
        </p:txBody>
      </p:sp>
      <p:graphicFrame>
        <p:nvGraphicFramePr>
          <p:cNvPr id="15" name="Table 14"/>
          <p:cNvGraphicFramePr>
            <a:graphicFrameLocks noGrp="1"/>
          </p:cNvGraphicFramePr>
          <p:nvPr/>
        </p:nvGraphicFramePr>
        <p:xfrm>
          <a:off x="452212" y="993590"/>
          <a:ext cx="8188681" cy="5040352"/>
        </p:xfrm>
        <a:graphic>
          <a:graphicData uri="http://schemas.openxmlformats.org/drawingml/2006/table">
            <a:tbl>
              <a:tblPr/>
              <a:tblGrid>
                <a:gridCol w="52506"/>
                <a:gridCol w="210026"/>
                <a:gridCol w="50006"/>
                <a:gridCol w="352542"/>
                <a:gridCol w="490059"/>
                <a:gridCol w="512762"/>
                <a:gridCol w="460055"/>
                <a:gridCol w="460055"/>
                <a:gridCol w="490059"/>
                <a:gridCol w="460055"/>
                <a:gridCol w="460055"/>
                <a:gridCol w="460055"/>
                <a:gridCol w="460055"/>
                <a:gridCol w="460055"/>
                <a:gridCol w="460055"/>
                <a:gridCol w="460055"/>
                <a:gridCol w="460055"/>
                <a:gridCol w="460055"/>
                <a:gridCol w="460055"/>
                <a:gridCol w="50006"/>
                <a:gridCol w="460055"/>
              </a:tblGrid>
              <a:tr h="94795">
                <a:tc>
                  <a:txBody>
                    <a:bodyPr/>
                    <a:lstStyle/>
                    <a:p>
                      <a:pPr algn="l" fontAlgn="ctr"/>
                      <a:r>
                        <a:rPr lang="en-US" sz="800" b="0" i="0" u="none" strike="noStrike" dirty="0">
                          <a:latin typeface="Calibri"/>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n-US" sz="8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8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r>
              <a:tr h="148118">
                <a:tc>
                  <a:txBody>
                    <a:bodyPr/>
                    <a:lstStyle/>
                    <a:p>
                      <a:pPr algn="l" fontAlgn="ctr"/>
                      <a:r>
                        <a:rPr lang="en-US" sz="8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800" b="1" i="1" u="none" strike="noStrike">
                          <a:solidFill>
                            <a:srgbClr val="FF0000"/>
                          </a:solidFill>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800" b="1" i="1" u="none" strike="noStrike">
                          <a:solidFill>
                            <a:srgbClr val="FF0000"/>
                          </a:solidFill>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800" b="1" i="1" u="none" strike="noStrike">
                          <a:solidFill>
                            <a:srgbClr val="FF0000"/>
                          </a:solidFill>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800" b="1" i="1" u="none" strike="noStrike">
                          <a:solidFill>
                            <a:srgbClr val="FF0000"/>
                          </a:solidFill>
                          <a:latin typeface="Calibri"/>
                        </a:rPr>
                        <a:t>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gridSpan="14">
                  <a:txBody>
                    <a:bodyPr/>
                    <a:lstStyle/>
                    <a:p>
                      <a:pPr algn="ctr" fontAlgn="ctr"/>
                      <a:r>
                        <a:rPr lang="en-US" sz="800" b="1" i="0" u="none" strike="noStrike">
                          <a:solidFill>
                            <a:srgbClr val="FF0000"/>
                          </a:solidFill>
                          <a:latin typeface="Calibri"/>
                        </a:rPr>
                        <a:t>Where the Defect was </a:t>
                      </a:r>
                      <a:r>
                        <a:rPr lang="en-US" sz="800" b="1" i="0" u="sng" strike="noStrike">
                          <a:solidFill>
                            <a:srgbClr val="FF0000"/>
                          </a:solidFill>
                          <a:latin typeface="Calibri"/>
                        </a:rPr>
                        <a:t>introduced</a:t>
                      </a:r>
                      <a:endParaRPr lang="en-US" sz="800" b="1" i="0" u="none" strike="noStrike">
                        <a:solidFill>
                          <a:srgbClr val="FF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800" b="1" i="1" u="none" strike="noStrike">
                          <a:solidFill>
                            <a:srgbClr val="FF0000"/>
                          </a:solidFill>
                          <a:latin typeface="Calibri"/>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a:noFill/>
                    </a:lnT>
                    <a:lnB>
                      <a:noFill/>
                    </a:lnB>
                    <a:solidFill>
                      <a:srgbClr val="FFFFFF"/>
                    </a:solidFill>
                  </a:tcPr>
                </a:tc>
              </a:tr>
              <a:tr h="94795">
                <a:tc>
                  <a:txBody>
                    <a:bodyPr/>
                    <a:lstStyle/>
                    <a:p>
                      <a:pPr algn="l" fontAlgn="ctr"/>
                      <a:r>
                        <a:rPr lang="en-US" sz="8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a:noFill/>
                    </a:lnT>
                    <a:lnB>
                      <a:noFill/>
                    </a:lnB>
                    <a:solidFill>
                      <a:srgbClr val="FFFFFF"/>
                    </a:solidFill>
                  </a:tcPr>
                </a:tc>
              </a:tr>
              <a:tr h="260687">
                <a:tc>
                  <a:txBody>
                    <a:bodyPr/>
                    <a:lstStyle/>
                    <a:p>
                      <a:pPr algn="l" fontAlgn="ctr"/>
                      <a:r>
                        <a:rPr lang="en-US" sz="8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800" b="0" i="0" u="none" strike="noStrike">
                          <a:latin typeface="Calibri"/>
                        </a:rPr>
                        <a:t>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latin typeface="Calibri"/>
                        </a:rPr>
                        <a:t>Design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gridSpan="4">
                  <a:txBody>
                    <a:bodyPr/>
                    <a:lstStyle/>
                    <a:p>
                      <a:pPr algn="ctr" fontAlgn="ctr"/>
                      <a:r>
                        <a:rPr lang="en-US" sz="800" b="0" i="0" u="none" strike="noStrike">
                          <a:latin typeface="Calibri"/>
                        </a:rPr>
                        <a:t>Vendor Level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0" i="0" u="none" strike="noStrike">
                          <a:latin typeface="Calibri"/>
                        </a:rPr>
                        <a:t>Intermediate Level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0" i="0" u="none" strike="noStrike">
                          <a:latin typeface="Calibri"/>
                        </a:rPr>
                        <a:t>Sub-Sys &amp; System Level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800" b="0" i="0" u="none" strike="noStrike">
                          <a:latin typeface="Calibri"/>
                        </a:rPr>
                        <a:t>Operational Level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r>
              <a:tr h="260687">
                <a:tc>
                  <a:txBody>
                    <a:bodyPr/>
                    <a:lstStyle/>
                    <a:p>
                      <a:pPr algn="l" fontAlgn="ctr"/>
                      <a:r>
                        <a:rPr lang="en-US" sz="8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Engineering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800" b="0" i="0" u="none" strike="noStrike" dirty="0" err="1">
                          <a:latin typeface="Calibri"/>
                        </a:rPr>
                        <a:t>Purch</a:t>
                      </a:r>
                      <a:r>
                        <a:rPr lang="en-US" sz="800" b="0" i="0" u="none" strike="noStrike" dirty="0">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gridSpan="3">
                  <a:txBody>
                    <a:bodyPr/>
                    <a:lstStyle/>
                    <a:p>
                      <a:pPr algn="ctr" fontAlgn="ctr"/>
                      <a:r>
                        <a:rPr lang="en-US" sz="800" b="0" i="0" u="none" strike="noStrike">
                          <a:latin typeface="Calibri"/>
                        </a:rPr>
                        <a:t>Vendor</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a:txBody>
                    <a:bodyPr/>
                    <a:lstStyle/>
                    <a:p>
                      <a:pPr algn="ctr" fontAlgn="ctr"/>
                      <a:r>
                        <a:rPr lang="en-US" sz="800" b="0" i="0" u="none" strike="noStrike">
                          <a:latin typeface="Calibri"/>
                        </a:rPr>
                        <a:t>MWC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800" b="0" i="0" u="none" strike="noStrike">
                          <a:latin typeface="Calibri"/>
                        </a:rPr>
                        <a:t>BWC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800" b="0" i="0" u="none" strike="noStrike">
                          <a:latin typeface="Calibri"/>
                        </a:rPr>
                        <a:t>HWC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800" b="0" i="0" u="none" strike="noStrike">
                          <a:latin typeface="Calibri"/>
                        </a:rPr>
                        <a:t>ECWC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800" b="0" i="0" u="none" strike="noStrike">
                          <a:latin typeface="Calibri"/>
                        </a:rPr>
                        <a:t>PWC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800" b="0" i="0" u="none" strike="noStrike">
                          <a:latin typeface="Calibri"/>
                        </a:rPr>
                        <a:t>I&amp;TWC - Mod Flow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800" b="0" i="0" u="none" strike="noStrike">
                          <a:latin typeface="Calibri"/>
                        </a:rPr>
                        <a:t>I&amp;TWC - SLF</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800" b="0" i="0" u="none" strike="noStrike">
                          <a:latin typeface="Calibri"/>
                        </a:rPr>
                        <a:t>Launch Site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800" b="0" i="0" u="none" strike="noStrike">
                          <a:latin typeface="Calibri"/>
                        </a:rPr>
                        <a:t>Orbit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latin typeface="Calibri"/>
                        </a:rPr>
                        <a:t>TOTALS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r>
              <a:tr h="260687">
                <a:tc>
                  <a:txBody>
                    <a:bodyPr/>
                    <a:lstStyle/>
                    <a:p>
                      <a:pPr algn="l" fontAlgn="ctr"/>
                      <a:r>
                        <a:rPr lang="en-US" sz="8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rowSpan="14">
                  <a:txBody>
                    <a:bodyPr/>
                    <a:lstStyle/>
                    <a:p>
                      <a:pPr algn="ctr" fontAlgn="ctr"/>
                      <a:r>
                        <a:rPr lang="en-US" sz="800" b="1" i="0" u="none" strike="noStrike">
                          <a:solidFill>
                            <a:srgbClr val="FF0000"/>
                          </a:solidFill>
                          <a:latin typeface="Calibri"/>
                        </a:rPr>
                        <a:t>Where the Defect was </a:t>
                      </a:r>
                      <a:r>
                        <a:rPr lang="en-US" sz="800" b="1" i="0" u="sng" strike="noStrike">
                          <a:solidFill>
                            <a:srgbClr val="FF0000"/>
                          </a:solidFill>
                          <a:latin typeface="Calibri"/>
                        </a:rPr>
                        <a:t>found</a:t>
                      </a:r>
                      <a:endParaRPr lang="en-US" sz="800" b="1" i="0" u="none" strike="noStrike">
                        <a:solidFill>
                          <a:srgbClr val="FF0000"/>
                        </a:solidFill>
                        <a:latin typeface="Calibri"/>
                      </a:endParaRP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latin typeface="Calibri"/>
                        </a:rPr>
                        <a:t>Design</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800" b="0" i="0" u="none" strike="noStrike">
                          <a:latin typeface="Calibri"/>
                        </a:rPr>
                        <a:t>Engineering</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r>
              <a:tr h="260687">
                <a:tc>
                  <a:txBody>
                    <a:bodyPr/>
                    <a:lstStyle/>
                    <a:p>
                      <a:pPr algn="l" fontAlgn="ctr"/>
                      <a:r>
                        <a:rPr lang="en-US" sz="8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rowSpan="4">
                  <a:txBody>
                    <a:bodyPr/>
                    <a:lstStyle/>
                    <a:p>
                      <a:pPr algn="ctr" fontAlgn="ctr"/>
                      <a:r>
                        <a:rPr lang="en-US" sz="800" b="0" i="0" u="none" strike="noStrike">
                          <a:latin typeface="Calibri"/>
                        </a:rPr>
                        <a:t>Vendor Level</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800" b="0" i="0" u="none" strike="noStrike">
                          <a:latin typeface="Calibri"/>
                        </a:rPr>
                        <a:t>Purch</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A5A5A5"/>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r>
              <a:tr h="260687">
                <a:tc>
                  <a:txBody>
                    <a:bodyPr/>
                    <a:lstStyle/>
                    <a:p>
                      <a:pPr algn="l" fontAlgn="ctr"/>
                      <a:r>
                        <a:rPr lang="en-US" sz="8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800" b="0" i="0" u="none" strike="noStrike">
                          <a:latin typeface="Calibri"/>
                        </a:rPr>
                        <a:t>Vendor</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2D69A"/>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dirty="0">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latin typeface="Calibri"/>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r>
              <a:tr h="260687">
                <a:tc>
                  <a:txBody>
                    <a:bodyPr/>
                    <a:lstStyle/>
                    <a:p>
                      <a:pPr algn="l" fontAlgn="ctr"/>
                      <a:r>
                        <a:rPr lang="en-US" sz="8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800" b="0" i="0" u="none" strike="noStrike">
                          <a:latin typeface="Calibri"/>
                        </a:rPr>
                        <a:t>Source Inspection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5D9F1"/>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2D69A"/>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r>
              <a:tr h="260687">
                <a:tc>
                  <a:txBody>
                    <a:bodyPr/>
                    <a:lstStyle/>
                    <a:p>
                      <a:pPr algn="l" fontAlgn="ctr"/>
                      <a:r>
                        <a:rPr lang="en-US" sz="8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800" b="0" i="0" u="none" strike="noStrike">
                          <a:latin typeface="Calibri"/>
                        </a:rPr>
                        <a:t>RI / Stock</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800" b="0" i="0" u="none" strike="noStrike">
                          <a:latin typeface="Calibri"/>
                        </a:rPr>
                        <a:t> </a:t>
                      </a:r>
                      <a:endParaRPr lang="en-US" sz="800" b="0" i="0" u="none" strike="noStrike">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0" i="0" u="none" strike="noStrike">
                          <a:latin typeface="Calibri"/>
                        </a:rPr>
                        <a:t>46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latin typeface="Calibri"/>
                        </a:rPr>
                        <a:t>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r>
              <a:tr h="260687">
                <a:tc>
                  <a:txBody>
                    <a:bodyPr/>
                    <a:lstStyle/>
                    <a:p>
                      <a:pPr algn="l" fontAlgn="ctr"/>
                      <a:r>
                        <a:rPr lang="en-US" sz="8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rowSpan="4">
                  <a:txBody>
                    <a:bodyPr/>
                    <a:lstStyle/>
                    <a:p>
                      <a:pPr algn="ctr" fontAlgn="ctr"/>
                      <a:r>
                        <a:rPr lang="en-US" sz="800" b="0" i="0" u="none" strike="noStrike">
                          <a:latin typeface="Calibri"/>
                        </a:rPr>
                        <a:t>Intermediate Level</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800" b="0" i="0" u="none" strike="noStrike">
                          <a:latin typeface="Calibri"/>
                        </a:rPr>
                        <a:t>MWC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B8CCE4"/>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2D69A"/>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r>
              <a:tr h="260687">
                <a:tc>
                  <a:txBody>
                    <a:bodyPr/>
                    <a:lstStyle/>
                    <a:p>
                      <a:pPr algn="l" fontAlgn="ctr"/>
                      <a:r>
                        <a:rPr lang="en-US" sz="8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800" b="0" i="0" u="none" strike="noStrike">
                          <a:latin typeface="Calibri"/>
                        </a:rPr>
                        <a:t>BWC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8CCE4"/>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2D69A"/>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dirty="0">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r>
              <a:tr h="260687">
                <a:tc>
                  <a:txBody>
                    <a:bodyPr/>
                    <a:lstStyle/>
                    <a:p>
                      <a:pPr algn="l" fontAlgn="ctr"/>
                      <a:r>
                        <a:rPr lang="en-US" sz="8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800" b="0" i="0" u="none" strike="noStrike">
                          <a:latin typeface="Calibri"/>
                        </a:rPr>
                        <a:t>HWC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8CCE4"/>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2D69A"/>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r>
              <a:tr h="260687">
                <a:tc>
                  <a:txBody>
                    <a:bodyPr/>
                    <a:lstStyle/>
                    <a:p>
                      <a:pPr algn="l" fontAlgn="ctr"/>
                      <a:r>
                        <a:rPr lang="en-US" sz="8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800" b="0" i="0" u="none" strike="noStrike">
                          <a:latin typeface="Calibri"/>
                        </a:rPr>
                        <a:t>ECWC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800" b="0" i="0" u="none" strike="noStrike" dirty="0" smtClean="0">
                          <a:latin typeface="Calibri"/>
                        </a:rPr>
                        <a:t>3</a:t>
                      </a:r>
                      <a:endParaRPr lang="en-US" sz="800" b="0" i="0" u="none" strike="noStrike" dirty="0">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0" i="0" u="none" strike="noStrike" dirty="0">
                          <a:latin typeface="Calibri"/>
                        </a:rPr>
                        <a:t>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endParaRPr lang="en-US" sz="800" b="0" i="0" u="none" strike="noStrike" dirty="0">
                        <a:latin typeface="Calibri"/>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0" i="0" u="none" strike="noStrike">
                          <a:latin typeface="Calibri"/>
                        </a:rPr>
                        <a:t>12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latin typeface="Calibri"/>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r>
              <a:tr h="260687">
                <a:tc>
                  <a:txBody>
                    <a:bodyPr/>
                    <a:lstStyle/>
                    <a:p>
                      <a:pPr algn="l" fontAlgn="ctr"/>
                      <a:r>
                        <a:rPr lang="en-US" sz="8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rowSpan="4">
                  <a:txBody>
                    <a:bodyPr/>
                    <a:lstStyle/>
                    <a:p>
                      <a:pPr algn="ctr" fontAlgn="ctr"/>
                      <a:r>
                        <a:rPr lang="en-US" sz="800" b="0" i="0" u="none" strike="noStrike">
                          <a:latin typeface="Calibri"/>
                        </a:rPr>
                        <a:t>Sub-Sys &amp; System Level</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800" b="0" i="0" u="none" strike="noStrike">
                          <a:latin typeface="Calibri"/>
                        </a:rPr>
                        <a:t>PWC</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5B3D7"/>
                    </a:solidFill>
                  </a:tcPr>
                </a:tc>
                <a:tc>
                  <a:txBody>
                    <a:bodyPr/>
                    <a:lstStyle/>
                    <a:p>
                      <a:pPr algn="ctr" fontAlgn="ctr"/>
                      <a:r>
                        <a:rPr lang="en-US" sz="800" b="0" i="0" u="none" strike="noStrike">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800" b="0" i="0" u="none" strike="noStrike" dirty="0">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800" b="0" i="0" u="none" strike="noStrike">
                          <a:latin typeface="Calibri"/>
                        </a:rPr>
                        <a:t>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2D69A"/>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latin typeface="Calibri"/>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r>
              <a:tr h="260687">
                <a:tc>
                  <a:txBody>
                    <a:bodyPr/>
                    <a:lstStyle/>
                    <a:p>
                      <a:pPr algn="l" fontAlgn="ctr"/>
                      <a:r>
                        <a:rPr lang="en-US" sz="8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800" b="0" i="0" u="none" strike="noStrike">
                          <a:latin typeface="Calibri"/>
                        </a:rPr>
                        <a:t>I&amp;TWC - Mod Flow</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5B3D7"/>
                    </a:solidFill>
                  </a:tcPr>
                </a:tc>
                <a:tc>
                  <a:txBody>
                    <a:bodyPr/>
                    <a:lstStyle/>
                    <a:p>
                      <a:pPr algn="ctr" fontAlgn="ctr"/>
                      <a:r>
                        <a:rPr lang="en-US" sz="800" b="0" i="0" u="none" strike="noStrike">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800" b="0" i="0" u="none" strike="noStrike">
                          <a:latin typeface="Calibri"/>
                        </a:rPr>
                        <a:t>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800" b="0" i="0" u="none" strike="noStrike" dirty="0">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800" b="0" i="0" u="none" strike="noStrike">
                          <a:latin typeface="Calibri"/>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2D69A"/>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latin typeface="Calibri"/>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r>
              <a:tr h="260687">
                <a:tc>
                  <a:txBody>
                    <a:bodyPr/>
                    <a:lstStyle/>
                    <a:p>
                      <a:pPr algn="l" fontAlgn="ctr"/>
                      <a:r>
                        <a:rPr lang="en-US" sz="8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800" b="0" i="0" u="none" strike="noStrike">
                          <a:latin typeface="Calibri"/>
                        </a:rPr>
                        <a:t>I&amp;TWC - SLF</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5B3D7"/>
                    </a:solidFill>
                  </a:tcPr>
                </a:tc>
                <a:tc>
                  <a:txBody>
                    <a:bodyPr/>
                    <a:lstStyle/>
                    <a:p>
                      <a:pPr algn="ctr" fontAlgn="ctr"/>
                      <a:r>
                        <a:rPr lang="en-US" sz="800" b="0" i="0" u="none" strike="noStrike">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800" b="0" i="0" u="none" strike="noStrike" dirty="0">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9B8"/>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800" b="0" i="0" u="none" strike="noStrike">
                          <a:latin typeface="Calibri"/>
                        </a:rPr>
                        <a:t>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2D69A"/>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latin typeface="Calibri"/>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r>
              <a:tr h="260687">
                <a:tc>
                  <a:txBody>
                    <a:bodyPr/>
                    <a:lstStyle/>
                    <a:p>
                      <a:pPr algn="l" fontAlgn="ctr"/>
                      <a:r>
                        <a:rPr lang="en-US" sz="8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800" b="0" i="0" u="none" strike="noStrike">
                          <a:latin typeface="Calibri"/>
                        </a:rPr>
                        <a:t>Launch Site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800" b="0" i="0" u="none" strike="noStrike">
                          <a:latin typeface="Calibri"/>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800" b="0" i="0" u="none" strike="noStrike">
                          <a:latin typeface="Calibri"/>
                        </a:rPr>
                        <a:t>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en-US" sz="800" b="0" i="0" u="none" strike="noStrike">
                          <a:latin typeface="Calibri"/>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latin typeface="Calibri"/>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r>
              <a:tr h="260687">
                <a:tc>
                  <a:txBody>
                    <a:bodyPr/>
                    <a:lstStyle/>
                    <a:p>
                      <a:pPr algn="l" fontAlgn="ctr"/>
                      <a:r>
                        <a:rPr lang="en-US" sz="8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n-US" sz="800" b="0" i="0" u="none" strike="noStrike">
                          <a:latin typeface="Calibri"/>
                        </a:rPr>
                        <a:t>Oper Level</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n-US" sz="800" b="0" i="0" u="none" strike="noStrike">
                          <a:latin typeface="Calibri"/>
                        </a:rPr>
                        <a:t>Orbit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800" b="0" i="0" u="none" strike="noStrike" dirty="0">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800" b="0" i="0" u="none" strike="noStrike" dirty="0">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800" b="0" i="0" u="none" strike="noStrike" dirty="0">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3735"/>
                    </a:solidFill>
                  </a:tcPr>
                </a:tc>
                <a:tc>
                  <a:txBody>
                    <a:bodyPr/>
                    <a:lstStyle/>
                    <a:p>
                      <a:pPr algn="ctr" fontAlgn="ctr"/>
                      <a:r>
                        <a:rPr lang="en-US" sz="800" b="0" i="0" u="none" strike="noStrike">
                          <a:latin typeface="Calibri"/>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r>
              <a:tr h="94795">
                <a:tc>
                  <a:txBody>
                    <a:bodyPr/>
                    <a:lstStyle/>
                    <a:p>
                      <a:pPr algn="l" fontAlgn="ctr"/>
                      <a:r>
                        <a:rPr lang="en-US" sz="8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0687">
                <a:tc>
                  <a:txBody>
                    <a:bodyPr/>
                    <a:lstStyle/>
                    <a:p>
                      <a:pPr algn="l" fontAlgn="ctr"/>
                      <a:r>
                        <a:rPr lang="en-US" sz="800" b="0" i="0" u="none" strike="noStrike">
                          <a:latin typeface="Calibri"/>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800" b="0" i="0" u="none" strike="noStrike">
                          <a:latin typeface="Calibri"/>
                        </a:rPr>
                        <a:t> </a:t>
                      </a:r>
                    </a:p>
                  </a:txBody>
                  <a:tcPr marL="0" marR="0" marT="0" marB="0" anchor="ctr">
                    <a:lnL>
                      <a:noFill/>
                    </a:lnL>
                    <a:lnR>
                      <a:noFill/>
                    </a:lnR>
                    <a:lnT>
                      <a:noFill/>
                    </a:lnT>
                    <a:lnB>
                      <a:noFill/>
                    </a:lnB>
                    <a:solidFill>
                      <a:srgbClr val="FFFFFF"/>
                    </a:solidFill>
                  </a:tcPr>
                </a:tc>
                <a:tc>
                  <a:txBody>
                    <a:bodyPr/>
                    <a:lstStyle/>
                    <a:p>
                      <a:pPr algn="ctr" fontAlgn="ctr"/>
                      <a:r>
                        <a:rPr lang="en-US" sz="800" b="0" i="0" u="none" strike="noStrike">
                          <a:latin typeface="Calibri"/>
                        </a:rPr>
                        <a:t>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latin typeface="Calibri"/>
                        </a:rPr>
                        <a:t>TOTAL NCRs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800" b="0" i="0" u="none" strike="noStrike">
                          <a:latin typeface="Calibri"/>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800" b="0" i="0" u="none" strike="noStrike">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800" b="0" i="0" u="none" strike="noStrike">
                          <a:latin typeface="Calibri"/>
                        </a:rPr>
                        <a:t>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800" b="0" i="0" u="none" strike="noStrike">
                          <a:latin typeface="Calibri"/>
                        </a:rPr>
                        <a:t>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800" b="0" i="0" u="none" strike="noStrike">
                          <a:latin typeface="Calibri"/>
                        </a:rPr>
                        <a:t>56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800" b="0" i="0" u="none" strike="noStrike">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800" b="0" i="0" u="none" strike="noStrike">
                          <a:latin typeface="Calibri"/>
                        </a:rPr>
                        <a:t>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800" b="0" i="0" u="none" strike="noStrike">
                          <a:latin typeface="Calibri"/>
                        </a:rPr>
                        <a:t>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800" b="0" i="0" u="none" strike="noStrike">
                          <a:latin typeface="Calibri"/>
                        </a:rPr>
                        <a:t>12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800" b="0" i="0" u="none" strike="noStrike">
                          <a:latin typeface="Calibri"/>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800" b="0" i="0" u="none" strike="noStrike">
                          <a:latin typeface="Calibri"/>
                        </a:rPr>
                        <a:t>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800" b="0" i="0" u="none" strike="noStrike">
                          <a:latin typeface="Calibri"/>
                        </a:rPr>
                        <a:t>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800" b="0" i="0" u="none" strike="noStrike">
                          <a:latin typeface="Calibri"/>
                        </a:rPr>
                        <a:t>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800" b="0" i="0" u="none" strike="noStrike">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ctr"/>
                      <a:r>
                        <a:rPr lang="en-US" sz="800" b="0" i="0" u="none" strike="noStrike">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dirty="0">
                          <a:latin typeface="Calibri"/>
                        </a:rPr>
                        <a:t>125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r>
              <a:tr h="94795">
                <a:tc>
                  <a:txBody>
                    <a:bodyPr/>
                    <a:lstStyle/>
                    <a:p>
                      <a:pPr algn="l" fontAlgn="b"/>
                      <a:r>
                        <a:rPr lang="en-US" sz="500" b="0" i="0" u="none" strike="noStrike">
                          <a:latin typeface="Arial"/>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dirty="0">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5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latin typeface="Arial"/>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dirty="0">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849343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2"/>
          <p:cNvSpPr>
            <a:spLocks noGrp="1" noChangeArrowheads="1"/>
          </p:cNvSpPr>
          <p:nvPr>
            <p:ph type="title"/>
          </p:nvPr>
        </p:nvSpPr>
        <p:spPr/>
        <p:txBody>
          <a:bodyPr/>
          <a:lstStyle/>
          <a:p>
            <a:r>
              <a:rPr lang="en-US" dirty="0" smtClean="0"/>
              <a:t>Orbital’s Internal Failure Analysis Laboratory</a:t>
            </a:r>
            <a:endParaRPr lang="en-US" dirty="0"/>
          </a:p>
        </p:txBody>
      </p:sp>
      <p:sp>
        <p:nvSpPr>
          <p:cNvPr id="8" name="Text Placeholder 7"/>
          <p:cNvSpPr>
            <a:spLocks noGrp="1"/>
          </p:cNvSpPr>
          <p:nvPr>
            <p:ph type="body" sz="half" idx="1"/>
          </p:nvPr>
        </p:nvSpPr>
        <p:spPr>
          <a:xfrm>
            <a:off x="4038600" y="1066800"/>
            <a:ext cx="4711700" cy="5162550"/>
          </a:xfrm>
        </p:spPr>
        <p:txBody>
          <a:bodyPr/>
          <a:lstStyle/>
          <a:p>
            <a:pPr>
              <a:buNone/>
            </a:pPr>
            <a:r>
              <a:rPr lang="en-US" u="sng" dirty="0" smtClean="0"/>
              <a:t>Core Competency in Failure Analysis</a:t>
            </a:r>
          </a:p>
          <a:p>
            <a:pPr lvl="1"/>
            <a:r>
              <a:rPr lang="en-US" dirty="0" smtClean="0"/>
              <a:t>Destructive Physical analysis</a:t>
            </a:r>
          </a:p>
          <a:p>
            <a:pPr lvl="1"/>
            <a:r>
              <a:rPr lang="en-US" dirty="0" smtClean="0"/>
              <a:t>Failure Analysis</a:t>
            </a:r>
          </a:p>
          <a:p>
            <a:pPr lvl="1"/>
            <a:r>
              <a:rPr lang="en-US" dirty="0" smtClean="0"/>
              <a:t>Prohibited Material Verification</a:t>
            </a:r>
          </a:p>
          <a:p>
            <a:pPr lvl="1"/>
            <a:r>
              <a:rPr lang="en-US" dirty="0" smtClean="0"/>
              <a:t>PCB Coupon Verification</a:t>
            </a:r>
          </a:p>
          <a:p>
            <a:pPr lvl="1"/>
            <a:r>
              <a:rPr lang="en-US" dirty="0" smtClean="0"/>
              <a:t>Materials Analysis</a:t>
            </a:r>
          </a:p>
          <a:p>
            <a:pPr lvl="1"/>
            <a:r>
              <a:rPr lang="en-US" dirty="0" smtClean="0"/>
              <a:t>Failure Simulations</a:t>
            </a:r>
          </a:p>
          <a:p>
            <a:pPr lvl="1"/>
            <a:r>
              <a:rPr lang="en-US" dirty="0" smtClean="0"/>
              <a:t>Well Equipped and Proven Technology</a:t>
            </a:r>
          </a:p>
          <a:p>
            <a:pPr lvl="2"/>
            <a:r>
              <a:rPr lang="en-US" dirty="0" smtClean="0"/>
              <a:t>Focus Ion Beam/Scanning Electron Microscope</a:t>
            </a:r>
          </a:p>
          <a:p>
            <a:pPr lvl="2"/>
            <a:r>
              <a:rPr lang="en-US" dirty="0" smtClean="0"/>
              <a:t>RAMAN Spectrometer</a:t>
            </a:r>
          </a:p>
          <a:p>
            <a:pPr lvl="2"/>
            <a:r>
              <a:rPr lang="en-US" dirty="0" smtClean="0"/>
              <a:t>Dynamic &amp; Static X-Ray</a:t>
            </a:r>
          </a:p>
          <a:p>
            <a:pPr lvl="2"/>
            <a:r>
              <a:rPr lang="en-US" dirty="0" smtClean="0"/>
              <a:t>Particle Impact Noise Detection</a:t>
            </a:r>
          </a:p>
          <a:p>
            <a:pPr lvl="2"/>
            <a:r>
              <a:rPr lang="en-US" dirty="0" smtClean="0"/>
              <a:t>Infrared and Optical Scopes and Cameras</a:t>
            </a:r>
          </a:p>
          <a:p>
            <a:pPr lvl="1"/>
            <a:r>
              <a:rPr lang="en-US" dirty="0" smtClean="0"/>
              <a:t>Highly Educated and Skilled Workforce</a:t>
            </a:r>
            <a:endParaRPr lang="en-US" dirty="0"/>
          </a:p>
        </p:txBody>
      </p:sp>
      <p:pic>
        <p:nvPicPr>
          <p:cNvPr id="7" name="Picture 7"/>
          <p:cNvPicPr>
            <a:picLocks noChangeAspect="1" noChangeArrowheads="1"/>
          </p:cNvPicPr>
          <p:nvPr/>
        </p:nvPicPr>
        <p:blipFill>
          <a:blip r:embed="rId2" cstate="print"/>
          <a:srcRect/>
          <a:stretch>
            <a:fillRect/>
          </a:stretch>
        </p:blipFill>
        <p:spPr bwMode="auto">
          <a:xfrm>
            <a:off x="228600" y="4191000"/>
            <a:ext cx="3810000" cy="2422123"/>
          </a:xfrm>
          <a:prstGeom prst="rect">
            <a:avLst/>
          </a:prstGeom>
          <a:noFill/>
          <a:ln w="12700">
            <a:noFill/>
            <a:miter lim="800000"/>
            <a:headEnd type="none" w="sm" len="sm"/>
            <a:tailEnd type="none" w="sm" len="sm"/>
          </a:ln>
        </p:spPr>
      </p:pic>
      <p:pic>
        <p:nvPicPr>
          <p:cNvPr id="23554" name="Picture 2" descr="C:\Users\swansond\AppData\Local\Temp\notesAF3A78\~4460444.JPG"/>
          <p:cNvPicPr>
            <a:picLocks noChangeAspect="1" noChangeArrowheads="1"/>
          </p:cNvPicPr>
          <p:nvPr/>
        </p:nvPicPr>
        <p:blipFill>
          <a:blip r:embed="rId3" cstate="print"/>
          <a:srcRect/>
          <a:stretch>
            <a:fillRect/>
          </a:stretch>
        </p:blipFill>
        <p:spPr bwMode="auto">
          <a:xfrm>
            <a:off x="228601" y="990600"/>
            <a:ext cx="3810794" cy="3047999"/>
          </a:xfrm>
          <a:prstGeom prst="rect">
            <a:avLst/>
          </a:prstGeom>
          <a:noFill/>
        </p:spPr>
      </p:pic>
      <p:sp>
        <p:nvSpPr>
          <p:cNvPr id="11" name="Rectangle 10"/>
          <p:cNvSpPr/>
          <p:nvPr/>
        </p:nvSpPr>
        <p:spPr>
          <a:xfrm>
            <a:off x="228600" y="3733800"/>
            <a:ext cx="3733800" cy="276999"/>
          </a:xfrm>
          <a:prstGeom prst="rect">
            <a:avLst/>
          </a:prstGeom>
        </p:spPr>
        <p:txBody>
          <a:bodyPr wrap="square">
            <a:spAutoFit/>
          </a:bodyPr>
          <a:lstStyle/>
          <a:p>
            <a:r>
              <a:rPr lang="en-US" sz="1200" dirty="0" smtClean="0">
                <a:solidFill>
                  <a:schemeClr val="bg1"/>
                </a:solidFill>
              </a:rPr>
              <a:t>Focus Ion Beam/Scanning Electron Microscope </a:t>
            </a:r>
            <a:endParaRPr lang="en-US" sz="1200" dirty="0">
              <a:solidFill>
                <a:schemeClr val="bg1"/>
              </a:solidFill>
            </a:endParaRPr>
          </a:p>
        </p:txBody>
      </p:sp>
      <p:sp>
        <p:nvSpPr>
          <p:cNvPr id="12" name="Rectangle 11"/>
          <p:cNvSpPr/>
          <p:nvPr/>
        </p:nvSpPr>
        <p:spPr>
          <a:xfrm>
            <a:off x="152400" y="4191000"/>
            <a:ext cx="3810000" cy="338554"/>
          </a:xfrm>
          <a:prstGeom prst="rect">
            <a:avLst/>
          </a:prstGeom>
        </p:spPr>
        <p:txBody>
          <a:bodyPr wrap="square">
            <a:spAutoFit/>
          </a:bodyPr>
          <a:lstStyle/>
          <a:p>
            <a:pPr marL="53975" lvl="2"/>
            <a:r>
              <a:rPr lang="en-US" sz="1600" dirty="0" smtClean="0">
                <a:solidFill>
                  <a:srgbClr val="0070C0"/>
                </a:solidFill>
              </a:rPr>
              <a:t>X-Ray Inspection </a:t>
            </a:r>
          </a:p>
        </p:txBody>
      </p:sp>
    </p:spTree>
  </p:cSld>
  <p:clrMapOvr>
    <a:masterClrMapping/>
  </p:clrMapOvr>
  <p:transition xmlns:p14="http://schemas.microsoft.com/office/powerpoint/2010/main">
    <p:cover/>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Grp="1" noChangeArrowheads="1"/>
          </p:cNvSpPr>
          <p:nvPr>
            <p:ph type="title"/>
          </p:nvPr>
        </p:nvSpPr>
        <p:spPr/>
        <p:txBody>
          <a:bodyPr/>
          <a:lstStyle/>
          <a:p>
            <a:r>
              <a:rPr lang="en-US" dirty="0"/>
              <a:t>S&amp;MA Institutional Practices</a:t>
            </a:r>
          </a:p>
        </p:txBody>
      </p:sp>
      <p:sp>
        <p:nvSpPr>
          <p:cNvPr id="763907" name="Rectangle 3"/>
          <p:cNvSpPr>
            <a:spLocks noGrp="1" noChangeArrowheads="1"/>
          </p:cNvSpPr>
          <p:nvPr>
            <p:ph idx="1"/>
          </p:nvPr>
        </p:nvSpPr>
        <p:spPr/>
        <p:txBody>
          <a:bodyPr>
            <a:normAutofit/>
          </a:bodyPr>
          <a:lstStyle/>
          <a:p>
            <a:r>
              <a:rPr lang="en-US" sz="1900" dirty="0"/>
              <a:t>Electrical, Electronic, Electromagnetic (EEE) parts</a:t>
            </a:r>
          </a:p>
          <a:p>
            <a:pPr lvl="1"/>
            <a:r>
              <a:rPr lang="en-US" sz="1400" dirty="0"/>
              <a:t>Selection from NASA EEE-INST-0002 and Orbital Preferred Parts List (PPL)</a:t>
            </a:r>
          </a:p>
          <a:p>
            <a:pPr lvl="1"/>
            <a:r>
              <a:rPr lang="en-US" sz="1400" dirty="0"/>
              <a:t>Compatibility with mission Total Dose and Single Event radiation requirements verified by test data </a:t>
            </a:r>
          </a:p>
          <a:p>
            <a:pPr lvl="1"/>
            <a:r>
              <a:rPr lang="en-US" sz="1400" dirty="0"/>
              <a:t>Traceability maintained to lot date code and/or serial number</a:t>
            </a:r>
          </a:p>
          <a:p>
            <a:pPr lvl="1"/>
            <a:endParaRPr lang="en-US" sz="1400" dirty="0"/>
          </a:p>
          <a:p>
            <a:r>
              <a:rPr lang="en-US" sz="1900" dirty="0"/>
              <a:t>Materials selected from heritage programs and for verified compatibility with space environment </a:t>
            </a:r>
          </a:p>
          <a:p>
            <a:pPr lvl="1"/>
            <a:r>
              <a:rPr lang="en-US" sz="1400" dirty="0"/>
              <a:t>Vacuum stability, flammability, toxicity</a:t>
            </a:r>
            <a:endParaRPr lang="en-US" sz="1600" dirty="0"/>
          </a:p>
          <a:p>
            <a:pPr lvl="1"/>
            <a:r>
              <a:rPr lang="en-US" sz="1400" dirty="0"/>
              <a:t>Resistance to stress corrosion cracking</a:t>
            </a:r>
          </a:p>
          <a:p>
            <a:pPr lvl="1"/>
            <a:r>
              <a:rPr lang="en-US" sz="1400" dirty="0"/>
              <a:t>Cadmium, zinc and pure tin plating strictly prohibited – </a:t>
            </a:r>
            <a:r>
              <a:rPr lang="en-US" sz="1400" u="sng" dirty="0"/>
              <a:t>verified by lot sample inspection</a:t>
            </a:r>
          </a:p>
          <a:p>
            <a:pPr lvl="1"/>
            <a:endParaRPr lang="en-US" sz="1400" dirty="0"/>
          </a:p>
          <a:p>
            <a:r>
              <a:rPr lang="en-US" sz="1900" dirty="0"/>
              <a:t>Process and workmanship standards based on high reliability NASA, MIL and industry standards</a:t>
            </a:r>
          </a:p>
          <a:p>
            <a:pPr lvl="1"/>
            <a:r>
              <a:rPr lang="en-US" sz="1400" dirty="0" smtClean="0"/>
              <a:t>J-STD-001ES (Space Addendum) series </a:t>
            </a:r>
            <a:r>
              <a:rPr lang="en-US" sz="1400" dirty="0"/>
              <a:t>for soldering, wiring, </a:t>
            </a:r>
            <a:r>
              <a:rPr lang="en-US" sz="1400" dirty="0" smtClean="0"/>
              <a:t>bonding</a:t>
            </a:r>
          </a:p>
          <a:p>
            <a:pPr lvl="1"/>
            <a:r>
              <a:rPr lang="en-US" sz="1400" dirty="0" smtClean="0"/>
              <a:t>PWB </a:t>
            </a:r>
            <a:r>
              <a:rPr lang="en-US" sz="1400" dirty="0"/>
              <a:t>design and fabrication to IPC standards</a:t>
            </a:r>
          </a:p>
          <a:p>
            <a:pPr lvl="1"/>
            <a:r>
              <a:rPr lang="en-US" sz="1400" dirty="0"/>
              <a:t>Strict ESD and FOD controls, with 100% training by engineering, assembly, test and quality personnel</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Rectangle 2"/>
          <p:cNvSpPr>
            <a:spLocks noGrp="1" noChangeArrowheads="1"/>
          </p:cNvSpPr>
          <p:nvPr>
            <p:ph type="title"/>
          </p:nvPr>
        </p:nvSpPr>
        <p:spPr/>
        <p:txBody>
          <a:bodyPr/>
          <a:lstStyle/>
          <a:p>
            <a:r>
              <a:rPr lang="en-US" dirty="0"/>
              <a:t>Supplier Assurance &amp; Control</a:t>
            </a:r>
          </a:p>
        </p:txBody>
      </p:sp>
      <p:sp>
        <p:nvSpPr>
          <p:cNvPr id="765955" name="Rectangle 3"/>
          <p:cNvSpPr>
            <a:spLocks noGrp="1" noChangeArrowheads="1"/>
          </p:cNvSpPr>
          <p:nvPr>
            <p:ph idx="1"/>
          </p:nvPr>
        </p:nvSpPr>
        <p:spPr>
          <a:xfrm>
            <a:off x="304800" y="2514600"/>
            <a:ext cx="8511610" cy="3523455"/>
          </a:xfrm>
        </p:spPr>
        <p:txBody>
          <a:bodyPr/>
          <a:lstStyle/>
          <a:p>
            <a:pPr>
              <a:lnSpc>
                <a:spcPct val="85000"/>
              </a:lnSpc>
            </a:pPr>
            <a:r>
              <a:rPr lang="en-US" sz="1900" dirty="0"/>
              <a:t>Strong </a:t>
            </a:r>
            <a:r>
              <a:rPr lang="en-US" sz="1900" dirty="0" smtClean="0"/>
              <a:t>Supplier Achieved </a:t>
            </a:r>
            <a:r>
              <a:rPr lang="en-US" sz="1900" dirty="0"/>
              <a:t>through:</a:t>
            </a:r>
          </a:p>
          <a:p>
            <a:pPr lvl="1"/>
            <a:r>
              <a:rPr lang="en-US" sz="1400" dirty="0" smtClean="0"/>
              <a:t>Supplier Audits, Capability </a:t>
            </a:r>
            <a:r>
              <a:rPr lang="en-US" sz="1400" dirty="0"/>
              <a:t>and Quality Surveys performed by a Cross-Functional Team</a:t>
            </a:r>
          </a:p>
          <a:p>
            <a:pPr lvl="1"/>
            <a:r>
              <a:rPr lang="en-US" sz="1400" dirty="0"/>
              <a:t>Benchmarking our Supplier requirements with other top Aerospace Contractors</a:t>
            </a:r>
          </a:p>
          <a:p>
            <a:pPr lvl="1"/>
            <a:r>
              <a:rPr lang="en-US" sz="1400" dirty="0"/>
              <a:t>Use of a Suppler Rating System, providing monthly reporting of quality and delivery </a:t>
            </a:r>
            <a:r>
              <a:rPr lang="en-US" sz="1400" dirty="0" smtClean="0"/>
              <a:t>performance</a:t>
            </a:r>
          </a:p>
          <a:p>
            <a:pPr lvl="1"/>
            <a:r>
              <a:rPr lang="en-US" sz="1400" dirty="0" smtClean="0"/>
              <a:t>Responsiveness </a:t>
            </a:r>
            <a:r>
              <a:rPr lang="en-US" sz="1400" dirty="0"/>
              <a:t>to any Supplier Corrective Action Requests </a:t>
            </a:r>
            <a:r>
              <a:rPr lang="en-US" sz="1400" dirty="0" smtClean="0"/>
              <a:t>(SCAR)</a:t>
            </a:r>
            <a:endParaRPr lang="en-US" sz="1400" dirty="0"/>
          </a:p>
          <a:p>
            <a:pPr lvl="1"/>
            <a:r>
              <a:rPr lang="en-US" sz="1400" dirty="0"/>
              <a:t>Managing, monitoring, and reporting to Orbital management the impact of supplier changes affecting facilities, management or processes</a:t>
            </a:r>
          </a:p>
          <a:p>
            <a:pPr lvl="1"/>
            <a:r>
              <a:rPr lang="en-US" sz="1400" dirty="0"/>
              <a:t>Reducing the Supplier Database for reduced risk and improved efficiencies</a:t>
            </a:r>
          </a:p>
          <a:p>
            <a:endParaRPr lang="en-US" sz="600" dirty="0"/>
          </a:p>
          <a:p>
            <a:r>
              <a:rPr lang="en-US" sz="1900" dirty="0"/>
              <a:t>Certified Supplier Program </a:t>
            </a:r>
          </a:p>
          <a:p>
            <a:pPr lvl="1"/>
            <a:r>
              <a:rPr lang="en-US" sz="1400" dirty="0"/>
              <a:t>Identifies top rated suppliers through past performance</a:t>
            </a:r>
          </a:p>
          <a:p>
            <a:pPr lvl="1"/>
            <a:r>
              <a:rPr lang="en-US" sz="1400" dirty="0"/>
              <a:t>Designates supplier’s Quality Representative with authority to accept Orbital product</a:t>
            </a:r>
          </a:p>
          <a:p>
            <a:pPr lvl="1"/>
            <a:r>
              <a:rPr lang="en-US" sz="1400" dirty="0"/>
              <a:t>Orbital oversight maintained through mandatory inspection points (MIP) and metric reporting</a:t>
            </a:r>
          </a:p>
          <a:p>
            <a:pPr lvl="1">
              <a:lnSpc>
                <a:spcPct val="110000"/>
              </a:lnSpc>
              <a:buNone/>
            </a:pPr>
            <a:endParaRPr lang="en-US" sz="1400" dirty="0"/>
          </a:p>
        </p:txBody>
      </p:sp>
      <p:sp>
        <p:nvSpPr>
          <p:cNvPr id="765956" name="Rectangle 4"/>
          <p:cNvSpPr>
            <a:spLocks noChangeArrowheads="1"/>
          </p:cNvSpPr>
          <p:nvPr/>
        </p:nvSpPr>
        <p:spPr bwMode="auto">
          <a:xfrm>
            <a:off x="381000" y="1066800"/>
            <a:ext cx="8366125" cy="1210235"/>
          </a:xfrm>
          <a:prstGeom prst="rect">
            <a:avLst/>
          </a:prstGeom>
          <a:solidFill>
            <a:srgbClr val="567C9C"/>
          </a:solidFill>
          <a:ln w="9525">
            <a:noFill/>
            <a:miter lim="800000"/>
            <a:headEnd/>
            <a:tailEnd/>
          </a:ln>
          <a:effectLst/>
        </p:spPr>
        <p:txBody>
          <a:bodyPr lIns="91418" tIns="45709" rIns="91418" bIns="45709"/>
          <a:lstStyle/>
          <a:p>
            <a:pPr marL="343334" indent="-343334" algn="ctr" defTabSz="914608" eaLnBrk="1" hangingPunct="1">
              <a:spcBef>
                <a:spcPct val="20000"/>
              </a:spcBef>
            </a:pPr>
            <a:r>
              <a:rPr lang="en-US" b="1" i="1" dirty="0">
                <a:solidFill>
                  <a:schemeClr val="bg1"/>
                </a:solidFill>
                <a:latin typeface="Arial" charset="0"/>
                <a:ea typeface="ＭＳ Ｐゴシック" pitchFamily="1" charset="-128"/>
              </a:rPr>
              <a:t>Strong performance from our team members and suppliers is absolutely critical to </a:t>
            </a:r>
            <a:r>
              <a:rPr lang="en-US" b="1" i="1" dirty="0" smtClean="0">
                <a:solidFill>
                  <a:schemeClr val="bg1"/>
                </a:solidFill>
                <a:latin typeface="Arial" charset="0"/>
                <a:ea typeface="ＭＳ Ｐゴシック" pitchFamily="1" charset="-128"/>
              </a:rPr>
              <a:t>the success </a:t>
            </a:r>
            <a:r>
              <a:rPr lang="en-US" b="1" i="1" dirty="0">
                <a:solidFill>
                  <a:schemeClr val="bg1"/>
                </a:solidFill>
                <a:latin typeface="Arial" charset="0"/>
                <a:ea typeface="ＭＳ Ｐゴシック" pitchFamily="1" charset="-128"/>
              </a:rPr>
              <a:t>of our Space programs</a:t>
            </a:r>
          </a:p>
        </p:txBody>
      </p:sp>
    </p:spTree>
  </p:cSld>
  <p:clrMapOvr>
    <a:masterClrMapping/>
  </p:clrMapOvr>
  <p:transition xmlns:p14="http://schemas.microsoft.com/office/powerpoint/2010/main">
    <p:cover/>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ChangeArrowheads="1"/>
          </p:cNvSpPr>
          <p:nvPr>
            <p:ph type="title"/>
          </p:nvPr>
        </p:nvSpPr>
        <p:spPr/>
        <p:txBody>
          <a:bodyPr/>
          <a:lstStyle/>
          <a:p>
            <a:r>
              <a:rPr lang="en-US" dirty="0"/>
              <a:t>Manufacturing, Integration, Test</a:t>
            </a:r>
          </a:p>
        </p:txBody>
      </p:sp>
      <p:sp>
        <p:nvSpPr>
          <p:cNvPr id="766979" name="Rectangle 3"/>
          <p:cNvSpPr>
            <a:spLocks noGrp="1" noChangeArrowheads="1"/>
          </p:cNvSpPr>
          <p:nvPr>
            <p:ph idx="1"/>
          </p:nvPr>
        </p:nvSpPr>
        <p:spPr/>
        <p:txBody>
          <a:bodyPr/>
          <a:lstStyle/>
          <a:p>
            <a:r>
              <a:rPr lang="en-US" sz="1600" dirty="0"/>
              <a:t>All flight hardware builds are to approved and CM released documentation</a:t>
            </a:r>
          </a:p>
          <a:p>
            <a:pPr lvl="1"/>
            <a:r>
              <a:rPr lang="en-US" sz="1400" dirty="0"/>
              <a:t>Assembly drawings and parts lists, with approved ECNs</a:t>
            </a:r>
          </a:p>
          <a:p>
            <a:pPr lvl="1"/>
            <a:r>
              <a:rPr lang="en-US" sz="1400" dirty="0"/>
              <a:t>Detailed work instructions</a:t>
            </a:r>
          </a:p>
          <a:p>
            <a:pPr lvl="1">
              <a:buFontTx/>
              <a:buNone/>
            </a:pPr>
            <a:endParaRPr lang="en-US" sz="500" dirty="0"/>
          </a:p>
          <a:p>
            <a:r>
              <a:rPr lang="en-US" sz="1600" dirty="0"/>
              <a:t>Hardware identification, traceability, history</a:t>
            </a:r>
          </a:p>
          <a:p>
            <a:pPr lvl="1"/>
            <a:r>
              <a:rPr lang="en-US" sz="1400" dirty="0"/>
              <a:t>End Item Data Package (EIDP) provides configuration, traceability, nonconformance and </a:t>
            </a:r>
            <a:r>
              <a:rPr lang="en-US" sz="1400" dirty="0" smtClean="0"/>
              <a:t>acceptance </a:t>
            </a:r>
            <a:r>
              <a:rPr lang="en-US" sz="1400" dirty="0"/>
              <a:t>results at all levels of assembly</a:t>
            </a:r>
          </a:p>
          <a:p>
            <a:pPr lvl="1">
              <a:buFontTx/>
              <a:buNone/>
            </a:pPr>
            <a:endParaRPr lang="en-US" sz="600" dirty="0"/>
          </a:p>
          <a:p>
            <a:r>
              <a:rPr lang="en-US" sz="1600" dirty="0"/>
              <a:t>Receiving, in-process and final inspection/test points are clearly identified at all levels, and performed to documented and approved procedures</a:t>
            </a:r>
          </a:p>
          <a:p>
            <a:endParaRPr lang="en-US" sz="500" dirty="0"/>
          </a:p>
          <a:p>
            <a:r>
              <a:rPr lang="en-US" sz="1600" dirty="0"/>
              <a:t>Material Review Board (MRB) implemented for manufacturing anomalies, with participation of flight </a:t>
            </a:r>
            <a:r>
              <a:rPr lang="en-US" sz="1600" dirty="0" smtClean="0"/>
              <a:t>assurance and engineering</a:t>
            </a:r>
            <a:endParaRPr lang="en-US" sz="1600" dirty="0"/>
          </a:p>
          <a:p>
            <a:endParaRPr lang="en-US" sz="500" dirty="0"/>
          </a:p>
          <a:p>
            <a:r>
              <a:rPr lang="en-US" sz="1600" dirty="0"/>
              <a:t>Failure Review Board (FRB)</a:t>
            </a:r>
          </a:p>
          <a:p>
            <a:pPr lvl="1"/>
            <a:r>
              <a:rPr lang="en-US" sz="1400" dirty="0"/>
              <a:t>Conducted for all </a:t>
            </a:r>
            <a:r>
              <a:rPr lang="en-US" sz="1400" dirty="0" smtClean="0"/>
              <a:t>failures </a:t>
            </a:r>
            <a:r>
              <a:rPr lang="en-US" sz="1400" dirty="0"/>
              <a:t>after start of </a:t>
            </a:r>
            <a:r>
              <a:rPr lang="en-US" sz="1400" dirty="0" smtClean="0"/>
              <a:t>functional </a:t>
            </a:r>
            <a:r>
              <a:rPr lang="en-US" sz="1400" dirty="0"/>
              <a:t>testing </a:t>
            </a:r>
          </a:p>
          <a:p>
            <a:pPr lvl="1"/>
            <a:r>
              <a:rPr lang="en-US" sz="1400" dirty="0"/>
              <a:t>Chaired by program Flight Assurance Manager, with engineering, systems, I&amp;T and program participation</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u="sng" dirty="0" smtClean="0"/>
              <a:t>Human Spaceflight</a:t>
            </a:r>
            <a:r>
              <a:rPr lang="en-US" dirty="0" smtClean="0"/>
              <a:t/>
            </a:r>
            <a:br>
              <a:rPr lang="en-US" dirty="0" smtClean="0"/>
            </a:br>
            <a:r>
              <a:rPr lang="en-US" dirty="0" smtClean="0"/>
              <a:t/>
            </a:r>
            <a:br>
              <a:rPr lang="en-US" dirty="0" smtClean="0"/>
            </a:br>
            <a:r>
              <a:rPr lang="en-US" dirty="0" smtClean="0"/>
              <a:t>Resupplying Humanity’s Outpost in Space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7316" y="258097"/>
            <a:ext cx="7315200" cy="609600"/>
          </a:xfrm>
        </p:spPr>
        <p:txBody>
          <a:bodyPr>
            <a:noAutofit/>
          </a:bodyPr>
          <a:lstStyle/>
          <a:p>
            <a:r>
              <a:rPr lang="en-US" sz="3200" dirty="0" smtClean="0">
                <a:ln/>
                <a:solidFill>
                  <a:srgbClr val="C00000"/>
                </a:solidFill>
              </a:rPr>
              <a:t>Quality is “Non-Value” Added</a:t>
            </a:r>
            <a:endParaRPr lang="en-US" sz="3200" dirty="0"/>
          </a:p>
        </p:txBody>
      </p:sp>
      <p:sp>
        <p:nvSpPr>
          <p:cNvPr id="9" name="Content Placeholder 8"/>
          <p:cNvSpPr>
            <a:spLocks noGrp="1"/>
          </p:cNvSpPr>
          <p:nvPr>
            <p:ph idx="1"/>
          </p:nvPr>
        </p:nvSpPr>
        <p:spPr>
          <a:xfrm>
            <a:off x="560439" y="2895600"/>
            <a:ext cx="7888377" cy="3962400"/>
          </a:xfrm>
        </p:spPr>
        <p:txBody>
          <a:bodyPr>
            <a:normAutofit/>
          </a:bodyPr>
          <a:lstStyle/>
          <a:p>
            <a:pPr>
              <a:buNone/>
            </a:pPr>
            <a:r>
              <a:rPr lang="en-US" sz="4800" b="1" dirty="0" smtClean="0">
                <a:ln/>
              </a:rPr>
              <a:t>The Gift of Quality</a:t>
            </a:r>
          </a:p>
          <a:p>
            <a:pPr lvl="2">
              <a:buFont typeface="Wingdings" pitchFamily="2" charset="2"/>
              <a:buChar char="Ø"/>
            </a:pPr>
            <a:r>
              <a:rPr lang="en-US" sz="4000" b="1" dirty="0" smtClean="0">
                <a:ln/>
                <a:solidFill>
                  <a:schemeClr val="accent3"/>
                </a:solidFill>
              </a:rPr>
              <a:t> Specified Performance</a:t>
            </a:r>
          </a:p>
          <a:p>
            <a:pPr lvl="2">
              <a:buFont typeface="Wingdings" pitchFamily="2" charset="2"/>
              <a:buChar char="Ø"/>
            </a:pPr>
            <a:r>
              <a:rPr lang="en-US" sz="4000" b="1" dirty="0" smtClean="0">
                <a:ln/>
                <a:solidFill>
                  <a:schemeClr val="accent3"/>
                </a:solidFill>
              </a:rPr>
              <a:t> Reduces Cost </a:t>
            </a:r>
          </a:p>
          <a:p>
            <a:pPr lvl="2">
              <a:buFont typeface="Wingdings" pitchFamily="2" charset="2"/>
              <a:buChar char="Ø"/>
            </a:pPr>
            <a:r>
              <a:rPr lang="en-US" sz="4000" b="1" dirty="0" smtClean="0">
                <a:ln/>
                <a:solidFill>
                  <a:schemeClr val="accent3"/>
                </a:solidFill>
              </a:rPr>
              <a:t> On Time Delivery</a:t>
            </a:r>
          </a:p>
          <a:p>
            <a:endParaRPr lang="en-US" sz="1400" dirty="0"/>
          </a:p>
        </p:txBody>
      </p:sp>
      <p:sp>
        <p:nvSpPr>
          <p:cNvPr id="10" name="Rounded Rectangle 9"/>
          <p:cNvSpPr/>
          <p:nvPr/>
        </p:nvSpPr>
        <p:spPr>
          <a:xfrm>
            <a:off x="226141" y="1285568"/>
            <a:ext cx="8610600" cy="1524000"/>
          </a:xfrm>
          <a:prstGeom prst="round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200" dirty="0" smtClean="0"/>
              <a:t>QUALITY IS A “COST AVOIDANCE” </a:t>
            </a:r>
          </a:p>
          <a:p>
            <a:pPr algn="ctr">
              <a:spcAft>
                <a:spcPts val="600"/>
              </a:spcAft>
            </a:pPr>
            <a:r>
              <a:rPr lang="en-US" sz="3200" dirty="0" smtClean="0"/>
              <a:t>ACTIVITY </a:t>
            </a:r>
            <a:r>
              <a:rPr lang="en-US" sz="3200" baseline="-25000" dirty="0" smtClean="0"/>
              <a:t>Lean Thinking</a:t>
            </a:r>
          </a:p>
          <a:p>
            <a:pPr algn="ctr">
              <a:spcAft>
                <a:spcPts val="600"/>
              </a:spcAft>
            </a:pPr>
            <a:endParaRPr lang="en-US" sz="3200" baseline="-250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200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2000"/>
                                        <p:tgtEl>
                                          <p:spTgt spid="1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2000"/>
                                        <p:tgtEl>
                                          <p:spTgt spid="1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3"/>
      <p:bldP spid="10" grpId="0" build="allAtOnce"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p:txBody>
          <a:bodyPr/>
          <a:lstStyle/>
          <a:p>
            <a:r>
              <a:rPr lang="en-US" dirty="0"/>
              <a:t>International Space Station Overview</a:t>
            </a:r>
          </a:p>
        </p:txBody>
      </p:sp>
      <p:sp>
        <p:nvSpPr>
          <p:cNvPr id="360451" name="Rectangle 3"/>
          <p:cNvSpPr>
            <a:spLocks noGrp="1" noChangeArrowheads="1"/>
          </p:cNvSpPr>
          <p:nvPr>
            <p:ph type="body" idx="1"/>
          </p:nvPr>
        </p:nvSpPr>
        <p:spPr>
          <a:xfrm>
            <a:off x="685800" y="990600"/>
            <a:ext cx="7765762" cy="2316816"/>
          </a:xfrm>
        </p:spPr>
        <p:txBody>
          <a:bodyPr>
            <a:noAutofit/>
          </a:bodyPr>
          <a:lstStyle/>
          <a:p>
            <a:pPr>
              <a:lnSpc>
                <a:spcPct val="80000"/>
              </a:lnSpc>
            </a:pPr>
            <a:r>
              <a:rPr lang="en-US" sz="1600" dirty="0"/>
              <a:t>The International Space Station is the largest and most complex international scientific project in history.  Led by the United States, the International Space Station draws upon the scientific and technological resources of 16 nations: Canada, Japan, Russia, 11 nations of the European Space Agency, and Brazil</a:t>
            </a:r>
          </a:p>
          <a:p>
            <a:pPr>
              <a:lnSpc>
                <a:spcPct val="80000"/>
              </a:lnSpc>
            </a:pPr>
            <a:endParaRPr lang="en-US" sz="1600" dirty="0"/>
          </a:p>
          <a:p>
            <a:pPr>
              <a:lnSpc>
                <a:spcPct val="80000"/>
              </a:lnSpc>
            </a:pPr>
            <a:r>
              <a:rPr lang="en-US" sz="1600" dirty="0"/>
              <a:t>More than four times as large as the Russian Mir space station, the completed International Space Station will have a mass of about 472,000 kg. It will measure 356 feet across and 290 feet long, with almost an acre of solar panels to provide electrical power to six state-of-the-art laboratories.</a:t>
            </a:r>
            <a:br>
              <a:rPr lang="en-US" sz="1600" dirty="0"/>
            </a:br>
            <a:endParaRPr lang="en-US" sz="1600" dirty="0"/>
          </a:p>
          <a:p>
            <a:pPr>
              <a:lnSpc>
                <a:spcPct val="80000"/>
              </a:lnSpc>
            </a:pPr>
            <a:r>
              <a:rPr lang="en-US" sz="1600" dirty="0"/>
              <a:t>The station is in an orbit with an altitude of approximately 400 km with an inclination of 51.6 degrees. The orbit provides excellent Earth observations with coverage of 85 percent of the globe and over flight of 95 percent of the population. </a:t>
            </a:r>
          </a:p>
          <a:p>
            <a:pPr>
              <a:lnSpc>
                <a:spcPct val="80000"/>
              </a:lnSpc>
            </a:pPr>
            <a:endParaRPr lang="en-US" sz="1600" dirty="0"/>
          </a:p>
          <a:p>
            <a:pPr>
              <a:lnSpc>
                <a:spcPct val="80000"/>
              </a:lnSpc>
            </a:pPr>
            <a:r>
              <a:rPr lang="en-US" sz="1600" dirty="0"/>
              <a:t>The ISS houses an international crew of 6.</a:t>
            </a:r>
          </a:p>
        </p:txBody>
      </p:sp>
      <p:pic>
        <p:nvPicPr>
          <p:cNvPr id="360452" name="Picture 4" descr="iss_top">
            <a:hlinkClick r:id="rId2" action="ppaction://hlinkfile"/>
          </p:cNvPr>
          <p:cNvPicPr>
            <a:picLocks noChangeAspect="1" noChangeArrowheads="1"/>
          </p:cNvPicPr>
          <p:nvPr/>
        </p:nvPicPr>
        <p:blipFill>
          <a:blip r:embed="rId3" cstate="print"/>
          <a:srcRect/>
          <a:stretch>
            <a:fillRect/>
          </a:stretch>
        </p:blipFill>
        <p:spPr bwMode="auto">
          <a:xfrm>
            <a:off x="5264728" y="4118162"/>
            <a:ext cx="3186545" cy="2316816"/>
          </a:xfrm>
          <a:prstGeom prst="rect">
            <a:avLst/>
          </a:prstGeom>
          <a:noFill/>
        </p:spPr>
      </p:pic>
      <p:pic>
        <p:nvPicPr>
          <p:cNvPr id="360453" name="Picture 5" descr="ISS STS119"/>
          <p:cNvPicPr>
            <a:picLocks noChangeAspect="1" noChangeArrowheads="1"/>
          </p:cNvPicPr>
          <p:nvPr/>
        </p:nvPicPr>
        <p:blipFill>
          <a:blip r:embed="rId4" cstate="print"/>
          <a:srcRect/>
          <a:stretch>
            <a:fillRect/>
          </a:stretch>
        </p:blipFill>
        <p:spPr bwMode="auto">
          <a:xfrm>
            <a:off x="1343454" y="4314569"/>
            <a:ext cx="3199671" cy="2119547"/>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2"/>
          <p:cNvSpPr>
            <a:spLocks noGrp="1" noChangeArrowheads="1"/>
          </p:cNvSpPr>
          <p:nvPr>
            <p:ph type="title"/>
          </p:nvPr>
        </p:nvSpPr>
        <p:spPr/>
        <p:txBody>
          <a:bodyPr/>
          <a:lstStyle/>
          <a:p>
            <a:r>
              <a:rPr lang="en-US" dirty="0"/>
              <a:t>International Space Station Overview</a:t>
            </a:r>
          </a:p>
        </p:txBody>
      </p:sp>
      <p:sp>
        <p:nvSpPr>
          <p:cNvPr id="960515" name="Rectangle 3"/>
          <p:cNvSpPr>
            <a:spLocks noGrp="1" noChangeArrowheads="1"/>
          </p:cNvSpPr>
          <p:nvPr>
            <p:ph type="body" idx="1"/>
          </p:nvPr>
        </p:nvSpPr>
        <p:spPr>
          <a:xfrm>
            <a:off x="685800" y="990600"/>
            <a:ext cx="7765762" cy="2895600"/>
          </a:xfrm>
        </p:spPr>
        <p:txBody>
          <a:bodyPr>
            <a:normAutofit fontScale="92500" lnSpcReduction="10000"/>
          </a:bodyPr>
          <a:lstStyle/>
          <a:p>
            <a:pPr>
              <a:lnSpc>
                <a:spcPct val="80000"/>
              </a:lnSpc>
            </a:pPr>
            <a:r>
              <a:rPr lang="en-US" sz="1700" dirty="0"/>
              <a:t>Initial resupply of the ISS was primarily accomplished by the Space Shuttle and the Russian Progress autonomous resupply vehicle.</a:t>
            </a:r>
          </a:p>
          <a:p>
            <a:pPr>
              <a:lnSpc>
                <a:spcPct val="80000"/>
              </a:lnSpc>
              <a:buFontTx/>
              <a:buNone/>
            </a:pPr>
            <a:r>
              <a:rPr lang="en-US" sz="1700" dirty="0"/>
              <a:t> </a:t>
            </a:r>
          </a:p>
          <a:p>
            <a:pPr>
              <a:lnSpc>
                <a:spcPct val="80000"/>
              </a:lnSpc>
            </a:pPr>
            <a:r>
              <a:rPr lang="en-US" sz="1700" dirty="0"/>
              <a:t>With the retirement of the Space Shuttle, additional international partner resupply capabilities have been developed and demonstrated. These vehicles include the Japanese HTV and the ESA ATV.</a:t>
            </a:r>
            <a:br>
              <a:rPr lang="en-US" sz="1700" dirty="0"/>
            </a:br>
            <a:endParaRPr lang="en-US" sz="1700" dirty="0"/>
          </a:p>
          <a:p>
            <a:pPr>
              <a:lnSpc>
                <a:spcPct val="80000"/>
              </a:lnSpc>
            </a:pPr>
            <a:r>
              <a:rPr lang="en-US" sz="1700" dirty="0"/>
              <a:t>Resupply items include water, air, food, clothing, general operational supplies, spare parts, and scientific payload items</a:t>
            </a:r>
          </a:p>
          <a:p>
            <a:pPr>
              <a:lnSpc>
                <a:spcPct val="80000"/>
              </a:lnSpc>
            </a:pPr>
            <a:endParaRPr lang="en-US" sz="1700" dirty="0"/>
          </a:p>
          <a:p>
            <a:pPr>
              <a:lnSpc>
                <a:spcPct val="80000"/>
              </a:lnSpc>
            </a:pPr>
            <a:r>
              <a:rPr lang="en-US" sz="1700" dirty="0"/>
              <a:t>Service also includes carrying away trash and other non-serviceable items for disposal during Cygnus destructive reentry</a:t>
            </a:r>
          </a:p>
          <a:p>
            <a:pPr>
              <a:lnSpc>
                <a:spcPct val="80000"/>
              </a:lnSpc>
            </a:pPr>
            <a:endParaRPr lang="en-US" sz="1700" dirty="0"/>
          </a:p>
          <a:p>
            <a:pPr>
              <a:lnSpc>
                <a:spcPct val="80000"/>
              </a:lnSpc>
            </a:pPr>
            <a:r>
              <a:rPr lang="en-US" sz="1700" dirty="0"/>
              <a:t>Missions purchased on a per-mission basis, regardless of amount of cargo up and down</a:t>
            </a:r>
          </a:p>
          <a:p>
            <a:pPr>
              <a:lnSpc>
                <a:spcPct val="80000"/>
              </a:lnSpc>
            </a:pPr>
            <a:endParaRPr lang="en-US" sz="1300" b="1" dirty="0"/>
          </a:p>
          <a:p>
            <a:pPr>
              <a:lnSpc>
                <a:spcPct val="80000"/>
              </a:lnSpc>
            </a:pPr>
            <a:endParaRPr lang="en-US" sz="1300" b="1" dirty="0"/>
          </a:p>
          <a:p>
            <a:pPr>
              <a:lnSpc>
                <a:spcPct val="80000"/>
              </a:lnSpc>
            </a:pPr>
            <a:endParaRPr lang="en-US" sz="1300" b="1" dirty="0"/>
          </a:p>
        </p:txBody>
      </p:sp>
      <p:pic>
        <p:nvPicPr>
          <p:cNvPr id="960518" name="Picture 6" descr="Shuttle sts133"/>
          <p:cNvPicPr>
            <a:picLocks noChangeAspect="1" noChangeArrowheads="1"/>
          </p:cNvPicPr>
          <p:nvPr/>
        </p:nvPicPr>
        <p:blipFill>
          <a:blip r:embed="rId2" cstate="print"/>
          <a:srcRect/>
          <a:stretch>
            <a:fillRect/>
          </a:stretch>
        </p:blipFill>
        <p:spPr bwMode="auto">
          <a:xfrm>
            <a:off x="69273" y="4043924"/>
            <a:ext cx="3325091" cy="2208959"/>
          </a:xfrm>
          <a:prstGeom prst="rect">
            <a:avLst/>
          </a:prstGeom>
          <a:noFill/>
        </p:spPr>
      </p:pic>
      <p:pic>
        <p:nvPicPr>
          <p:cNvPr id="960519" name="Picture 7" descr="ATV2"/>
          <p:cNvPicPr>
            <a:picLocks noChangeAspect="1" noChangeArrowheads="1"/>
          </p:cNvPicPr>
          <p:nvPr/>
        </p:nvPicPr>
        <p:blipFill>
          <a:blip r:embed="rId3" cstate="print"/>
          <a:srcRect/>
          <a:stretch>
            <a:fillRect/>
          </a:stretch>
        </p:blipFill>
        <p:spPr bwMode="auto">
          <a:xfrm>
            <a:off x="5693353" y="4043924"/>
            <a:ext cx="3312102" cy="2193551"/>
          </a:xfrm>
          <a:prstGeom prst="rect">
            <a:avLst/>
          </a:prstGeom>
          <a:noFill/>
        </p:spPr>
      </p:pic>
      <p:pic>
        <p:nvPicPr>
          <p:cNvPr id="960520" name="Picture 8" descr="HTV captured"/>
          <p:cNvPicPr>
            <a:picLocks noChangeAspect="1" noChangeArrowheads="1"/>
          </p:cNvPicPr>
          <p:nvPr/>
        </p:nvPicPr>
        <p:blipFill>
          <a:blip r:embed="rId4" cstate="print"/>
          <a:srcRect/>
          <a:stretch>
            <a:fillRect/>
          </a:stretch>
        </p:blipFill>
        <p:spPr bwMode="auto">
          <a:xfrm>
            <a:off x="3810000" y="4043923"/>
            <a:ext cx="1513898" cy="2151529"/>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dirty="0"/>
              <a:t>Low Earth Orbit Transfer Operations</a:t>
            </a:r>
          </a:p>
        </p:txBody>
      </p:sp>
      <p:sp>
        <p:nvSpPr>
          <p:cNvPr id="63491" name="Rectangle 3"/>
          <p:cNvSpPr>
            <a:spLocks noGrp="1" noChangeArrowheads="1"/>
          </p:cNvSpPr>
          <p:nvPr>
            <p:ph type="body" idx="1"/>
          </p:nvPr>
        </p:nvSpPr>
        <p:spPr>
          <a:xfrm>
            <a:off x="401205" y="1245254"/>
            <a:ext cx="8366125" cy="1187824"/>
          </a:xfrm>
          <a:solidFill>
            <a:srgbClr val="567C9C"/>
          </a:solidFill>
          <a:ln/>
        </p:spPr>
        <p:txBody>
          <a:bodyPr/>
          <a:lstStyle/>
          <a:p>
            <a:pPr algn="ctr">
              <a:buFontTx/>
              <a:buNone/>
            </a:pPr>
            <a:r>
              <a:rPr lang="en-US" sz="1700" b="1" i="1" dirty="0">
                <a:solidFill>
                  <a:schemeClr val="bg1"/>
                </a:solidFill>
              </a:rPr>
              <a:t>Drawing Upon Its </a:t>
            </a:r>
            <a:r>
              <a:rPr lang="en-US" sz="1700" b="1" i="1" dirty="0" smtClean="0">
                <a:solidFill>
                  <a:schemeClr val="bg1"/>
                </a:solidFill>
              </a:rPr>
              <a:t>32 </a:t>
            </a:r>
            <a:r>
              <a:rPr lang="en-US" sz="1700" b="1" i="1" dirty="0">
                <a:solidFill>
                  <a:schemeClr val="bg1"/>
                </a:solidFill>
              </a:rPr>
              <a:t>Years Of Satellite And Major Space Systems Development And Operations Experience, Orbital Sciences Corporation Has Embarked On A New Venture To Provide Low Earth Orbit Cargo Transfer Services To NASA’s ISS Program</a:t>
            </a:r>
            <a:r>
              <a:rPr lang="en-US" sz="1700" b="1" i="1" dirty="0"/>
              <a:t> </a:t>
            </a:r>
          </a:p>
        </p:txBody>
      </p:sp>
      <p:sp>
        <p:nvSpPr>
          <p:cNvPr id="63492" name="Rectangle 4"/>
          <p:cNvSpPr>
            <a:spLocks noChangeArrowheads="1"/>
          </p:cNvSpPr>
          <p:nvPr/>
        </p:nvSpPr>
        <p:spPr bwMode="auto">
          <a:xfrm>
            <a:off x="217921" y="2790265"/>
            <a:ext cx="4557568" cy="3552265"/>
          </a:xfrm>
          <a:prstGeom prst="rect">
            <a:avLst/>
          </a:prstGeom>
          <a:noFill/>
          <a:ln w="9525">
            <a:noFill/>
            <a:miter lim="800000"/>
            <a:headEnd/>
            <a:tailEnd/>
          </a:ln>
        </p:spPr>
        <p:txBody>
          <a:bodyPr lIns="91376" tIns="45688" rIns="91376" bIns="45688"/>
          <a:lstStyle/>
          <a:p>
            <a:pPr marL="151010" indent="-151010" eaLnBrk="1" hangingPunct="1">
              <a:spcBef>
                <a:spcPct val="20000"/>
              </a:spcBef>
              <a:buFontTx/>
              <a:buChar char="•"/>
            </a:pPr>
            <a:r>
              <a:rPr lang="en-US" sz="1800" b="1" dirty="0">
                <a:latin typeface="Arial" charset="0"/>
              </a:rPr>
              <a:t>Under the joint NASA / Orbital Commercial Orbital Transportation Services (COTS) program, Orbital </a:t>
            </a:r>
            <a:r>
              <a:rPr lang="en-US" sz="1800" b="1" dirty="0" smtClean="0">
                <a:latin typeface="Arial" charset="0"/>
              </a:rPr>
              <a:t>Developed </a:t>
            </a:r>
            <a:r>
              <a:rPr lang="en-US" sz="1800" b="1" dirty="0">
                <a:latin typeface="Arial" charset="0"/>
              </a:rPr>
              <a:t>the “Cygnus” Advanced Maneuvering Space Vehicle, Which is Designed to Meet the Stringent Safety Requirements for International Space Station (ISS) Operations. </a:t>
            </a:r>
          </a:p>
          <a:p>
            <a:pPr marL="151010" indent="-151010" eaLnBrk="1" hangingPunct="1">
              <a:spcBef>
                <a:spcPct val="20000"/>
              </a:spcBef>
              <a:buFontTx/>
              <a:buChar char="•"/>
            </a:pPr>
            <a:endParaRPr lang="en-US" sz="1300" b="1" dirty="0">
              <a:latin typeface="Arial" charset="0"/>
            </a:endParaRPr>
          </a:p>
          <a:p>
            <a:pPr marL="151010" indent="-151010" eaLnBrk="1" hangingPunct="1">
              <a:spcBef>
                <a:spcPct val="20000"/>
              </a:spcBef>
              <a:buFontTx/>
              <a:buChar char="•"/>
            </a:pPr>
            <a:r>
              <a:rPr lang="en-US" sz="1800" b="1" dirty="0">
                <a:latin typeface="Arial" charset="0"/>
              </a:rPr>
              <a:t>The Cygnus Spacecraft </a:t>
            </a:r>
            <a:r>
              <a:rPr lang="en-US" sz="1800" b="1" dirty="0" smtClean="0">
                <a:latin typeface="Arial" charset="0"/>
              </a:rPr>
              <a:t>Provides </a:t>
            </a:r>
            <a:r>
              <a:rPr lang="en-US" sz="1800" b="1" dirty="0">
                <a:latin typeface="Arial" charset="0"/>
              </a:rPr>
              <a:t>Cargo Resupply to the ISS Program under the Cargo Resupply Services Contract</a:t>
            </a:r>
          </a:p>
        </p:txBody>
      </p:sp>
      <p:pic>
        <p:nvPicPr>
          <p:cNvPr id="63493" name="Picture 5" descr="Cygnus Front 3 panel"/>
          <p:cNvPicPr>
            <a:picLocks noChangeAspect="1" noChangeArrowheads="1"/>
          </p:cNvPicPr>
          <p:nvPr/>
        </p:nvPicPr>
        <p:blipFill>
          <a:blip r:embed="rId2" cstate="print"/>
          <a:srcRect/>
          <a:stretch>
            <a:fillRect/>
          </a:stretch>
        </p:blipFill>
        <p:spPr bwMode="auto">
          <a:xfrm>
            <a:off x="4798580" y="2907926"/>
            <a:ext cx="4205432" cy="2797269"/>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lIns="91311" tIns="45657" rIns="91311" bIns="45657">
            <a:normAutofit/>
          </a:bodyPr>
          <a:lstStyle/>
          <a:p>
            <a:pPr eaLnBrk="1" hangingPunct="1"/>
            <a:r>
              <a:rPr lang="en-US" sz="2400" dirty="0" smtClean="0"/>
              <a:t>Cygnus Overview</a:t>
            </a:r>
          </a:p>
        </p:txBody>
      </p:sp>
      <p:sp>
        <p:nvSpPr>
          <p:cNvPr id="8197" name="Rectangle 5"/>
          <p:cNvSpPr>
            <a:spLocks noChangeArrowheads="1"/>
          </p:cNvSpPr>
          <p:nvPr/>
        </p:nvSpPr>
        <p:spPr bwMode="auto">
          <a:xfrm>
            <a:off x="5009457" y="5122855"/>
            <a:ext cx="3897481" cy="1514246"/>
          </a:xfrm>
          <a:prstGeom prst="rect">
            <a:avLst/>
          </a:prstGeom>
          <a:noFill/>
          <a:ln w="9525">
            <a:noFill/>
            <a:miter lim="800000"/>
            <a:headEnd/>
            <a:tailEnd/>
          </a:ln>
        </p:spPr>
        <p:txBody>
          <a:bodyPr lIns="0" tIns="0" rIns="0" bIns="0"/>
          <a:lstStyle/>
          <a:p>
            <a:pPr marL="228600" indent="-228600">
              <a:spcBef>
                <a:spcPct val="20000"/>
              </a:spcBef>
              <a:buFont typeface="Wingdings" pitchFamily="2" charset="2"/>
              <a:buChar char="l"/>
            </a:pPr>
            <a:r>
              <a:rPr lang="en-US" sz="1600" b="1" u="sng" dirty="0">
                <a:solidFill>
                  <a:prstClr val="black"/>
                </a:solidFill>
                <a:latin typeface="Times New Roman" pitchFamily="18" charset="0"/>
                <a:ea typeface="ヒラギノ角ゴ Pro W3" pitchFamily="-109" charset="-128"/>
                <a:cs typeface="Times New Roman" pitchFamily="18" charset="0"/>
              </a:rPr>
              <a:t>Service Module (SM)</a:t>
            </a:r>
          </a:p>
          <a:p>
            <a:pPr lvl="1" indent="-168275">
              <a:spcBef>
                <a:spcPct val="20000"/>
              </a:spcBef>
              <a:buFont typeface="Wingdings" pitchFamily="2" charset="2"/>
              <a:buChar char="Ø"/>
            </a:pPr>
            <a:r>
              <a:rPr lang="en-US" sz="1400" dirty="0">
                <a:solidFill>
                  <a:prstClr val="black"/>
                </a:solidFill>
                <a:latin typeface="Times New Roman" pitchFamily="18" charset="0"/>
                <a:ea typeface="ヒラギノ角ゴ Pro W3" pitchFamily="-109" charset="-128"/>
                <a:cs typeface="Times New Roman" pitchFamily="18" charset="0"/>
              </a:rPr>
              <a:t>Heritage: </a:t>
            </a:r>
            <a:r>
              <a:rPr lang="en-US" sz="1400" dirty="0" smtClean="0">
                <a:solidFill>
                  <a:prstClr val="black"/>
                </a:solidFill>
                <a:latin typeface="Times New Roman" pitchFamily="18" charset="0"/>
                <a:ea typeface="ヒラギノ角ゴ Pro W3" pitchFamily="-109" charset="-128"/>
                <a:cs typeface="Times New Roman" pitchFamily="18" charset="0"/>
              </a:rPr>
              <a:t>Orbital GEO and LEO missions</a:t>
            </a:r>
            <a:endParaRPr lang="en-US" sz="1400" dirty="0">
              <a:solidFill>
                <a:prstClr val="black"/>
              </a:solidFill>
              <a:latin typeface="Times New Roman" pitchFamily="18" charset="0"/>
              <a:ea typeface="ヒラギノ角ゴ Pro W3" pitchFamily="-109" charset="-128"/>
              <a:cs typeface="Times New Roman" pitchFamily="18" charset="0"/>
            </a:endParaRPr>
          </a:p>
          <a:p>
            <a:pPr lvl="1" indent="-168275">
              <a:spcBef>
                <a:spcPct val="20000"/>
              </a:spcBef>
              <a:buFont typeface="Wingdings" pitchFamily="2" charset="2"/>
              <a:buChar char="Ø"/>
            </a:pPr>
            <a:r>
              <a:rPr lang="en-US" sz="1400" dirty="0" smtClean="0">
                <a:solidFill>
                  <a:prstClr val="black"/>
                </a:solidFill>
                <a:latin typeface="Times New Roman" pitchFamily="18" charset="0"/>
                <a:ea typeface="ヒラギノ角ゴ Pro W3" pitchFamily="-109" charset="-128"/>
                <a:cs typeface="Times New Roman" pitchFamily="18" charset="0"/>
              </a:rPr>
              <a:t>Power </a:t>
            </a:r>
            <a:r>
              <a:rPr lang="en-US" sz="1400" dirty="0">
                <a:solidFill>
                  <a:prstClr val="black"/>
                </a:solidFill>
                <a:latin typeface="Times New Roman" pitchFamily="18" charset="0"/>
                <a:ea typeface="ヒラギノ角ゴ Pro W3" pitchFamily="-109" charset="-128"/>
                <a:cs typeface="Times New Roman" pitchFamily="18" charset="0"/>
              </a:rPr>
              <a:t>Generation: 2 Fixed Wing Solar </a:t>
            </a:r>
            <a:r>
              <a:rPr lang="en-US" sz="1400" dirty="0" smtClean="0">
                <a:solidFill>
                  <a:prstClr val="black"/>
                </a:solidFill>
                <a:latin typeface="Times New Roman" pitchFamily="18" charset="0"/>
                <a:ea typeface="ヒラギノ角ゴ Pro W3" pitchFamily="-109" charset="-128"/>
                <a:cs typeface="Times New Roman" pitchFamily="18" charset="0"/>
              </a:rPr>
              <a:t>Arrays</a:t>
            </a:r>
            <a:endParaRPr lang="en-US" sz="1400" dirty="0">
              <a:solidFill>
                <a:prstClr val="black"/>
              </a:solidFill>
              <a:latin typeface="Times New Roman" pitchFamily="18" charset="0"/>
              <a:ea typeface="ヒラギノ角ゴ Pro W3" pitchFamily="-109" charset="-128"/>
              <a:cs typeface="Times New Roman" pitchFamily="18" charset="0"/>
            </a:endParaRPr>
          </a:p>
          <a:p>
            <a:pPr lvl="1" indent="-168275">
              <a:spcBef>
                <a:spcPct val="20000"/>
              </a:spcBef>
              <a:buFont typeface="Wingdings" pitchFamily="2" charset="2"/>
              <a:buChar char="Ø"/>
            </a:pPr>
            <a:r>
              <a:rPr lang="en-US" sz="1400" dirty="0">
                <a:solidFill>
                  <a:prstClr val="black"/>
                </a:solidFill>
                <a:latin typeface="Times New Roman" pitchFamily="18" charset="0"/>
                <a:ea typeface="ヒラギノ角ゴ Pro W3" pitchFamily="-109" charset="-128"/>
                <a:cs typeface="Times New Roman" pitchFamily="18" charset="0"/>
              </a:rPr>
              <a:t>Power Output: 3.5 kW (sun-pointed)</a:t>
            </a:r>
          </a:p>
          <a:p>
            <a:pPr lvl="1" indent="-168275">
              <a:spcBef>
                <a:spcPct val="20000"/>
              </a:spcBef>
              <a:buFont typeface="Wingdings" pitchFamily="2" charset="2"/>
              <a:buChar char="Ø"/>
            </a:pPr>
            <a:r>
              <a:rPr lang="en-US" sz="1400" dirty="0" smtClean="0">
                <a:solidFill>
                  <a:prstClr val="black"/>
                </a:solidFill>
                <a:latin typeface="Times New Roman" pitchFamily="18" charset="0"/>
                <a:ea typeface="ヒラギノ角ゴ Pro W3" pitchFamily="-109" charset="-128"/>
                <a:cs typeface="Times New Roman" pitchFamily="18" charset="0"/>
              </a:rPr>
              <a:t>Compatible </a:t>
            </a:r>
            <a:r>
              <a:rPr lang="en-US" sz="1400" dirty="0">
                <a:solidFill>
                  <a:prstClr val="black"/>
                </a:solidFill>
                <a:latin typeface="Times New Roman" pitchFamily="18" charset="0"/>
                <a:ea typeface="ヒラギノ角ゴ Pro W3" pitchFamily="-109" charset="-128"/>
                <a:cs typeface="Times New Roman" pitchFamily="18" charset="0"/>
              </a:rPr>
              <a:t>with </a:t>
            </a:r>
            <a:r>
              <a:rPr lang="en-US" sz="1400" dirty="0" smtClean="0">
                <a:solidFill>
                  <a:prstClr val="black"/>
                </a:solidFill>
                <a:latin typeface="Times New Roman" pitchFamily="18" charset="0"/>
                <a:ea typeface="ヒラギノ角ゴ Pro W3" pitchFamily="-109" charset="-128"/>
                <a:cs typeface="Times New Roman" pitchFamily="18" charset="0"/>
              </a:rPr>
              <a:t>Antares launch vehicle</a:t>
            </a:r>
            <a:endParaRPr lang="en-US" sz="1400" dirty="0">
              <a:solidFill>
                <a:prstClr val="black"/>
              </a:solidFill>
              <a:latin typeface="Times New Roman" pitchFamily="18" charset="0"/>
              <a:ea typeface="ヒラギノ角ゴ Pro W3" pitchFamily="-109" charset="-128"/>
              <a:cs typeface="Times New Roman" pitchFamily="18" charset="0"/>
            </a:endParaRPr>
          </a:p>
        </p:txBody>
      </p:sp>
      <p:sp>
        <p:nvSpPr>
          <p:cNvPr id="30" name="Rectangle 5"/>
          <p:cNvSpPr>
            <a:spLocks noChangeArrowheads="1"/>
          </p:cNvSpPr>
          <p:nvPr/>
        </p:nvSpPr>
        <p:spPr bwMode="auto">
          <a:xfrm>
            <a:off x="275223" y="5119041"/>
            <a:ext cx="4572000" cy="1569430"/>
          </a:xfrm>
          <a:prstGeom prst="rect">
            <a:avLst/>
          </a:prstGeom>
          <a:noFill/>
          <a:ln w="9525">
            <a:noFill/>
            <a:miter lim="800000"/>
            <a:headEnd/>
            <a:tailEnd/>
          </a:ln>
        </p:spPr>
        <p:txBody>
          <a:bodyPr lIns="0" tIns="0" rIns="0" bIns="0"/>
          <a:lstStyle/>
          <a:p>
            <a:pPr marL="228600" indent="-228600">
              <a:spcBef>
                <a:spcPct val="20000"/>
              </a:spcBef>
              <a:buFont typeface="Wingdings" pitchFamily="2" charset="2"/>
              <a:buChar char="l"/>
            </a:pPr>
            <a:r>
              <a:rPr lang="en-US" sz="1600" b="1" u="sng" dirty="0" smtClean="0">
                <a:solidFill>
                  <a:prstClr val="black"/>
                </a:solidFill>
                <a:latin typeface="Times New Roman" pitchFamily="18" charset="0"/>
                <a:ea typeface="ヒラギノ角ゴ Pro W3" pitchFamily="-109" charset="-128"/>
                <a:cs typeface="Times New Roman" pitchFamily="18" charset="0"/>
              </a:rPr>
              <a:t>Pressurized Cargo Module (PCM)</a:t>
            </a:r>
            <a:endParaRPr lang="en-US" sz="1400" dirty="0" smtClean="0">
              <a:solidFill>
                <a:prstClr val="black"/>
              </a:solidFill>
              <a:latin typeface="Times New Roman" pitchFamily="18" charset="0"/>
              <a:ea typeface="ヒラギノ角ゴ Pro W3" pitchFamily="-109" charset="-128"/>
              <a:cs typeface="Times New Roman" pitchFamily="18" charset="0"/>
            </a:endParaRPr>
          </a:p>
          <a:p>
            <a:pPr lvl="1" indent="-168275">
              <a:spcBef>
                <a:spcPct val="20000"/>
              </a:spcBef>
              <a:buFont typeface="Wingdings" pitchFamily="2" charset="2"/>
              <a:buChar char="Ø"/>
            </a:pPr>
            <a:r>
              <a:rPr lang="en-US" sz="1400" dirty="0" smtClean="0">
                <a:solidFill>
                  <a:prstClr val="black"/>
                </a:solidFill>
                <a:latin typeface="Times New Roman" pitchFamily="18" charset="0"/>
                <a:ea typeface="ヒラギノ角ゴ Pro W3" pitchFamily="-109" charset="-128"/>
                <a:cs typeface="Times New Roman" pitchFamily="18" charset="0"/>
              </a:rPr>
              <a:t>Heritage: Multi-Purpose Logistics Module (ISS); ATV</a:t>
            </a:r>
          </a:p>
          <a:p>
            <a:pPr lvl="1" indent="-168275">
              <a:spcBef>
                <a:spcPct val="20000"/>
              </a:spcBef>
              <a:buFont typeface="Wingdings" pitchFamily="2" charset="2"/>
              <a:buChar char="Ø"/>
            </a:pPr>
            <a:r>
              <a:rPr lang="en-US" sz="1400" dirty="0" smtClean="0">
                <a:solidFill>
                  <a:prstClr val="black"/>
                </a:solidFill>
                <a:latin typeface="Times New Roman" pitchFamily="18" charset="0"/>
                <a:ea typeface="ヒラギノ角ゴ Pro W3" pitchFamily="-109" charset="-128"/>
                <a:cs typeface="Times New Roman" pitchFamily="18" charset="0"/>
              </a:rPr>
              <a:t>Total Payload Mass: 2,000 kg (standard), 2700 kg (enhanced)</a:t>
            </a:r>
          </a:p>
          <a:p>
            <a:pPr lvl="1" indent="-168275">
              <a:spcBef>
                <a:spcPct val="20000"/>
              </a:spcBef>
              <a:buFont typeface="Wingdings" pitchFamily="2" charset="2"/>
              <a:buChar char="Ø"/>
            </a:pPr>
            <a:r>
              <a:rPr lang="en-US" sz="1400" dirty="0" smtClean="0">
                <a:solidFill>
                  <a:prstClr val="black"/>
                </a:solidFill>
                <a:latin typeface="Times New Roman" pitchFamily="18" charset="0"/>
                <a:ea typeface="ヒラギノ角ゴ Pro W3" pitchFamily="-109" charset="-128"/>
                <a:cs typeface="Times New Roman" pitchFamily="18" charset="0"/>
              </a:rPr>
              <a:t>Pressurized Volume: 18.7 m</a:t>
            </a:r>
            <a:r>
              <a:rPr lang="en-US" sz="1400" baseline="30000" dirty="0" smtClean="0">
                <a:solidFill>
                  <a:prstClr val="black"/>
                </a:solidFill>
                <a:latin typeface="Times New Roman" pitchFamily="18" charset="0"/>
                <a:ea typeface="ヒラギノ角ゴ Pro W3" pitchFamily="-109" charset="-128"/>
                <a:cs typeface="Times New Roman" pitchFamily="18" charset="0"/>
              </a:rPr>
              <a:t>3</a:t>
            </a:r>
            <a:r>
              <a:rPr lang="en-US" sz="1400" dirty="0" smtClean="0">
                <a:solidFill>
                  <a:prstClr val="black"/>
                </a:solidFill>
                <a:latin typeface="Times New Roman" pitchFamily="18" charset="0"/>
                <a:ea typeface="ヒラギノ角ゴ Pro W3" pitchFamily="-109" charset="-128"/>
                <a:cs typeface="Times New Roman" pitchFamily="18" charset="0"/>
              </a:rPr>
              <a:t>, 27 m</a:t>
            </a:r>
            <a:r>
              <a:rPr lang="en-US" sz="1400" baseline="30000" dirty="0" smtClean="0">
                <a:solidFill>
                  <a:prstClr val="black"/>
                </a:solidFill>
                <a:latin typeface="Times New Roman" pitchFamily="18" charset="0"/>
                <a:ea typeface="ヒラギノ角ゴ Pro W3" pitchFamily="-109" charset="-128"/>
                <a:cs typeface="Times New Roman" pitchFamily="18" charset="0"/>
              </a:rPr>
              <a:t>3</a:t>
            </a:r>
            <a:endParaRPr lang="en-US" sz="1400" dirty="0" smtClean="0">
              <a:solidFill>
                <a:prstClr val="black"/>
              </a:solidFill>
              <a:latin typeface="Times New Roman" pitchFamily="18" charset="0"/>
              <a:ea typeface="ヒラギノ角ゴ Pro W3" pitchFamily="-109" charset="-128"/>
              <a:cs typeface="Times New Roman" pitchFamily="18" charset="0"/>
            </a:endParaRPr>
          </a:p>
          <a:p>
            <a:pPr lvl="1" indent="-168275">
              <a:spcBef>
                <a:spcPct val="20000"/>
              </a:spcBef>
              <a:buFont typeface="Wingdings" pitchFamily="2" charset="2"/>
              <a:buChar char="Ø"/>
            </a:pPr>
            <a:r>
              <a:rPr lang="en-US" sz="1400" dirty="0" smtClean="0">
                <a:solidFill>
                  <a:prstClr val="black"/>
                </a:solidFill>
                <a:latin typeface="Times New Roman" pitchFamily="18" charset="0"/>
                <a:ea typeface="ヒラギノ角ゴ Pro W3" pitchFamily="-109" charset="-128"/>
                <a:cs typeface="Times New Roman" pitchFamily="18" charset="0"/>
              </a:rPr>
              <a:t>Berthing at ISS: Node 2 Common Berthing Mechanism</a:t>
            </a:r>
          </a:p>
        </p:txBody>
      </p:sp>
      <p:sp>
        <p:nvSpPr>
          <p:cNvPr id="11" name="Footer Placeholder 4"/>
          <p:cNvSpPr txBox="1">
            <a:spLocks/>
          </p:cNvSpPr>
          <p:nvPr/>
        </p:nvSpPr>
        <p:spPr>
          <a:xfrm>
            <a:off x="215400" y="6363550"/>
            <a:ext cx="2362200" cy="365125"/>
          </a:xfrm>
          <a:prstGeom prst="rect">
            <a:avLst/>
          </a:prstGeom>
        </p:spPr>
        <p:txBody>
          <a:bodyPr vert="horz" lIns="91440" tIns="45720" rIns="91440" bIns="45720" rtlCol="0" anchor="ctr"/>
          <a:lstStyle>
            <a:defPPr>
              <a:defRPr lang="en-US"/>
            </a:defPPr>
            <a:lvl1pPr marL="0" algn="l" defTabSz="914400" rtl="0" eaLnBrk="1" latinLnBrk="0" hangingPunct="1">
              <a:defRPr sz="6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solidFill>
            </a:endParaRPr>
          </a:p>
        </p:txBody>
      </p:sp>
      <p:pic>
        <p:nvPicPr>
          <p:cNvPr id="19458" name="Picture 2" descr="J:\Apg\CRS\Systems Engineering\Graphics\Orb-4\Orb-4 Oblique View ligh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1771" y="1745732"/>
            <a:ext cx="4837201" cy="2717354"/>
          </a:xfrm>
          <a:prstGeom prst="rect">
            <a:avLst/>
          </a:prstGeom>
          <a:noFill/>
        </p:spPr>
      </p:pic>
      <p:sp>
        <p:nvSpPr>
          <p:cNvPr id="22" name="Rectangle 21"/>
          <p:cNvSpPr/>
          <p:nvPr/>
        </p:nvSpPr>
        <p:spPr>
          <a:xfrm>
            <a:off x="414068" y="975111"/>
            <a:ext cx="8425132" cy="369332"/>
          </a:xfrm>
          <a:prstGeom prst="rect">
            <a:avLst/>
          </a:prstGeom>
        </p:spPr>
        <p:txBody>
          <a:bodyPr wrap="square">
            <a:spAutoFit/>
          </a:bodyPr>
          <a:lstStyle/>
          <a:p>
            <a:r>
              <a:rPr lang="en-US" sz="1800" b="1" dirty="0" smtClean="0">
                <a:solidFill>
                  <a:prstClr val="black"/>
                </a:solidFill>
                <a:latin typeface="Times New Roman" pitchFamily="18" charset="0"/>
                <a:cs typeface="Times New Roman" pitchFamily="18" charset="0"/>
              </a:rPr>
              <a:t>The Cygnus vehicle is evolving and currently has two configurations </a:t>
            </a:r>
          </a:p>
        </p:txBody>
      </p:sp>
      <p:sp>
        <p:nvSpPr>
          <p:cNvPr id="9" name="object 19"/>
          <p:cNvSpPr>
            <a:spLocks noChangeAspect="1"/>
          </p:cNvSpPr>
          <p:nvPr/>
        </p:nvSpPr>
        <p:spPr>
          <a:xfrm>
            <a:off x="591228" y="1592359"/>
            <a:ext cx="3380274" cy="3144493"/>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spAutoFit/>
          </a:bodyPr>
          <a:lstStyle/>
          <a:p>
            <a:endParaRPr>
              <a:solidFill>
                <a:prstClr val="black"/>
              </a:solidFill>
            </a:endParaRPr>
          </a:p>
        </p:txBody>
      </p:sp>
      <p:sp>
        <p:nvSpPr>
          <p:cNvPr id="10" name="TextBox 9"/>
          <p:cNvSpPr txBox="1"/>
          <p:nvPr/>
        </p:nvSpPr>
        <p:spPr>
          <a:xfrm>
            <a:off x="1428120" y="4705569"/>
            <a:ext cx="1943161" cy="400110"/>
          </a:xfrm>
          <a:prstGeom prst="rect">
            <a:avLst/>
          </a:prstGeom>
          <a:noFill/>
        </p:spPr>
        <p:txBody>
          <a:bodyPr wrap="none" rtlCol="0">
            <a:spAutoFit/>
          </a:bodyPr>
          <a:lstStyle/>
          <a:p>
            <a:r>
              <a:rPr lang="en-US" sz="2000" dirty="0" smtClean="0">
                <a:solidFill>
                  <a:prstClr val="black"/>
                </a:solidFill>
                <a:latin typeface="Times New Roman" pitchFamily="18" charset="0"/>
                <a:cs typeface="Times New Roman" pitchFamily="18" charset="0"/>
              </a:rPr>
              <a:t>Standard Cygnus</a:t>
            </a:r>
            <a:endParaRPr lang="en-US" sz="2000" dirty="0">
              <a:solidFill>
                <a:prstClr val="black"/>
              </a:solidFill>
              <a:latin typeface="Times New Roman" pitchFamily="18" charset="0"/>
              <a:cs typeface="Times New Roman" pitchFamily="18" charset="0"/>
            </a:endParaRPr>
          </a:p>
        </p:txBody>
      </p:sp>
      <p:sp>
        <p:nvSpPr>
          <p:cNvPr id="13" name="TextBox 12"/>
          <p:cNvSpPr txBox="1"/>
          <p:nvPr/>
        </p:nvSpPr>
        <p:spPr>
          <a:xfrm>
            <a:off x="5334000" y="4419600"/>
            <a:ext cx="2044149" cy="400110"/>
          </a:xfrm>
          <a:prstGeom prst="rect">
            <a:avLst/>
          </a:prstGeom>
          <a:noFill/>
        </p:spPr>
        <p:txBody>
          <a:bodyPr wrap="none" rtlCol="0">
            <a:spAutoFit/>
          </a:bodyPr>
          <a:lstStyle/>
          <a:p>
            <a:r>
              <a:rPr lang="en-US" sz="2000" dirty="0" smtClean="0">
                <a:solidFill>
                  <a:prstClr val="black"/>
                </a:solidFill>
                <a:latin typeface="Times New Roman" pitchFamily="18" charset="0"/>
                <a:cs typeface="Times New Roman" pitchFamily="18" charset="0"/>
              </a:rPr>
              <a:t>Enhanced Cygnus</a:t>
            </a:r>
            <a:endParaRPr lang="en-US" sz="2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95927438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81000" y="158889"/>
            <a:ext cx="6162674" cy="707886"/>
          </a:xfrm>
          <a:prstGeom prst="rect">
            <a:avLst/>
          </a:prstGeom>
        </p:spPr>
        <p:txBody>
          <a:bodyPr vert="horz" wrap="square" lIns="0" tIns="0" rIns="0" bIns="0" rtlCol="0">
            <a:spAutoFit/>
          </a:bodyPr>
          <a:lstStyle/>
          <a:p>
            <a:pPr marL="12700">
              <a:lnSpc>
                <a:spcPct val="100000"/>
              </a:lnSpc>
            </a:pPr>
            <a:r>
              <a:rPr lang="en-US" sz="2400" spc="-10" dirty="0" smtClean="0"/>
              <a:t/>
            </a:r>
            <a:br>
              <a:rPr lang="en-US" sz="2400" spc="-10" dirty="0" smtClean="0"/>
            </a:br>
            <a:r>
              <a:rPr lang="en-US" spc="-10" dirty="0" smtClean="0"/>
              <a:t>L</a:t>
            </a:r>
            <a:r>
              <a:rPr spc="-10" dirty="0" smtClean="0"/>
              <a:t>o</a:t>
            </a:r>
            <a:r>
              <a:rPr spc="-20" dirty="0" smtClean="0"/>
              <a:t>w</a:t>
            </a:r>
            <a:r>
              <a:rPr spc="-15" dirty="0" smtClean="0"/>
              <a:t> E</a:t>
            </a:r>
            <a:r>
              <a:rPr spc="-10" dirty="0" smtClean="0"/>
              <a:t>a</a:t>
            </a:r>
            <a:r>
              <a:rPr spc="-15" dirty="0" smtClean="0"/>
              <a:t>r</a:t>
            </a:r>
            <a:r>
              <a:rPr spc="-10" dirty="0" smtClean="0"/>
              <a:t>th</a:t>
            </a:r>
            <a:r>
              <a:rPr dirty="0" smtClean="0"/>
              <a:t> </a:t>
            </a:r>
            <a:r>
              <a:rPr spc="-20" dirty="0" smtClean="0"/>
              <a:t>Or</a:t>
            </a:r>
            <a:r>
              <a:rPr spc="-10" dirty="0" smtClean="0"/>
              <a:t>bit</a:t>
            </a:r>
            <a:r>
              <a:rPr spc="-25" dirty="0" smtClean="0"/>
              <a:t> </a:t>
            </a:r>
            <a:r>
              <a:rPr lang="en-US" spc="-25" dirty="0" smtClean="0"/>
              <a:t>Logistics </a:t>
            </a:r>
            <a:r>
              <a:rPr spc="-25" dirty="0" smtClean="0"/>
              <a:t>U</a:t>
            </a:r>
            <a:r>
              <a:rPr spc="-15" dirty="0" smtClean="0"/>
              <a:t>nd</a:t>
            </a:r>
            <a:r>
              <a:rPr spc="-20" dirty="0" smtClean="0"/>
              <a:t>erw</a:t>
            </a:r>
            <a:r>
              <a:rPr spc="-10" dirty="0" smtClean="0"/>
              <a:t>ay</a:t>
            </a:r>
            <a:endParaRPr spc="-10" dirty="0"/>
          </a:p>
        </p:txBody>
      </p:sp>
      <p:sp>
        <p:nvSpPr>
          <p:cNvPr id="4" name="object 4"/>
          <p:cNvSpPr txBox="1"/>
          <p:nvPr/>
        </p:nvSpPr>
        <p:spPr>
          <a:xfrm>
            <a:off x="228600" y="1096507"/>
            <a:ext cx="4572000" cy="4701287"/>
          </a:xfrm>
          <a:prstGeom prst="rect">
            <a:avLst/>
          </a:prstGeom>
        </p:spPr>
        <p:txBody>
          <a:bodyPr vert="horz" wrap="square" lIns="0" tIns="0" rIns="0" bIns="0" rtlCol="0">
            <a:spAutoFit/>
          </a:bodyPr>
          <a:lstStyle/>
          <a:p>
            <a:pPr marL="163195" marR="212090" indent="-151130">
              <a:lnSpc>
                <a:spcPct val="100000"/>
              </a:lnSpc>
              <a:tabLst>
                <a:tab pos="163195" algn="l"/>
              </a:tabLst>
            </a:pPr>
            <a:r>
              <a:rPr sz="2000" b="1" spc="5" dirty="0">
                <a:latin typeface="Times New Roman"/>
                <a:cs typeface="Times New Roman"/>
              </a:rPr>
              <a:t>O</a:t>
            </a:r>
            <a:r>
              <a:rPr sz="2000" b="1" dirty="0">
                <a:latin typeface="Times New Roman"/>
                <a:cs typeface="Times New Roman"/>
              </a:rPr>
              <a:t>r</a:t>
            </a:r>
            <a:r>
              <a:rPr sz="2000" b="1" spc="5" dirty="0">
                <a:latin typeface="Times New Roman"/>
                <a:cs typeface="Times New Roman"/>
              </a:rPr>
              <a:t>b</a:t>
            </a:r>
            <a:r>
              <a:rPr sz="2000" b="1" spc="-10" dirty="0">
                <a:latin typeface="Times New Roman"/>
                <a:cs typeface="Times New Roman"/>
              </a:rPr>
              <a:t>it</a:t>
            </a:r>
            <a:r>
              <a:rPr sz="2000" b="1" spc="-5" dirty="0">
                <a:latin typeface="Times New Roman"/>
                <a:cs typeface="Times New Roman"/>
              </a:rPr>
              <a:t>a</a:t>
            </a:r>
            <a:r>
              <a:rPr sz="2000" b="1" dirty="0">
                <a:latin typeface="Times New Roman"/>
                <a:cs typeface="Times New Roman"/>
              </a:rPr>
              <a:t>l</a:t>
            </a:r>
            <a:r>
              <a:rPr sz="2000" b="1" spc="-50" dirty="0">
                <a:latin typeface="Times New Roman"/>
                <a:cs typeface="Times New Roman"/>
              </a:rPr>
              <a:t> </a:t>
            </a:r>
            <a:r>
              <a:rPr sz="2000" b="1" spc="-5" dirty="0">
                <a:latin typeface="Times New Roman"/>
                <a:cs typeface="Times New Roman"/>
              </a:rPr>
              <a:t>C</a:t>
            </a:r>
            <a:r>
              <a:rPr sz="2000" b="1" spc="5" dirty="0">
                <a:latin typeface="Times New Roman"/>
                <a:cs typeface="Times New Roman"/>
              </a:rPr>
              <a:t>O</a:t>
            </a:r>
            <a:r>
              <a:rPr sz="2000" b="1" dirty="0">
                <a:latin typeface="Times New Roman"/>
                <a:cs typeface="Times New Roman"/>
              </a:rPr>
              <a:t>TS</a:t>
            </a:r>
            <a:r>
              <a:rPr sz="2000" b="1" spc="5" dirty="0">
                <a:latin typeface="Times New Roman"/>
                <a:cs typeface="Times New Roman"/>
              </a:rPr>
              <a:t> </a:t>
            </a:r>
            <a:r>
              <a:rPr sz="2000" b="1" dirty="0">
                <a:latin typeface="Times New Roman"/>
                <a:cs typeface="Times New Roman"/>
              </a:rPr>
              <a:t>Pr</a:t>
            </a:r>
            <a:r>
              <a:rPr sz="2000" b="1" spc="5" dirty="0">
                <a:latin typeface="Times New Roman"/>
                <a:cs typeface="Times New Roman"/>
              </a:rPr>
              <a:t>og</a:t>
            </a:r>
            <a:r>
              <a:rPr sz="2000" b="1" dirty="0">
                <a:latin typeface="Times New Roman"/>
                <a:cs typeface="Times New Roman"/>
              </a:rPr>
              <a:t>r</a:t>
            </a:r>
            <a:r>
              <a:rPr sz="2000" b="1" spc="-5" dirty="0">
                <a:latin typeface="Times New Roman"/>
                <a:cs typeface="Times New Roman"/>
              </a:rPr>
              <a:t>a</a:t>
            </a:r>
            <a:r>
              <a:rPr sz="2000" b="1" dirty="0">
                <a:latin typeface="Times New Roman"/>
                <a:cs typeface="Times New Roman"/>
              </a:rPr>
              <a:t>m</a:t>
            </a:r>
            <a:r>
              <a:rPr sz="2000" b="1" spc="-45" dirty="0">
                <a:latin typeface="Times New Roman"/>
                <a:cs typeface="Times New Roman"/>
              </a:rPr>
              <a:t> </a:t>
            </a:r>
            <a:r>
              <a:rPr sz="2000" b="1" dirty="0">
                <a:latin typeface="Times New Roman"/>
                <a:cs typeface="Times New Roman"/>
              </a:rPr>
              <a:t>S</a:t>
            </a:r>
            <a:r>
              <a:rPr sz="2000" b="1" spc="5" dirty="0">
                <a:latin typeface="Times New Roman"/>
                <a:cs typeface="Times New Roman"/>
              </a:rPr>
              <a:t>u</a:t>
            </a:r>
            <a:r>
              <a:rPr sz="2000" b="1" spc="-5" dirty="0">
                <a:latin typeface="Times New Roman"/>
                <a:cs typeface="Times New Roman"/>
              </a:rPr>
              <a:t>cce</a:t>
            </a:r>
            <a:r>
              <a:rPr sz="2000" b="1" dirty="0">
                <a:latin typeface="Times New Roman"/>
                <a:cs typeface="Times New Roman"/>
              </a:rPr>
              <a:t>ssf</a:t>
            </a:r>
            <a:r>
              <a:rPr sz="2000" b="1" spc="5" dirty="0">
                <a:latin typeface="Times New Roman"/>
                <a:cs typeface="Times New Roman"/>
              </a:rPr>
              <a:t>u</a:t>
            </a:r>
            <a:r>
              <a:rPr sz="2000" b="1" spc="-10" dirty="0">
                <a:latin typeface="Times New Roman"/>
                <a:cs typeface="Times New Roman"/>
              </a:rPr>
              <a:t>ll</a:t>
            </a:r>
            <a:r>
              <a:rPr sz="2000" b="1" dirty="0">
                <a:latin typeface="Times New Roman"/>
                <a:cs typeface="Times New Roman"/>
              </a:rPr>
              <a:t>y </a:t>
            </a:r>
            <a:r>
              <a:rPr sz="2000" b="1" spc="-5" dirty="0" smtClean="0">
                <a:latin typeface="Times New Roman"/>
                <a:cs typeface="Times New Roman"/>
              </a:rPr>
              <a:t>C</a:t>
            </a:r>
            <a:r>
              <a:rPr sz="2000" b="1" spc="5" dirty="0" smtClean="0">
                <a:latin typeface="Times New Roman"/>
                <a:cs typeface="Times New Roman"/>
              </a:rPr>
              <a:t>o</a:t>
            </a:r>
            <a:r>
              <a:rPr sz="2000" b="1" spc="-25" dirty="0" smtClean="0">
                <a:latin typeface="Times New Roman"/>
                <a:cs typeface="Times New Roman"/>
              </a:rPr>
              <a:t>m</a:t>
            </a:r>
            <a:r>
              <a:rPr sz="2000" b="1" spc="5" dirty="0" smtClean="0">
                <a:latin typeface="Times New Roman"/>
                <a:cs typeface="Times New Roman"/>
              </a:rPr>
              <a:t>p</a:t>
            </a:r>
            <a:r>
              <a:rPr sz="2000" b="1" spc="-10" dirty="0" smtClean="0">
                <a:latin typeface="Times New Roman"/>
                <a:cs typeface="Times New Roman"/>
              </a:rPr>
              <a:t>l</a:t>
            </a:r>
            <a:r>
              <a:rPr sz="2000" b="1" spc="-5" dirty="0" smtClean="0">
                <a:latin typeface="Times New Roman"/>
                <a:cs typeface="Times New Roman"/>
              </a:rPr>
              <a:t>e</a:t>
            </a:r>
            <a:r>
              <a:rPr sz="2000" b="1" spc="-10" dirty="0" smtClean="0">
                <a:latin typeface="Times New Roman"/>
                <a:cs typeface="Times New Roman"/>
              </a:rPr>
              <a:t>t</a:t>
            </a:r>
            <a:r>
              <a:rPr sz="2000" b="1" spc="-5" dirty="0" smtClean="0">
                <a:latin typeface="Times New Roman"/>
                <a:cs typeface="Times New Roman"/>
              </a:rPr>
              <a:t>e</a:t>
            </a:r>
            <a:r>
              <a:rPr sz="2000" b="1" spc="5" dirty="0" smtClean="0">
                <a:latin typeface="Times New Roman"/>
                <a:cs typeface="Times New Roman"/>
              </a:rPr>
              <a:t>d</a:t>
            </a:r>
            <a:endParaRPr sz="2000" b="1" dirty="0">
              <a:latin typeface="Times New Roman"/>
              <a:cs typeface="Times New Roman"/>
            </a:endParaRPr>
          </a:p>
          <a:p>
            <a:pPr marL="739775" marR="99695" lvl="1" indent="-271463">
              <a:lnSpc>
                <a:spcPct val="100000"/>
              </a:lnSpc>
              <a:spcBef>
                <a:spcPts val="480"/>
              </a:spcBef>
              <a:buFont typeface="Wingdings" pitchFamily="2" charset="2"/>
              <a:buChar char="Ø"/>
              <a:tabLst>
                <a:tab pos="739775" algn="l"/>
              </a:tabLst>
            </a:pPr>
            <a:r>
              <a:rPr sz="2000" dirty="0">
                <a:latin typeface="Times New Roman"/>
                <a:cs typeface="Times New Roman"/>
              </a:rPr>
              <a:t>E</a:t>
            </a:r>
            <a:r>
              <a:rPr sz="2000" spc="-5" dirty="0">
                <a:latin typeface="Times New Roman"/>
                <a:cs typeface="Times New Roman"/>
              </a:rPr>
              <a:t>c</a:t>
            </a:r>
            <a:r>
              <a:rPr sz="2000" spc="5" dirty="0">
                <a:latin typeface="Times New Roman"/>
                <a:cs typeface="Times New Roman"/>
              </a:rPr>
              <a:t>ono</a:t>
            </a:r>
            <a:r>
              <a:rPr sz="2000" spc="-25" dirty="0">
                <a:latin typeface="Times New Roman"/>
                <a:cs typeface="Times New Roman"/>
              </a:rPr>
              <a:t>m</a:t>
            </a:r>
            <a:r>
              <a:rPr sz="2000" spc="-10" dirty="0">
                <a:latin typeface="Times New Roman"/>
                <a:cs typeface="Times New Roman"/>
              </a:rPr>
              <a:t>i</a:t>
            </a:r>
            <a:r>
              <a:rPr sz="2000" spc="-5" dirty="0">
                <a:latin typeface="Times New Roman"/>
                <a:cs typeface="Times New Roman"/>
              </a:rPr>
              <a:t>ca</a:t>
            </a:r>
            <a:r>
              <a:rPr sz="2000" spc="-10" dirty="0">
                <a:latin typeface="Times New Roman"/>
                <a:cs typeface="Times New Roman"/>
              </a:rPr>
              <a:t>ll</a:t>
            </a:r>
            <a:r>
              <a:rPr sz="2000" dirty="0">
                <a:latin typeface="Times New Roman"/>
                <a:cs typeface="Times New Roman"/>
              </a:rPr>
              <a:t>y</a:t>
            </a:r>
            <a:r>
              <a:rPr sz="2000" spc="-30" dirty="0">
                <a:latin typeface="Times New Roman"/>
                <a:cs typeface="Times New Roman"/>
              </a:rPr>
              <a:t> </a:t>
            </a:r>
            <a:r>
              <a:rPr sz="2000" spc="5" dirty="0">
                <a:latin typeface="Times New Roman"/>
                <a:cs typeface="Times New Roman"/>
              </a:rPr>
              <a:t>d</a:t>
            </a:r>
            <a:r>
              <a:rPr sz="2000" spc="-5" dirty="0">
                <a:latin typeface="Times New Roman"/>
                <a:cs typeface="Times New Roman"/>
              </a:rPr>
              <a:t>e</a:t>
            </a:r>
            <a:r>
              <a:rPr sz="2000" spc="5" dirty="0">
                <a:latin typeface="Times New Roman"/>
                <a:cs typeface="Times New Roman"/>
              </a:rPr>
              <a:t>v</a:t>
            </a:r>
            <a:r>
              <a:rPr sz="2000" spc="-5" dirty="0">
                <a:latin typeface="Times New Roman"/>
                <a:cs typeface="Times New Roman"/>
              </a:rPr>
              <a:t>e</a:t>
            </a:r>
            <a:r>
              <a:rPr sz="2000" spc="-10" dirty="0">
                <a:latin typeface="Times New Roman"/>
                <a:cs typeface="Times New Roman"/>
              </a:rPr>
              <a:t>l</a:t>
            </a:r>
            <a:r>
              <a:rPr sz="2000" spc="5" dirty="0">
                <a:latin typeface="Times New Roman"/>
                <a:cs typeface="Times New Roman"/>
              </a:rPr>
              <a:t>op</a:t>
            </a:r>
            <a:r>
              <a:rPr sz="2000" spc="-5" dirty="0">
                <a:latin typeface="Times New Roman"/>
                <a:cs typeface="Times New Roman"/>
              </a:rPr>
              <a:t>e</a:t>
            </a:r>
            <a:r>
              <a:rPr sz="2000" dirty="0">
                <a:latin typeface="Times New Roman"/>
                <a:cs typeface="Times New Roman"/>
              </a:rPr>
              <a:t>d</a:t>
            </a:r>
            <a:r>
              <a:rPr sz="2000" spc="-40" dirty="0">
                <a:latin typeface="Times New Roman"/>
                <a:cs typeface="Times New Roman"/>
              </a:rPr>
              <a:t> </a:t>
            </a:r>
            <a:r>
              <a:rPr sz="2000" spc="-10" dirty="0">
                <a:latin typeface="Times New Roman"/>
                <a:cs typeface="Times New Roman"/>
              </a:rPr>
              <a:t>t</a:t>
            </a:r>
            <a:r>
              <a:rPr sz="2000" spc="5" dirty="0">
                <a:latin typeface="Times New Roman"/>
                <a:cs typeface="Times New Roman"/>
              </a:rPr>
              <a:t>h</a:t>
            </a:r>
            <a:r>
              <a:rPr sz="2000" dirty="0">
                <a:latin typeface="Times New Roman"/>
                <a:cs typeface="Times New Roman"/>
              </a:rPr>
              <a:t>r</a:t>
            </a:r>
            <a:r>
              <a:rPr sz="2000" spc="5" dirty="0">
                <a:latin typeface="Times New Roman"/>
                <a:cs typeface="Times New Roman"/>
              </a:rPr>
              <a:t>ough </a:t>
            </a:r>
            <a:r>
              <a:rPr sz="2000" dirty="0">
                <a:latin typeface="Times New Roman"/>
                <a:cs typeface="Times New Roman"/>
              </a:rPr>
              <a:t>S</a:t>
            </a:r>
            <a:r>
              <a:rPr sz="2000" spc="5" dirty="0">
                <a:latin typeface="Times New Roman"/>
                <a:cs typeface="Times New Roman"/>
              </a:rPr>
              <a:t>p</a:t>
            </a:r>
            <a:r>
              <a:rPr sz="2000" spc="-5" dirty="0">
                <a:latin typeface="Times New Roman"/>
                <a:cs typeface="Times New Roman"/>
              </a:rPr>
              <a:t>ac</a:t>
            </a:r>
            <a:r>
              <a:rPr sz="2000" dirty="0">
                <a:latin typeface="Times New Roman"/>
                <a:cs typeface="Times New Roman"/>
              </a:rPr>
              <a:t>e</a:t>
            </a:r>
            <a:r>
              <a:rPr sz="2000" spc="-145" dirty="0">
                <a:latin typeface="Times New Roman"/>
                <a:cs typeface="Times New Roman"/>
              </a:rPr>
              <a:t> </a:t>
            </a:r>
            <a:r>
              <a:rPr sz="2000" spc="5" dirty="0">
                <a:latin typeface="Times New Roman"/>
                <a:cs typeface="Times New Roman"/>
              </a:rPr>
              <a:t>A</a:t>
            </a:r>
            <a:r>
              <a:rPr sz="2000" spc="-5" dirty="0">
                <a:latin typeface="Times New Roman"/>
                <a:cs typeface="Times New Roman"/>
              </a:rPr>
              <a:t>c</a:t>
            </a:r>
            <a:r>
              <a:rPr sz="2000" dirty="0">
                <a:latin typeface="Times New Roman"/>
                <a:cs typeface="Times New Roman"/>
              </a:rPr>
              <a:t>t</a:t>
            </a:r>
            <a:r>
              <a:rPr sz="2000" spc="-125" dirty="0">
                <a:latin typeface="Times New Roman"/>
                <a:cs typeface="Times New Roman"/>
              </a:rPr>
              <a:t> </a:t>
            </a:r>
            <a:r>
              <a:rPr sz="2000" dirty="0">
                <a:latin typeface="Times New Roman"/>
                <a:cs typeface="Times New Roman"/>
              </a:rPr>
              <a:t>A</a:t>
            </a:r>
            <a:r>
              <a:rPr sz="2000" spc="5" dirty="0">
                <a:latin typeface="Times New Roman"/>
                <a:cs typeface="Times New Roman"/>
              </a:rPr>
              <a:t>g</a:t>
            </a:r>
            <a:r>
              <a:rPr sz="2000" dirty="0">
                <a:latin typeface="Times New Roman"/>
                <a:cs typeface="Times New Roman"/>
              </a:rPr>
              <a:t>r</a:t>
            </a:r>
            <a:r>
              <a:rPr sz="2000" spc="-5" dirty="0">
                <a:latin typeface="Times New Roman"/>
                <a:cs typeface="Times New Roman"/>
              </a:rPr>
              <a:t>ee</a:t>
            </a:r>
            <a:r>
              <a:rPr sz="2000" spc="-25" dirty="0">
                <a:latin typeface="Times New Roman"/>
                <a:cs typeface="Times New Roman"/>
              </a:rPr>
              <a:t>m</a:t>
            </a:r>
            <a:r>
              <a:rPr sz="2000" spc="-5" dirty="0">
                <a:latin typeface="Times New Roman"/>
                <a:cs typeface="Times New Roman"/>
              </a:rPr>
              <a:t>e</a:t>
            </a:r>
            <a:r>
              <a:rPr sz="2000" spc="5" dirty="0">
                <a:latin typeface="Times New Roman"/>
                <a:cs typeface="Times New Roman"/>
              </a:rPr>
              <a:t>n</a:t>
            </a:r>
            <a:r>
              <a:rPr sz="2000" dirty="0">
                <a:latin typeface="Times New Roman"/>
                <a:cs typeface="Times New Roman"/>
              </a:rPr>
              <a:t>t</a:t>
            </a:r>
          </a:p>
          <a:p>
            <a:pPr marL="739775" marR="812800" lvl="1" indent="-271463">
              <a:lnSpc>
                <a:spcPct val="100000"/>
              </a:lnSpc>
              <a:spcBef>
                <a:spcPts val="480"/>
              </a:spcBef>
              <a:buFont typeface="Wingdings" pitchFamily="2" charset="2"/>
              <a:buChar char="Ø"/>
              <a:tabLst>
                <a:tab pos="739775" algn="l"/>
              </a:tabLst>
            </a:pPr>
            <a:r>
              <a:rPr sz="2000" dirty="0">
                <a:latin typeface="Times New Roman"/>
                <a:cs typeface="Times New Roman"/>
              </a:rPr>
              <a:t>2</a:t>
            </a:r>
            <a:r>
              <a:rPr sz="2000" spc="-15" dirty="0">
                <a:latin typeface="Times New Roman"/>
                <a:cs typeface="Times New Roman"/>
              </a:rPr>
              <a:t> </a:t>
            </a:r>
            <a:r>
              <a:rPr sz="2000" spc="-10" dirty="0">
                <a:latin typeface="Times New Roman"/>
                <a:cs typeface="Times New Roman"/>
              </a:rPr>
              <a:t>M</a:t>
            </a:r>
            <a:r>
              <a:rPr sz="2000" spc="-5" dirty="0">
                <a:latin typeface="Times New Roman"/>
                <a:cs typeface="Times New Roman"/>
              </a:rPr>
              <a:t>a</a:t>
            </a:r>
            <a:r>
              <a:rPr sz="2000" spc="5" dirty="0">
                <a:latin typeface="Times New Roman"/>
                <a:cs typeface="Times New Roman"/>
              </a:rPr>
              <a:t>jo</a:t>
            </a:r>
            <a:r>
              <a:rPr sz="2000" dirty="0">
                <a:latin typeface="Times New Roman"/>
                <a:cs typeface="Times New Roman"/>
              </a:rPr>
              <a:t>r</a:t>
            </a:r>
            <a:r>
              <a:rPr sz="2000" spc="-30" dirty="0">
                <a:latin typeface="Times New Roman"/>
                <a:cs typeface="Times New Roman"/>
              </a:rPr>
              <a:t> </a:t>
            </a:r>
            <a:r>
              <a:rPr sz="2000" dirty="0">
                <a:latin typeface="Times New Roman"/>
                <a:cs typeface="Times New Roman"/>
              </a:rPr>
              <a:t>S</a:t>
            </a:r>
            <a:r>
              <a:rPr sz="2000" spc="5" dirty="0">
                <a:latin typeface="Times New Roman"/>
                <a:cs typeface="Times New Roman"/>
              </a:rPr>
              <a:t>p</a:t>
            </a:r>
            <a:r>
              <a:rPr sz="2000" spc="-5" dirty="0">
                <a:latin typeface="Times New Roman"/>
                <a:cs typeface="Times New Roman"/>
              </a:rPr>
              <a:t>ac</a:t>
            </a:r>
            <a:r>
              <a:rPr sz="2000" dirty="0">
                <a:latin typeface="Times New Roman"/>
                <a:cs typeface="Times New Roman"/>
              </a:rPr>
              <a:t>e</a:t>
            </a:r>
            <a:r>
              <a:rPr sz="2000" spc="-25" dirty="0">
                <a:latin typeface="Times New Roman"/>
                <a:cs typeface="Times New Roman"/>
              </a:rPr>
              <a:t> </a:t>
            </a:r>
            <a:r>
              <a:rPr sz="2000" spc="5" dirty="0">
                <a:latin typeface="Times New Roman"/>
                <a:cs typeface="Times New Roman"/>
              </a:rPr>
              <a:t>Op</a:t>
            </a:r>
            <a:r>
              <a:rPr sz="2000" spc="-5" dirty="0">
                <a:latin typeface="Times New Roman"/>
                <a:cs typeface="Times New Roman"/>
              </a:rPr>
              <a:t>e</a:t>
            </a:r>
            <a:r>
              <a:rPr sz="2000" dirty="0">
                <a:latin typeface="Times New Roman"/>
                <a:cs typeface="Times New Roman"/>
              </a:rPr>
              <a:t>r</a:t>
            </a:r>
            <a:r>
              <a:rPr sz="2000" spc="-5" dirty="0">
                <a:latin typeface="Times New Roman"/>
                <a:cs typeface="Times New Roman"/>
              </a:rPr>
              <a:t>a</a:t>
            </a:r>
            <a:r>
              <a:rPr sz="2000" spc="-10" dirty="0">
                <a:latin typeface="Times New Roman"/>
                <a:cs typeface="Times New Roman"/>
              </a:rPr>
              <a:t>ti</a:t>
            </a:r>
            <a:r>
              <a:rPr sz="2000" spc="5" dirty="0">
                <a:latin typeface="Times New Roman"/>
                <a:cs typeface="Times New Roman"/>
              </a:rPr>
              <a:t>on</a:t>
            </a:r>
            <a:r>
              <a:rPr sz="2000" dirty="0">
                <a:latin typeface="Times New Roman"/>
                <a:cs typeface="Times New Roman"/>
              </a:rPr>
              <a:t>s </a:t>
            </a:r>
            <a:r>
              <a:rPr sz="2000" spc="-5" dirty="0">
                <a:latin typeface="Times New Roman"/>
                <a:cs typeface="Times New Roman"/>
              </a:rPr>
              <a:t>c</a:t>
            </a:r>
            <a:r>
              <a:rPr sz="2000" spc="5" dirty="0">
                <a:latin typeface="Times New Roman"/>
                <a:cs typeface="Times New Roman"/>
              </a:rPr>
              <a:t>o</a:t>
            </a:r>
            <a:r>
              <a:rPr sz="2000" spc="-25" dirty="0">
                <a:latin typeface="Times New Roman"/>
                <a:cs typeface="Times New Roman"/>
              </a:rPr>
              <a:t>m</a:t>
            </a:r>
            <a:r>
              <a:rPr sz="2000" spc="5" dirty="0">
                <a:latin typeface="Times New Roman"/>
                <a:cs typeface="Times New Roman"/>
              </a:rPr>
              <a:t>p</a:t>
            </a:r>
            <a:r>
              <a:rPr sz="2000" spc="-10" dirty="0">
                <a:latin typeface="Times New Roman"/>
                <a:cs typeface="Times New Roman"/>
              </a:rPr>
              <a:t>l</a:t>
            </a:r>
            <a:r>
              <a:rPr sz="2000" spc="-5" dirty="0">
                <a:latin typeface="Times New Roman"/>
                <a:cs typeface="Times New Roman"/>
              </a:rPr>
              <a:t>e</a:t>
            </a:r>
            <a:r>
              <a:rPr sz="2000" spc="-10" dirty="0">
                <a:latin typeface="Times New Roman"/>
                <a:cs typeface="Times New Roman"/>
              </a:rPr>
              <a:t>t</a:t>
            </a:r>
            <a:r>
              <a:rPr sz="2000" spc="-5" dirty="0">
                <a:latin typeface="Times New Roman"/>
                <a:cs typeface="Times New Roman"/>
              </a:rPr>
              <a:t>ed</a:t>
            </a:r>
            <a:endParaRPr sz="2000" dirty="0">
              <a:latin typeface="Times New Roman"/>
              <a:cs typeface="Times New Roman"/>
            </a:endParaRPr>
          </a:p>
          <a:p>
            <a:pPr marL="1078230" lvl="2" indent="-151130">
              <a:lnSpc>
                <a:spcPct val="100000"/>
              </a:lnSpc>
              <a:spcBef>
                <a:spcPts val="480"/>
              </a:spcBef>
              <a:buFont typeface="Times New Roman"/>
              <a:buChar char="•"/>
              <a:tabLst>
                <a:tab pos="1078230" algn="l"/>
              </a:tabLst>
            </a:pPr>
            <a:r>
              <a:rPr sz="2000" spc="5" dirty="0">
                <a:latin typeface="Times New Roman"/>
                <a:cs typeface="Times New Roman"/>
              </a:rPr>
              <a:t>An</a:t>
            </a:r>
            <a:r>
              <a:rPr sz="2000" spc="-10" dirty="0">
                <a:latin typeface="Times New Roman"/>
                <a:cs typeface="Times New Roman"/>
              </a:rPr>
              <a:t>t</a:t>
            </a:r>
            <a:r>
              <a:rPr sz="2000" spc="-5" dirty="0">
                <a:latin typeface="Times New Roman"/>
                <a:cs typeface="Times New Roman"/>
              </a:rPr>
              <a:t>a</a:t>
            </a:r>
            <a:r>
              <a:rPr sz="2000" dirty="0">
                <a:latin typeface="Times New Roman"/>
                <a:cs typeface="Times New Roman"/>
              </a:rPr>
              <a:t>r</a:t>
            </a:r>
            <a:r>
              <a:rPr sz="2000" spc="-5" dirty="0">
                <a:latin typeface="Times New Roman"/>
                <a:cs typeface="Times New Roman"/>
              </a:rPr>
              <a:t>e</a:t>
            </a:r>
            <a:r>
              <a:rPr sz="2000" dirty="0">
                <a:latin typeface="Times New Roman"/>
                <a:cs typeface="Times New Roman"/>
              </a:rPr>
              <a:t>s</a:t>
            </a:r>
            <a:r>
              <a:rPr sz="2000" spc="-80" dirty="0">
                <a:latin typeface="Times New Roman"/>
                <a:cs typeface="Times New Roman"/>
              </a:rPr>
              <a:t> </a:t>
            </a:r>
            <a:r>
              <a:rPr sz="2000" spc="-145" dirty="0">
                <a:latin typeface="Times New Roman"/>
                <a:cs typeface="Times New Roman"/>
              </a:rPr>
              <a:t>T</a:t>
            </a:r>
            <a:r>
              <a:rPr sz="2000" spc="-5" dirty="0">
                <a:latin typeface="Times New Roman"/>
                <a:cs typeface="Times New Roman"/>
              </a:rPr>
              <a:t>e</a:t>
            </a:r>
            <a:r>
              <a:rPr sz="2000" dirty="0">
                <a:latin typeface="Times New Roman"/>
                <a:cs typeface="Times New Roman"/>
              </a:rPr>
              <a:t>st</a:t>
            </a:r>
            <a:r>
              <a:rPr sz="2000" spc="-5" dirty="0">
                <a:latin typeface="Times New Roman"/>
                <a:cs typeface="Times New Roman"/>
              </a:rPr>
              <a:t> </a:t>
            </a:r>
            <a:r>
              <a:rPr sz="2000" dirty="0">
                <a:latin typeface="Times New Roman"/>
                <a:cs typeface="Times New Roman"/>
              </a:rPr>
              <a:t>F</a:t>
            </a:r>
            <a:r>
              <a:rPr sz="2000" spc="-10" dirty="0">
                <a:latin typeface="Times New Roman"/>
                <a:cs typeface="Times New Roman"/>
              </a:rPr>
              <a:t>li</a:t>
            </a:r>
            <a:r>
              <a:rPr sz="2000" spc="5" dirty="0">
                <a:latin typeface="Times New Roman"/>
                <a:cs typeface="Times New Roman"/>
              </a:rPr>
              <a:t>gh</a:t>
            </a:r>
            <a:r>
              <a:rPr sz="2000" dirty="0">
                <a:latin typeface="Times New Roman"/>
                <a:cs typeface="Times New Roman"/>
              </a:rPr>
              <a:t>t</a:t>
            </a:r>
          </a:p>
          <a:p>
            <a:pPr marL="1078230" lvl="2" indent="-151130">
              <a:lnSpc>
                <a:spcPct val="100000"/>
              </a:lnSpc>
              <a:spcBef>
                <a:spcPts val="480"/>
              </a:spcBef>
              <a:buFont typeface="Times New Roman"/>
              <a:buChar char="•"/>
              <a:tabLst>
                <a:tab pos="1078230" algn="l"/>
              </a:tabLst>
            </a:pPr>
            <a:r>
              <a:rPr sz="2000" spc="-5" dirty="0">
                <a:latin typeface="Times New Roman"/>
                <a:cs typeface="Times New Roman"/>
              </a:rPr>
              <a:t>C</a:t>
            </a:r>
            <a:r>
              <a:rPr sz="2000" dirty="0">
                <a:latin typeface="Times New Roman"/>
                <a:cs typeface="Times New Roman"/>
              </a:rPr>
              <a:t>OTS</a:t>
            </a:r>
            <a:r>
              <a:rPr sz="2000" spc="-10" dirty="0">
                <a:latin typeface="Times New Roman"/>
                <a:cs typeface="Times New Roman"/>
              </a:rPr>
              <a:t> </a:t>
            </a:r>
            <a:r>
              <a:rPr sz="2000" dirty="0">
                <a:latin typeface="Times New Roman"/>
                <a:cs typeface="Times New Roman"/>
              </a:rPr>
              <a:t>D</a:t>
            </a:r>
            <a:r>
              <a:rPr sz="2000" spc="-5" dirty="0">
                <a:latin typeface="Times New Roman"/>
                <a:cs typeface="Times New Roman"/>
              </a:rPr>
              <a:t>e</a:t>
            </a:r>
            <a:r>
              <a:rPr sz="2000" spc="-25" dirty="0">
                <a:latin typeface="Times New Roman"/>
                <a:cs typeface="Times New Roman"/>
              </a:rPr>
              <a:t>m</a:t>
            </a:r>
            <a:r>
              <a:rPr sz="2000" spc="5" dirty="0">
                <a:latin typeface="Times New Roman"/>
                <a:cs typeface="Times New Roman"/>
              </a:rPr>
              <a:t>on</a:t>
            </a:r>
            <a:r>
              <a:rPr sz="2000" dirty="0">
                <a:latin typeface="Times New Roman"/>
                <a:cs typeface="Times New Roman"/>
              </a:rPr>
              <a:t>s</a:t>
            </a:r>
            <a:r>
              <a:rPr sz="2000" spc="-10" dirty="0">
                <a:latin typeface="Times New Roman"/>
                <a:cs typeface="Times New Roman"/>
              </a:rPr>
              <a:t>t</a:t>
            </a:r>
            <a:r>
              <a:rPr sz="2000" dirty="0">
                <a:latin typeface="Times New Roman"/>
                <a:cs typeface="Times New Roman"/>
              </a:rPr>
              <a:t>r</a:t>
            </a:r>
            <a:r>
              <a:rPr sz="2000" spc="-5" dirty="0">
                <a:latin typeface="Times New Roman"/>
                <a:cs typeface="Times New Roman"/>
              </a:rPr>
              <a:t>a</a:t>
            </a:r>
            <a:r>
              <a:rPr sz="2000" spc="-10" dirty="0">
                <a:latin typeface="Times New Roman"/>
                <a:cs typeface="Times New Roman"/>
              </a:rPr>
              <a:t>ti</a:t>
            </a:r>
            <a:r>
              <a:rPr sz="2000" spc="5" dirty="0">
                <a:latin typeface="Times New Roman"/>
                <a:cs typeface="Times New Roman"/>
              </a:rPr>
              <a:t>o</a:t>
            </a:r>
            <a:r>
              <a:rPr sz="2000" dirty="0">
                <a:latin typeface="Times New Roman"/>
                <a:cs typeface="Times New Roman"/>
              </a:rPr>
              <a:t>n</a:t>
            </a:r>
            <a:r>
              <a:rPr sz="2000" spc="-40" dirty="0">
                <a:latin typeface="Times New Roman"/>
                <a:cs typeface="Times New Roman"/>
              </a:rPr>
              <a:t> </a:t>
            </a:r>
            <a:r>
              <a:rPr sz="2000" dirty="0" smtClean="0">
                <a:latin typeface="Times New Roman"/>
                <a:cs typeface="Times New Roman"/>
              </a:rPr>
              <a:t>F</a:t>
            </a:r>
            <a:r>
              <a:rPr sz="2000" spc="-10" dirty="0" smtClean="0">
                <a:latin typeface="Times New Roman"/>
                <a:cs typeface="Times New Roman"/>
              </a:rPr>
              <a:t>li</a:t>
            </a:r>
            <a:r>
              <a:rPr sz="2000" spc="5" dirty="0" smtClean="0">
                <a:latin typeface="Times New Roman"/>
                <a:cs typeface="Times New Roman"/>
              </a:rPr>
              <a:t>gh</a:t>
            </a:r>
            <a:r>
              <a:rPr sz="2000" dirty="0" smtClean="0">
                <a:latin typeface="Times New Roman"/>
                <a:cs typeface="Times New Roman"/>
              </a:rPr>
              <a:t>t</a:t>
            </a:r>
            <a:endParaRPr lang="en-US" sz="2000" dirty="0" smtClean="0">
              <a:latin typeface="Times New Roman"/>
              <a:cs typeface="Times New Roman"/>
            </a:endParaRPr>
          </a:p>
          <a:p>
            <a:pPr marL="1078230" lvl="2" indent="-151130">
              <a:lnSpc>
                <a:spcPct val="100000"/>
              </a:lnSpc>
              <a:spcBef>
                <a:spcPts val="480"/>
              </a:spcBef>
              <a:tabLst>
                <a:tab pos="1078230" algn="l"/>
              </a:tabLst>
            </a:pPr>
            <a:endParaRPr sz="800" dirty="0">
              <a:latin typeface="Times New Roman"/>
              <a:cs typeface="Times New Roman"/>
            </a:endParaRPr>
          </a:p>
          <a:p>
            <a:pPr marL="163830" marR="6350" indent="-151130">
              <a:lnSpc>
                <a:spcPct val="100000"/>
              </a:lnSpc>
              <a:spcBef>
                <a:spcPts val="480"/>
              </a:spcBef>
              <a:tabLst>
                <a:tab pos="163830" algn="l"/>
              </a:tabLst>
            </a:pPr>
            <a:r>
              <a:rPr sz="2000" b="1" spc="-5" dirty="0">
                <a:latin typeface="Times New Roman"/>
                <a:cs typeface="Times New Roman"/>
              </a:rPr>
              <a:t>C</a:t>
            </a:r>
            <a:r>
              <a:rPr sz="2000" b="1" spc="-10" dirty="0">
                <a:latin typeface="Times New Roman"/>
                <a:cs typeface="Times New Roman"/>
              </a:rPr>
              <a:t>y</a:t>
            </a:r>
            <a:r>
              <a:rPr sz="2000" b="1" spc="5" dirty="0">
                <a:latin typeface="Times New Roman"/>
                <a:cs typeface="Times New Roman"/>
              </a:rPr>
              <a:t>gnu</a:t>
            </a:r>
            <a:r>
              <a:rPr sz="2000" b="1" dirty="0">
                <a:latin typeface="Times New Roman"/>
                <a:cs typeface="Times New Roman"/>
              </a:rPr>
              <a:t>s</a:t>
            </a:r>
            <a:r>
              <a:rPr sz="2000" b="1" spc="-35" dirty="0">
                <a:latin typeface="Times New Roman"/>
                <a:cs typeface="Times New Roman"/>
              </a:rPr>
              <a:t> </a:t>
            </a:r>
            <a:r>
              <a:rPr sz="2000" b="1" dirty="0">
                <a:latin typeface="Times New Roman"/>
                <a:cs typeface="Times New Roman"/>
              </a:rPr>
              <a:t>H</a:t>
            </a:r>
            <a:r>
              <a:rPr sz="2000" b="1" spc="-5" dirty="0">
                <a:latin typeface="Times New Roman"/>
                <a:cs typeface="Times New Roman"/>
              </a:rPr>
              <a:t>a</a:t>
            </a:r>
            <a:r>
              <a:rPr sz="2000" b="1" dirty="0">
                <a:latin typeface="Times New Roman"/>
                <a:cs typeface="Times New Roman"/>
              </a:rPr>
              <a:t>s</a:t>
            </a:r>
            <a:r>
              <a:rPr sz="2000" b="1" spc="-10" dirty="0">
                <a:latin typeface="Times New Roman"/>
                <a:cs typeface="Times New Roman"/>
              </a:rPr>
              <a:t> </a:t>
            </a:r>
            <a:r>
              <a:rPr sz="2000" b="1" spc="-5" dirty="0">
                <a:latin typeface="Times New Roman"/>
                <a:cs typeface="Times New Roman"/>
              </a:rPr>
              <a:t>Be</a:t>
            </a:r>
            <a:r>
              <a:rPr sz="2000" b="1" spc="5" dirty="0">
                <a:latin typeface="Times New Roman"/>
                <a:cs typeface="Times New Roman"/>
              </a:rPr>
              <a:t>gu</a:t>
            </a:r>
            <a:r>
              <a:rPr sz="2000" b="1" dirty="0">
                <a:latin typeface="Times New Roman"/>
                <a:cs typeface="Times New Roman"/>
              </a:rPr>
              <a:t>n</a:t>
            </a:r>
            <a:r>
              <a:rPr sz="2000" b="1" spc="-15" dirty="0">
                <a:latin typeface="Times New Roman"/>
                <a:cs typeface="Times New Roman"/>
              </a:rPr>
              <a:t> </a:t>
            </a:r>
            <a:r>
              <a:rPr sz="2000" b="1" spc="-5" dirty="0">
                <a:latin typeface="Times New Roman"/>
                <a:cs typeface="Times New Roman"/>
              </a:rPr>
              <a:t>Ca</a:t>
            </a:r>
            <a:r>
              <a:rPr sz="2000" b="1" spc="-35" dirty="0">
                <a:latin typeface="Times New Roman"/>
                <a:cs typeface="Times New Roman"/>
              </a:rPr>
              <a:t>r</a:t>
            </a:r>
            <a:r>
              <a:rPr sz="2000" b="1" spc="5" dirty="0">
                <a:latin typeface="Times New Roman"/>
                <a:cs typeface="Times New Roman"/>
              </a:rPr>
              <a:t>g</a:t>
            </a:r>
            <a:r>
              <a:rPr sz="2000" b="1" dirty="0">
                <a:latin typeface="Times New Roman"/>
                <a:cs typeface="Times New Roman"/>
              </a:rPr>
              <a:t>o</a:t>
            </a:r>
            <a:r>
              <a:rPr sz="2000" b="1" spc="-15" dirty="0">
                <a:latin typeface="Times New Roman"/>
                <a:cs typeface="Times New Roman"/>
              </a:rPr>
              <a:t> </a:t>
            </a:r>
            <a:r>
              <a:rPr sz="2000" b="1" spc="-5" dirty="0">
                <a:latin typeface="Times New Roman"/>
                <a:cs typeface="Times New Roman"/>
              </a:rPr>
              <a:t>Re</a:t>
            </a:r>
            <a:r>
              <a:rPr sz="2000" b="1" dirty="0">
                <a:latin typeface="Times New Roman"/>
                <a:cs typeface="Times New Roman"/>
              </a:rPr>
              <a:t>s</a:t>
            </a:r>
            <a:r>
              <a:rPr sz="2000" b="1" spc="5" dirty="0">
                <a:latin typeface="Times New Roman"/>
                <a:cs typeface="Times New Roman"/>
              </a:rPr>
              <a:t>upp</a:t>
            </a:r>
            <a:r>
              <a:rPr sz="2000" b="1" spc="-10" dirty="0">
                <a:latin typeface="Times New Roman"/>
                <a:cs typeface="Times New Roman"/>
              </a:rPr>
              <a:t>l</a:t>
            </a:r>
            <a:r>
              <a:rPr sz="2000" b="1" dirty="0">
                <a:latin typeface="Times New Roman"/>
                <a:cs typeface="Times New Roman"/>
              </a:rPr>
              <a:t>y</a:t>
            </a:r>
            <a:r>
              <a:rPr sz="2000" b="1" spc="-30" dirty="0">
                <a:latin typeface="Times New Roman"/>
                <a:cs typeface="Times New Roman"/>
              </a:rPr>
              <a:t> </a:t>
            </a:r>
            <a:r>
              <a:rPr sz="2000" b="1" spc="-10" dirty="0">
                <a:latin typeface="Times New Roman"/>
                <a:cs typeface="Times New Roman"/>
              </a:rPr>
              <a:t>t</a:t>
            </a:r>
            <a:r>
              <a:rPr sz="2000" b="1" dirty="0">
                <a:latin typeface="Times New Roman"/>
                <a:cs typeface="Times New Roman"/>
              </a:rPr>
              <a:t>o </a:t>
            </a:r>
            <a:r>
              <a:rPr sz="2000" b="1" spc="-10" dirty="0">
                <a:latin typeface="Times New Roman"/>
                <a:cs typeface="Times New Roman"/>
              </a:rPr>
              <a:t>t</a:t>
            </a:r>
            <a:r>
              <a:rPr sz="2000" b="1" spc="5" dirty="0">
                <a:latin typeface="Times New Roman"/>
                <a:cs typeface="Times New Roman"/>
              </a:rPr>
              <a:t>h</a:t>
            </a:r>
            <a:r>
              <a:rPr sz="2000" b="1" dirty="0">
                <a:latin typeface="Times New Roman"/>
                <a:cs typeface="Times New Roman"/>
              </a:rPr>
              <a:t>e</a:t>
            </a:r>
            <a:r>
              <a:rPr sz="2000" b="1" spc="-25" dirty="0">
                <a:latin typeface="Times New Roman"/>
                <a:cs typeface="Times New Roman"/>
              </a:rPr>
              <a:t> </a:t>
            </a:r>
            <a:r>
              <a:rPr sz="2000" b="1" dirty="0">
                <a:latin typeface="Times New Roman"/>
                <a:cs typeface="Times New Roman"/>
              </a:rPr>
              <a:t>ISS</a:t>
            </a:r>
            <a:r>
              <a:rPr sz="2000" b="1" spc="-20" dirty="0">
                <a:latin typeface="Times New Roman"/>
                <a:cs typeface="Times New Roman"/>
              </a:rPr>
              <a:t> </a:t>
            </a:r>
            <a:r>
              <a:rPr sz="2000" b="1" dirty="0">
                <a:latin typeface="Times New Roman"/>
                <a:cs typeface="Times New Roman"/>
              </a:rPr>
              <a:t>Pr</a:t>
            </a:r>
            <a:r>
              <a:rPr sz="2000" b="1" spc="5" dirty="0">
                <a:latin typeface="Times New Roman"/>
                <a:cs typeface="Times New Roman"/>
              </a:rPr>
              <a:t>og</a:t>
            </a:r>
            <a:r>
              <a:rPr sz="2000" b="1" dirty="0">
                <a:latin typeface="Times New Roman"/>
                <a:cs typeface="Times New Roman"/>
              </a:rPr>
              <a:t>r</a:t>
            </a:r>
            <a:r>
              <a:rPr sz="2000" b="1" spc="-5" dirty="0">
                <a:latin typeface="Times New Roman"/>
                <a:cs typeface="Times New Roman"/>
              </a:rPr>
              <a:t>a</a:t>
            </a:r>
            <a:r>
              <a:rPr sz="2000" b="1" dirty="0">
                <a:latin typeface="Times New Roman"/>
                <a:cs typeface="Times New Roman"/>
              </a:rPr>
              <a:t>m</a:t>
            </a:r>
          </a:p>
          <a:p>
            <a:pPr marL="739775" lvl="1" indent="-269875">
              <a:lnSpc>
                <a:spcPct val="100000"/>
              </a:lnSpc>
              <a:spcBef>
                <a:spcPts val="480"/>
              </a:spcBef>
              <a:buFont typeface="Wingdings" pitchFamily="2" charset="2"/>
              <a:buChar char="Ø"/>
            </a:pPr>
            <a:r>
              <a:rPr sz="2000" spc="5" dirty="0">
                <a:latin typeface="Times New Roman"/>
                <a:cs typeface="Times New Roman"/>
              </a:rPr>
              <a:t>O</a:t>
            </a:r>
            <a:r>
              <a:rPr sz="2000" dirty="0">
                <a:latin typeface="Times New Roman"/>
                <a:cs typeface="Times New Roman"/>
              </a:rPr>
              <a:t>r</a:t>
            </a:r>
            <a:r>
              <a:rPr sz="2000" spc="5" dirty="0">
                <a:latin typeface="Times New Roman"/>
                <a:cs typeface="Times New Roman"/>
              </a:rPr>
              <a:t>b</a:t>
            </a:r>
            <a:r>
              <a:rPr sz="2000" dirty="0">
                <a:latin typeface="Times New Roman"/>
                <a:cs typeface="Times New Roman"/>
              </a:rPr>
              <a:t>-1</a:t>
            </a:r>
            <a:r>
              <a:rPr sz="2000" spc="-40" dirty="0">
                <a:latin typeface="Times New Roman"/>
                <a:cs typeface="Times New Roman"/>
              </a:rPr>
              <a:t> </a:t>
            </a:r>
            <a:r>
              <a:rPr lang="en-US" sz="2000" dirty="0" smtClean="0">
                <a:latin typeface="Times New Roman"/>
                <a:cs typeface="Times New Roman"/>
              </a:rPr>
              <a:t>Mission Completed on 2/19</a:t>
            </a:r>
          </a:p>
          <a:p>
            <a:pPr marL="739775" lvl="1" indent="-269875">
              <a:lnSpc>
                <a:spcPct val="100000"/>
              </a:lnSpc>
              <a:spcBef>
                <a:spcPts val="480"/>
              </a:spcBef>
              <a:buFont typeface="Wingdings" pitchFamily="2" charset="2"/>
              <a:buChar char="Ø"/>
            </a:pPr>
            <a:r>
              <a:rPr lang="en-US" sz="2000" dirty="0" smtClean="0">
                <a:latin typeface="Times New Roman"/>
                <a:cs typeface="Times New Roman"/>
              </a:rPr>
              <a:t>Orb-2 Mission Completed on 8/17</a:t>
            </a:r>
          </a:p>
          <a:p>
            <a:pPr marL="739775" lvl="1" indent="-269875">
              <a:lnSpc>
                <a:spcPct val="100000"/>
              </a:lnSpc>
              <a:spcBef>
                <a:spcPts val="480"/>
              </a:spcBef>
              <a:buFont typeface="Wingdings" pitchFamily="2" charset="2"/>
              <a:buChar char="Ø"/>
            </a:pPr>
            <a:r>
              <a:rPr sz="2000" dirty="0" smtClean="0">
                <a:latin typeface="Times New Roman"/>
                <a:cs typeface="Times New Roman"/>
              </a:rPr>
              <a:t>8</a:t>
            </a:r>
            <a:r>
              <a:rPr sz="2000" spc="-15" dirty="0" smtClean="0">
                <a:latin typeface="Times New Roman"/>
                <a:cs typeface="Times New Roman"/>
              </a:rPr>
              <a:t> </a:t>
            </a:r>
            <a:r>
              <a:rPr sz="2000" spc="-5" dirty="0">
                <a:latin typeface="Times New Roman"/>
                <a:cs typeface="Times New Roman"/>
              </a:rPr>
              <a:t>CR</a:t>
            </a:r>
            <a:r>
              <a:rPr sz="2000" dirty="0">
                <a:latin typeface="Times New Roman"/>
                <a:cs typeface="Times New Roman"/>
              </a:rPr>
              <a:t>S</a:t>
            </a:r>
            <a:r>
              <a:rPr sz="2000" spc="5" dirty="0">
                <a:latin typeface="Times New Roman"/>
                <a:cs typeface="Times New Roman"/>
              </a:rPr>
              <a:t> </a:t>
            </a:r>
            <a:r>
              <a:rPr sz="2000" dirty="0">
                <a:latin typeface="Times New Roman"/>
                <a:cs typeface="Times New Roman"/>
              </a:rPr>
              <a:t>F</a:t>
            </a:r>
            <a:r>
              <a:rPr sz="2000" spc="-10" dirty="0">
                <a:latin typeface="Times New Roman"/>
                <a:cs typeface="Times New Roman"/>
              </a:rPr>
              <a:t>li</a:t>
            </a:r>
            <a:r>
              <a:rPr sz="2000" spc="5" dirty="0">
                <a:latin typeface="Times New Roman"/>
                <a:cs typeface="Times New Roman"/>
              </a:rPr>
              <a:t>gh</a:t>
            </a:r>
            <a:r>
              <a:rPr sz="2000" spc="-10" dirty="0">
                <a:latin typeface="Times New Roman"/>
                <a:cs typeface="Times New Roman"/>
              </a:rPr>
              <a:t>t</a:t>
            </a:r>
            <a:r>
              <a:rPr sz="2000" dirty="0">
                <a:latin typeface="Times New Roman"/>
                <a:cs typeface="Times New Roman"/>
              </a:rPr>
              <a:t>s</a:t>
            </a:r>
            <a:r>
              <a:rPr sz="2000" spc="-35" dirty="0">
                <a:latin typeface="Times New Roman"/>
                <a:cs typeface="Times New Roman"/>
              </a:rPr>
              <a:t> </a:t>
            </a:r>
            <a:r>
              <a:rPr sz="2000" dirty="0">
                <a:latin typeface="Times New Roman"/>
                <a:cs typeface="Times New Roman"/>
              </a:rPr>
              <a:t>fr</a:t>
            </a:r>
            <a:r>
              <a:rPr sz="2000" spc="5" dirty="0">
                <a:latin typeface="Times New Roman"/>
                <a:cs typeface="Times New Roman"/>
              </a:rPr>
              <a:t>o</a:t>
            </a:r>
            <a:r>
              <a:rPr sz="2000" dirty="0">
                <a:latin typeface="Times New Roman"/>
                <a:cs typeface="Times New Roman"/>
              </a:rPr>
              <a:t>m</a:t>
            </a:r>
            <a:r>
              <a:rPr sz="2000" spc="-35" dirty="0">
                <a:latin typeface="Times New Roman"/>
                <a:cs typeface="Times New Roman"/>
              </a:rPr>
              <a:t> </a:t>
            </a:r>
            <a:r>
              <a:rPr sz="2000" spc="5" dirty="0">
                <a:latin typeface="Times New Roman"/>
                <a:cs typeface="Times New Roman"/>
              </a:rPr>
              <a:t>201</a:t>
            </a:r>
            <a:r>
              <a:rPr sz="2000" dirty="0">
                <a:latin typeface="Times New Roman"/>
                <a:cs typeface="Times New Roman"/>
              </a:rPr>
              <a:t>4</a:t>
            </a:r>
            <a:r>
              <a:rPr sz="2000" spc="-30" dirty="0">
                <a:latin typeface="Times New Roman"/>
                <a:cs typeface="Times New Roman"/>
              </a:rPr>
              <a:t> </a:t>
            </a:r>
            <a:r>
              <a:rPr sz="2000" spc="-10" dirty="0">
                <a:latin typeface="Times New Roman"/>
                <a:cs typeface="Times New Roman"/>
              </a:rPr>
              <a:t>t</a:t>
            </a:r>
            <a:r>
              <a:rPr sz="2000" dirty="0">
                <a:latin typeface="Times New Roman"/>
                <a:cs typeface="Times New Roman"/>
              </a:rPr>
              <a:t>o</a:t>
            </a:r>
            <a:r>
              <a:rPr sz="2000" spc="-5" dirty="0">
                <a:latin typeface="Times New Roman"/>
                <a:cs typeface="Times New Roman"/>
              </a:rPr>
              <a:t> </a:t>
            </a:r>
            <a:r>
              <a:rPr sz="2000" spc="5" dirty="0">
                <a:latin typeface="Times New Roman"/>
                <a:cs typeface="Times New Roman"/>
              </a:rPr>
              <a:t>2016</a:t>
            </a:r>
            <a:endParaRPr sz="2000" dirty="0">
              <a:latin typeface="Times New Roman"/>
              <a:cs typeface="Times New Roman"/>
            </a:endParaRPr>
          </a:p>
        </p:txBody>
      </p:sp>
      <p:pic>
        <p:nvPicPr>
          <p:cNvPr id="5" name="Picture 4" descr="201309180012HQ.JPG"/>
          <p:cNvPicPr>
            <a:picLocks noChangeAspect="1"/>
          </p:cNvPicPr>
          <p:nvPr/>
        </p:nvPicPr>
        <p:blipFill>
          <a:blip r:embed="rId2" cstate="print"/>
          <a:stretch>
            <a:fillRect/>
          </a:stretch>
        </p:blipFill>
        <p:spPr>
          <a:xfrm>
            <a:off x="4869534" y="1155015"/>
            <a:ext cx="3910004" cy="4904262"/>
          </a:xfrm>
          <a:prstGeom prst="rect">
            <a:avLst/>
          </a:prstGeom>
          <a:ln w="19050">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iss037e003748.jpg"/>
          <p:cNvPicPr>
            <a:picLocks noChangeAspect="1"/>
          </p:cNvPicPr>
          <p:nvPr/>
        </p:nvPicPr>
        <p:blipFill>
          <a:blip r:embed="rId3" cstate="print"/>
          <a:srcRect l="43333" t="31215" r="14167" b="14934"/>
          <a:stretch>
            <a:fillRect/>
          </a:stretch>
        </p:blipFill>
        <p:spPr>
          <a:xfrm>
            <a:off x="5766390" y="990600"/>
            <a:ext cx="3072810" cy="2590800"/>
          </a:xfrm>
          <a:prstGeom prst="rect">
            <a:avLst/>
          </a:prstGeom>
        </p:spPr>
      </p:pic>
      <p:sp>
        <p:nvSpPr>
          <p:cNvPr id="8194" name="Rectangle 2"/>
          <p:cNvSpPr>
            <a:spLocks noGrp="1" noChangeArrowheads="1"/>
          </p:cNvSpPr>
          <p:nvPr>
            <p:ph type="title"/>
          </p:nvPr>
        </p:nvSpPr>
        <p:spPr/>
        <p:txBody>
          <a:bodyPr/>
          <a:lstStyle/>
          <a:p>
            <a:r>
              <a:rPr lang="en-US" dirty="0" smtClean="0"/>
              <a:t>Cygnus Overview</a:t>
            </a:r>
          </a:p>
        </p:txBody>
      </p:sp>
      <p:sp>
        <p:nvSpPr>
          <p:cNvPr id="8195" name="Rectangle 3"/>
          <p:cNvSpPr>
            <a:spLocks noGrp="1" noChangeArrowheads="1"/>
          </p:cNvSpPr>
          <p:nvPr>
            <p:ph idx="1"/>
          </p:nvPr>
        </p:nvSpPr>
        <p:spPr>
          <a:xfrm>
            <a:off x="304800" y="990600"/>
            <a:ext cx="8511610" cy="5224779"/>
          </a:xfrm>
        </p:spPr>
        <p:txBody>
          <a:bodyPr/>
          <a:lstStyle/>
          <a:p>
            <a:pPr>
              <a:buNone/>
            </a:pPr>
            <a:r>
              <a:rPr lang="en-US" b="1" dirty="0" smtClean="0"/>
              <a:t>Cygnus vehicle is comprised of two major modules</a:t>
            </a:r>
          </a:p>
          <a:p>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p:txBody>
      </p:sp>
      <p:sp>
        <p:nvSpPr>
          <p:cNvPr id="8197" name="Rectangle 5"/>
          <p:cNvSpPr>
            <a:spLocks noChangeArrowheads="1"/>
          </p:cNvSpPr>
          <p:nvPr/>
        </p:nvSpPr>
        <p:spPr bwMode="auto">
          <a:xfrm>
            <a:off x="457200" y="3724275"/>
            <a:ext cx="4876800" cy="2600325"/>
          </a:xfrm>
          <a:prstGeom prst="rect">
            <a:avLst/>
          </a:prstGeom>
          <a:noFill/>
          <a:ln w="9525">
            <a:noFill/>
            <a:miter lim="800000"/>
            <a:headEnd/>
            <a:tailEnd/>
          </a:ln>
        </p:spPr>
        <p:txBody>
          <a:bodyPr lIns="0" tIns="0" rIns="0" bIns="0"/>
          <a:lstStyle/>
          <a:p>
            <a:pPr marL="228600" indent="-228600">
              <a:spcBef>
                <a:spcPct val="20000"/>
              </a:spcBef>
              <a:buFont typeface="Arial" pitchFamily="34" charset="0"/>
              <a:buChar char="•"/>
            </a:pPr>
            <a:r>
              <a:rPr lang="en-US" sz="1800" b="1" u="sng" dirty="0">
                <a:latin typeface="Times New Roman" pitchFamily="18" charset="0"/>
                <a:ea typeface="ヒラギノ角ゴ Pro W3" pitchFamily="-109" charset="-128"/>
                <a:cs typeface="Times New Roman" pitchFamily="18" charset="0"/>
              </a:rPr>
              <a:t>Service Module (SM)</a:t>
            </a:r>
          </a:p>
          <a:p>
            <a:pPr lvl="1" indent="-168275">
              <a:spcBef>
                <a:spcPct val="20000"/>
              </a:spcBef>
              <a:buFont typeface="Wingdings" pitchFamily="2" charset="2"/>
              <a:buChar char="Ø"/>
            </a:pPr>
            <a:r>
              <a:rPr lang="en-US" sz="1600" dirty="0">
                <a:latin typeface="Times New Roman" pitchFamily="18" charset="0"/>
                <a:ea typeface="ヒラギノ角ゴ Pro W3" pitchFamily="-109" charset="-128"/>
                <a:cs typeface="Times New Roman" pitchFamily="18" charset="0"/>
              </a:rPr>
              <a:t>Heritage: </a:t>
            </a:r>
            <a:r>
              <a:rPr lang="en-US" sz="1600" dirty="0" smtClean="0">
                <a:latin typeface="Times New Roman" pitchFamily="18" charset="0"/>
                <a:ea typeface="ヒラギノ角ゴ Pro W3" pitchFamily="-109" charset="-128"/>
                <a:cs typeface="Times New Roman" pitchFamily="18" charset="0"/>
              </a:rPr>
              <a:t>Orbital GEO and LEO missions</a:t>
            </a:r>
            <a:endParaRPr lang="en-US" sz="1600" dirty="0">
              <a:latin typeface="Times New Roman" pitchFamily="18" charset="0"/>
              <a:ea typeface="ヒラギノ角ゴ Pro W3" pitchFamily="-109" charset="-128"/>
              <a:cs typeface="Times New Roman" pitchFamily="18" charset="0"/>
            </a:endParaRPr>
          </a:p>
          <a:p>
            <a:pPr lvl="1" indent="-168275">
              <a:spcBef>
                <a:spcPct val="20000"/>
              </a:spcBef>
              <a:buFont typeface="Wingdings" pitchFamily="2" charset="2"/>
              <a:buChar char="Ø"/>
            </a:pPr>
            <a:r>
              <a:rPr lang="en-US" sz="1600" dirty="0" smtClean="0">
                <a:latin typeface="Times New Roman" pitchFamily="18" charset="0"/>
                <a:ea typeface="ヒラギノ角ゴ Pro W3" pitchFamily="-109" charset="-128"/>
                <a:cs typeface="Times New Roman" pitchFamily="18" charset="0"/>
              </a:rPr>
              <a:t>Power </a:t>
            </a:r>
            <a:r>
              <a:rPr lang="en-US" sz="1600" dirty="0">
                <a:latin typeface="Times New Roman" pitchFamily="18" charset="0"/>
                <a:ea typeface="ヒラギノ角ゴ Pro W3" pitchFamily="-109" charset="-128"/>
                <a:cs typeface="Times New Roman" pitchFamily="18" charset="0"/>
              </a:rPr>
              <a:t>Generation: 2 Fixed Wing Solar Arrays</a:t>
            </a:r>
            <a:r>
              <a:rPr lang="en-US" sz="1600" dirty="0" smtClean="0">
                <a:latin typeface="Times New Roman" pitchFamily="18" charset="0"/>
                <a:ea typeface="ヒラギノ角ゴ Pro W3" pitchFamily="-109" charset="-128"/>
                <a:cs typeface="Times New Roman" pitchFamily="18" charset="0"/>
              </a:rPr>
              <a:t>,</a:t>
            </a:r>
            <a:endParaRPr lang="en-US" sz="1600" dirty="0">
              <a:latin typeface="Times New Roman" pitchFamily="18" charset="0"/>
              <a:ea typeface="ヒラギノ角ゴ Pro W3" pitchFamily="-109" charset="-128"/>
              <a:cs typeface="Times New Roman" pitchFamily="18" charset="0"/>
            </a:endParaRPr>
          </a:p>
          <a:p>
            <a:pPr lvl="1" indent="-168275">
              <a:spcBef>
                <a:spcPct val="20000"/>
              </a:spcBef>
              <a:buFont typeface="Wingdings" pitchFamily="2" charset="2"/>
              <a:buChar char="Ø"/>
            </a:pPr>
            <a:r>
              <a:rPr lang="en-US" sz="1600" dirty="0">
                <a:latin typeface="Times New Roman" pitchFamily="18" charset="0"/>
                <a:ea typeface="ヒラギノ角ゴ Pro W3" pitchFamily="-109" charset="-128"/>
                <a:cs typeface="Times New Roman" pitchFamily="18" charset="0"/>
              </a:rPr>
              <a:t>Power Output: 3.5 kW (sun-pointed)</a:t>
            </a:r>
          </a:p>
          <a:p>
            <a:pPr lvl="1" indent="-168275">
              <a:spcBef>
                <a:spcPct val="20000"/>
              </a:spcBef>
              <a:buFont typeface="Wingdings" pitchFamily="2" charset="2"/>
              <a:buChar char="Ø"/>
            </a:pPr>
            <a:r>
              <a:rPr lang="en-US" sz="1600" dirty="0">
                <a:latin typeface="Times New Roman" pitchFamily="18" charset="0"/>
                <a:ea typeface="ヒラギノ角ゴ Pro W3" pitchFamily="-109" charset="-128"/>
                <a:cs typeface="Times New Roman" pitchFamily="18" charset="0"/>
              </a:rPr>
              <a:t>Propellant</a:t>
            </a:r>
            <a:r>
              <a:rPr lang="en-US" sz="1600" dirty="0" smtClean="0">
                <a:latin typeface="Times New Roman" pitchFamily="18" charset="0"/>
                <a:ea typeface="ヒラギノ角ゴ Pro W3" pitchFamily="-109" charset="-128"/>
                <a:cs typeface="Times New Roman" pitchFamily="18" charset="0"/>
              </a:rPr>
              <a:t>: Bi prop/Mono prop system </a:t>
            </a:r>
          </a:p>
          <a:p>
            <a:pPr lvl="1" indent="-168275">
              <a:spcBef>
                <a:spcPct val="20000"/>
              </a:spcBef>
              <a:buFont typeface="Wingdings" pitchFamily="2" charset="2"/>
              <a:buChar char="Ø"/>
            </a:pPr>
            <a:r>
              <a:rPr lang="en-US" sz="1600" dirty="0" smtClean="0">
                <a:latin typeface="Times New Roman" pitchFamily="18" charset="0"/>
                <a:ea typeface="ヒラギノ角ゴ Pro W3" pitchFamily="-109" charset="-128"/>
                <a:cs typeface="Times New Roman" pitchFamily="18" charset="0"/>
              </a:rPr>
              <a:t>32 thrusters in 3 independent strings</a:t>
            </a:r>
          </a:p>
          <a:p>
            <a:pPr lvl="1" indent="-168275">
              <a:spcBef>
                <a:spcPct val="20000"/>
              </a:spcBef>
              <a:buFont typeface="Wingdings" pitchFamily="2" charset="2"/>
              <a:buChar char="Ø"/>
            </a:pPr>
            <a:r>
              <a:rPr lang="en-US" sz="1600" dirty="0" smtClean="0">
                <a:latin typeface="Times New Roman" pitchFamily="18" charset="0"/>
                <a:ea typeface="ヒラギノ角ゴ Pro W3" pitchFamily="-109" charset="-128"/>
                <a:cs typeface="Times New Roman" pitchFamily="18" charset="0"/>
              </a:rPr>
              <a:t>Quad-redundant computer architecture</a:t>
            </a:r>
            <a:endParaRPr lang="en-US" sz="1600" dirty="0">
              <a:latin typeface="Times New Roman" pitchFamily="18" charset="0"/>
              <a:ea typeface="ヒラギノ角ゴ Pro W3" pitchFamily="-109" charset="-128"/>
              <a:cs typeface="Times New Roman" pitchFamily="18" charset="0"/>
            </a:endParaRPr>
          </a:p>
          <a:p>
            <a:pPr lvl="1" indent="-168275">
              <a:spcBef>
                <a:spcPct val="20000"/>
              </a:spcBef>
              <a:buFont typeface="Wingdings" pitchFamily="2" charset="2"/>
              <a:buChar char="Ø"/>
            </a:pPr>
            <a:r>
              <a:rPr lang="en-US" sz="1600" dirty="0">
                <a:latin typeface="Times New Roman" pitchFamily="18" charset="0"/>
                <a:ea typeface="ヒラギノ角ゴ Pro W3" pitchFamily="-109" charset="-128"/>
                <a:cs typeface="Times New Roman" pitchFamily="18" charset="0"/>
              </a:rPr>
              <a:t>Compatible with </a:t>
            </a:r>
            <a:r>
              <a:rPr lang="en-US" sz="1600" dirty="0" err="1" smtClean="0">
                <a:latin typeface="Times New Roman" pitchFamily="18" charset="0"/>
                <a:ea typeface="ヒラギノ角ゴ Pro W3" pitchFamily="-109" charset="-128"/>
                <a:cs typeface="Times New Roman" pitchFamily="18" charset="0"/>
              </a:rPr>
              <a:t>Antares</a:t>
            </a:r>
            <a:endParaRPr lang="en-US" sz="1600" dirty="0">
              <a:latin typeface="Times New Roman" pitchFamily="18" charset="0"/>
              <a:ea typeface="ヒラギノ角ゴ Pro W3" pitchFamily="-109" charset="-128"/>
              <a:cs typeface="Times New Roman" pitchFamily="18" charset="0"/>
            </a:endParaRPr>
          </a:p>
        </p:txBody>
      </p:sp>
      <p:grpSp>
        <p:nvGrpSpPr>
          <p:cNvPr id="2" name="Group 8"/>
          <p:cNvGrpSpPr>
            <a:grpSpLocks noChangeAspect="1"/>
          </p:cNvGrpSpPr>
          <p:nvPr/>
        </p:nvGrpSpPr>
        <p:grpSpPr bwMode="auto">
          <a:xfrm>
            <a:off x="6172200" y="3048000"/>
            <a:ext cx="2469901" cy="3414713"/>
            <a:chOff x="3424" y="736"/>
            <a:chExt cx="2420" cy="3344"/>
          </a:xfrm>
        </p:grpSpPr>
        <p:pic>
          <p:nvPicPr>
            <p:cNvPr id="8200" name="Picture 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115" y="765"/>
              <a:ext cx="1447" cy="3118"/>
            </a:xfrm>
            <a:prstGeom prst="rect">
              <a:avLst/>
            </a:prstGeom>
            <a:noFill/>
            <a:ln w="12700">
              <a:noFill/>
              <a:miter lim="800000"/>
              <a:headEnd type="none" w="sm" len="sm"/>
              <a:tailEnd type="none" w="med" len="lg"/>
            </a:ln>
          </p:spPr>
        </p:pic>
        <p:sp>
          <p:nvSpPr>
            <p:cNvPr id="8201" name="Line 10"/>
            <p:cNvSpPr>
              <a:spLocks noChangeAspect="1" noChangeShapeType="1"/>
            </p:cNvSpPr>
            <p:nvPr/>
          </p:nvSpPr>
          <p:spPr bwMode="auto">
            <a:xfrm flipV="1">
              <a:off x="4822" y="736"/>
              <a:ext cx="0" cy="204"/>
            </a:xfrm>
            <a:prstGeom prst="line">
              <a:avLst/>
            </a:prstGeom>
            <a:noFill/>
            <a:ln w="12700">
              <a:solidFill>
                <a:schemeClr val="tx1"/>
              </a:solidFill>
              <a:round/>
              <a:headEnd type="none" w="sm" len="sm"/>
              <a:tailEnd type="triangle" w="med" len="lg"/>
            </a:ln>
          </p:spPr>
          <p:txBody>
            <a:bodyPr/>
            <a:lstStyle/>
            <a:p>
              <a:endParaRPr lang="en-US"/>
            </a:p>
          </p:txBody>
        </p:sp>
        <p:sp>
          <p:nvSpPr>
            <p:cNvPr id="8202" name="Text Box 11"/>
            <p:cNvSpPr txBox="1">
              <a:spLocks noChangeAspect="1" noChangeArrowheads="1"/>
            </p:cNvSpPr>
            <p:nvPr/>
          </p:nvSpPr>
          <p:spPr bwMode="auto">
            <a:xfrm>
              <a:off x="5036" y="756"/>
              <a:ext cx="312" cy="229"/>
            </a:xfrm>
            <a:prstGeom prst="rect">
              <a:avLst/>
            </a:prstGeom>
            <a:noFill/>
            <a:ln w="12700">
              <a:noFill/>
              <a:miter lim="800000"/>
              <a:headEnd type="none" w="sm" len="sm"/>
              <a:tailEnd type="none" w="med" len="lg"/>
            </a:ln>
          </p:spPr>
          <p:txBody>
            <a:bodyPr wrap="none" lIns="91407" tIns="45704" rIns="91407" bIns="45704">
              <a:spAutoFit/>
            </a:bodyPr>
            <a:lstStyle/>
            <a:p>
              <a:pPr eaLnBrk="0" hangingPunct="0"/>
              <a:r>
                <a:rPr lang="en-US" sz="1200" dirty="0">
                  <a:solidFill>
                    <a:srgbClr val="000000"/>
                  </a:solidFill>
                  <a:ea typeface="ヒラギノ角ゴ Pro W3" pitchFamily="-109" charset="-128"/>
                </a:rPr>
                <a:t>+X</a:t>
              </a:r>
            </a:p>
          </p:txBody>
        </p:sp>
        <p:sp>
          <p:nvSpPr>
            <p:cNvPr id="8203" name="Line 12"/>
            <p:cNvSpPr>
              <a:spLocks noChangeAspect="1" noChangeShapeType="1"/>
            </p:cNvSpPr>
            <p:nvPr/>
          </p:nvSpPr>
          <p:spPr bwMode="auto">
            <a:xfrm>
              <a:off x="5302" y="3586"/>
              <a:ext cx="402" cy="0"/>
            </a:xfrm>
            <a:prstGeom prst="line">
              <a:avLst/>
            </a:prstGeom>
            <a:noFill/>
            <a:ln w="12700">
              <a:solidFill>
                <a:schemeClr val="tx1"/>
              </a:solidFill>
              <a:round/>
              <a:headEnd type="none" w="sm" len="sm"/>
              <a:tailEnd type="triangle" w="med" len="lg"/>
            </a:ln>
          </p:spPr>
          <p:txBody>
            <a:bodyPr/>
            <a:lstStyle/>
            <a:p>
              <a:endParaRPr lang="en-US"/>
            </a:p>
          </p:txBody>
        </p:sp>
        <p:sp>
          <p:nvSpPr>
            <p:cNvPr id="8204" name="Text Box 13"/>
            <p:cNvSpPr txBox="1">
              <a:spLocks noChangeAspect="1" noChangeArrowheads="1"/>
            </p:cNvSpPr>
            <p:nvPr/>
          </p:nvSpPr>
          <p:spPr bwMode="auto">
            <a:xfrm>
              <a:off x="5532" y="3582"/>
              <a:ext cx="312" cy="228"/>
            </a:xfrm>
            <a:prstGeom prst="rect">
              <a:avLst/>
            </a:prstGeom>
            <a:noFill/>
            <a:ln w="12700">
              <a:noFill/>
              <a:miter lim="800000"/>
              <a:headEnd type="none" w="sm" len="sm"/>
              <a:tailEnd type="none" w="med" len="lg"/>
            </a:ln>
          </p:spPr>
          <p:txBody>
            <a:bodyPr wrap="none" lIns="91407" tIns="45704" rIns="91407" bIns="45704">
              <a:spAutoFit/>
            </a:bodyPr>
            <a:lstStyle/>
            <a:p>
              <a:pPr eaLnBrk="0" hangingPunct="0"/>
              <a:r>
                <a:rPr lang="en-US" sz="1200">
                  <a:solidFill>
                    <a:srgbClr val="000000"/>
                  </a:solidFill>
                  <a:ea typeface="ヒラギノ角ゴ Pro W3" pitchFamily="-109" charset="-128"/>
                </a:rPr>
                <a:t>+Y</a:t>
              </a:r>
            </a:p>
          </p:txBody>
        </p:sp>
        <p:sp>
          <p:nvSpPr>
            <p:cNvPr id="8205" name="Text Box 14"/>
            <p:cNvSpPr txBox="1">
              <a:spLocks noChangeAspect="1" noChangeArrowheads="1"/>
            </p:cNvSpPr>
            <p:nvPr/>
          </p:nvSpPr>
          <p:spPr bwMode="auto">
            <a:xfrm>
              <a:off x="3763" y="2476"/>
              <a:ext cx="511" cy="229"/>
            </a:xfrm>
            <a:prstGeom prst="rect">
              <a:avLst/>
            </a:prstGeom>
            <a:noFill/>
            <a:ln w="12700">
              <a:noFill/>
              <a:miter lim="800000"/>
              <a:headEnd type="none" w="sm" len="sm"/>
              <a:tailEnd type="none" w="med" len="lg"/>
            </a:ln>
          </p:spPr>
          <p:txBody>
            <a:bodyPr wrap="none" lIns="91407" tIns="45704" rIns="91407" bIns="45704">
              <a:spAutoFit/>
            </a:bodyPr>
            <a:lstStyle/>
            <a:p>
              <a:pPr eaLnBrk="0" hangingPunct="0"/>
              <a:r>
                <a:rPr lang="en-US" sz="1200">
                  <a:solidFill>
                    <a:srgbClr val="000000"/>
                  </a:solidFill>
                  <a:ea typeface="ヒラギノ角ゴ Pro W3" pitchFamily="-109" charset="-128"/>
                </a:rPr>
                <a:t>150.1”</a:t>
              </a:r>
            </a:p>
          </p:txBody>
        </p:sp>
        <p:sp>
          <p:nvSpPr>
            <p:cNvPr id="8206" name="Line 15"/>
            <p:cNvSpPr>
              <a:spLocks noChangeAspect="1" noChangeShapeType="1"/>
            </p:cNvSpPr>
            <p:nvPr/>
          </p:nvSpPr>
          <p:spPr bwMode="auto">
            <a:xfrm flipH="1">
              <a:off x="3468" y="1835"/>
              <a:ext cx="1008" cy="0"/>
            </a:xfrm>
            <a:prstGeom prst="line">
              <a:avLst/>
            </a:prstGeom>
            <a:noFill/>
            <a:ln w="12700">
              <a:solidFill>
                <a:schemeClr val="tx1"/>
              </a:solidFill>
              <a:round/>
              <a:headEnd type="none" w="sm" len="sm"/>
              <a:tailEnd type="none" w="med" len="lg"/>
            </a:ln>
          </p:spPr>
          <p:txBody>
            <a:bodyPr/>
            <a:lstStyle/>
            <a:p>
              <a:endParaRPr lang="en-US"/>
            </a:p>
          </p:txBody>
        </p:sp>
        <p:sp>
          <p:nvSpPr>
            <p:cNvPr id="8207" name="Line 16"/>
            <p:cNvSpPr>
              <a:spLocks noChangeAspect="1" noChangeShapeType="1"/>
            </p:cNvSpPr>
            <p:nvPr/>
          </p:nvSpPr>
          <p:spPr bwMode="auto">
            <a:xfrm flipH="1">
              <a:off x="3742" y="3151"/>
              <a:ext cx="624" cy="0"/>
            </a:xfrm>
            <a:prstGeom prst="line">
              <a:avLst/>
            </a:prstGeom>
            <a:noFill/>
            <a:ln w="12700">
              <a:solidFill>
                <a:schemeClr val="tx1"/>
              </a:solidFill>
              <a:round/>
              <a:headEnd type="none" w="sm" len="sm"/>
              <a:tailEnd type="none" w="med" len="lg"/>
            </a:ln>
          </p:spPr>
          <p:txBody>
            <a:bodyPr/>
            <a:lstStyle/>
            <a:p>
              <a:endParaRPr lang="en-US"/>
            </a:p>
          </p:txBody>
        </p:sp>
        <p:sp>
          <p:nvSpPr>
            <p:cNvPr id="8208" name="Text Box 17"/>
            <p:cNvSpPr txBox="1">
              <a:spLocks noChangeAspect="1" noChangeArrowheads="1"/>
            </p:cNvSpPr>
            <p:nvPr/>
          </p:nvSpPr>
          <p:spPr bwMode="auto">
            <a:xfrm>
              <a:off x="3424" y="2776"/>
              <a:ext cx="512" cy="229"/>
            </a:xfrm>
            <a:prstGeom prst="rect">
              <a:avLst/>
            </a:prstGeom>
            <a:noFill/>
            <a:ln w="12700">
              <a:noFill/>
              <a:miter lim="800000"/>
              <a:headEnd type="none" w="sm" len="sm"/>
              <a:tailEnd type="none" w="med" len="lg"/>
            </a:ln>
          </p:spPr>
          <p:txBody>
            <a:bodyPr wrap="none" lIns="91407" tIns="45704" rIns="91407" bIns="45704">
              <a:spAutoFit/>
            </a:bodyPr>
            <a:lstStyle/>
            <a:p>
              <a:pPr eaLnBrk="0" hangingPunct="0"/>
              <a:r>
                <a:rPr lang="en-US" sz="1200">
                  <a:solidFill>
                    <a:srgbClr val="000000"/>
                  </a:solidFill>
                  <a:ea typeface="ヒラギノ角ゴ Pro W3" pitchFamily="-109" charset="-128"/>
                </a:rPr>
                <a:t>200.2“</a:t>
              </a:r>
            </a:p>
          </p:txBody>
        </p:sp>
        <p:sp>
          <p:nvSpPr>
            <p:cNvPr id="8209" name="Line 18"/>
            <p:cNvSpPr>
              <a:spLocks noChangeAspect="1" noChangeShapeType="1"/>
            </p:cNvSpPr>
            <p:nvPr/>
          </p:nvSpPr>
          <p:spPr bwMode="auto">
            <a:xfrm flipH="1">
              <a:off x="3480" y="3593"/>
              <a:ext cx="863" cy="0"/>
            </a:xfrm>
            <a:prstGeom prst="line">
              <a:avLst/>
            </a:prstGeom>
            <a:noFill/>
            <a:ln w="12700">
              <a:solidFill>
                <a:schemeClr val="tx1"/>
              </a:solidFill>
              <a:round/>
              <a:headEnd type="none" w="sm" len="sm"/>
              <a:tailEnd type="none" w="med" len="lg"/>
            </a:ln>
          </p:spPr>
          <p:txBody>
            <a:bodyPr/>
            <a:lstStyle/>
            <a:p>
              <a:endParaRPr lang="en-US"/>
            </a:p>
          </p:txBody>
        </p:sp>
        <p:sp>
          <p:nvSpPr>
            <p:cNvPr id="8210" name="Line 19"/>
            <p:cNvSpPr>
              <a:spLocks noChangeAspect="1" noChangeShapeType="1"/>
            </p:cNvSpPr>
            <p:nvPr/>
          </p:nvSpPr>
          <p:spPr bwMode="auto">
            <a:xfrm flipV="1">
              <a:off x="3954" y="1833"/>
              <a:ext cx="0" cy="640"/>
            </a:xfrm>
            <a:prstGeom prst="line">
              <a:avLst/>
            </a:prstGeom>
            <a:noFill/>
            <a:ln w="12700">
              <a:solidFill>
                <a:schemeClr val="tx1"/>
              </a:solidFill>
              <a:round/>
              <a:headEnd type="none" w="sm" len="sm"/>
              <a:tailEnd type="triangle" w="med" len="lg"/>
            </a:ln>
          </p:spPr>
          <p:txBody>
            <a:bodyPr/>
            <a:lstStyle/>
            <a:p>
              <a:endParaRPr lang="en-US"/>
            </a:p>
          </p:txBody>
        </p:sp>
        <p:sp>
          <p:nvSpPr>
            <p:cNvPr id="8211" name="Line 20"/>
            <p:cNvSpPr>
              <a:spLocks noChangeAspect="1" noChangeShapeType="1"/>
            </p:cNvSpPr>
            <p:nvPr/>
          </p:nvSpPr>
          <p:spPr bwMode="auto">
            <a:xfrm>
              <a:off x="3948" y="2641"/>
              <a:ext cx="0" cy="497"/>
            </a:xfrm>
            <a:prstGeom prst="line">
              <a:avLst/>
            </a:prstGeom>
            <a:noFill/>
            <a:ln w="12700">
              <a:solidFill>
                <a:schemeClr val="tx1"/>
              </a:solidFill>
              <a:round/>
              <a:headEnd type="none" w="sm" len="sm"/>
              <a:tailEnd type="triangle" w="med" len="lg"/>
            </a:ln>
          </p:spPr>
          <p:txBody>
            <a:bodyPr/>
            <a:lstStyle/>
            <a:p>
              <a:endParaRPr lang="en-US"/>
            </a:p>
          </p:txBody>
        </p:sp>
        <p:sp>
          <p:nvSpPr>
            <p:cNvPr id="8212" name="Line 21"/>
            <p:cNvSpPr>
              <a:spLocks noChangeAspect="1" noChangeShapeType="1"/>
            </p:cNvSpPr>
            <p:nvPr/>
          </p:nvSpPr>
          <p:spPr bwMode="auto">
            <a:xfrm flipV="1">
              <a:off x="3576" y="1834"/>
              <a:ext cx="0" cy="927"/>
            </a:xfrm>
            <a:prstGeom prst="line">
              <a:avLst/>
            </a:prstGeom>
            <a:noFill/>
            <a:ln w="12700">
              <a:solidFill>
                <a:schemeClr val="tx1"/>
              </a:solidFill>
              <a:round/>
              <a:headEnd type="none" w="sm" len="sm"/>
              <a:tailEnd type="triangle" w="med" len="lg"/>
            </a:ln>
          </p:spPr>
          <p:txBody>
            <a:bodyPr/>
            <a:lstStyle/>
            <a:p>
              <a:endParaRPr lang="en-US"/>
            </a:p>
          </p:txBody>
        </p:sp>
        <p:sp>
          <p:nvSpPr>
            <p:cNvPr id="8213" name="Line 22"/>
            <p:cNvSpPr>
              <a:spLocks noChangeAspect="1" noChangeShapeType="1"/>
            </p:cNvSpPr>
            <p:nvPr/>
          </p:nvSpPr>
          <p:spPr bwMode="auto">
            <a:xfrm>
              <a:off x="3576" y="2958"/>
              <a:ext cx="0" cy="604"/>
            </a:xfrm>
            <a:prstGeom prst="line">
              <a:avLst/>
            </a:prstGeom>
            <a:noFill/>
            <a:ln w="12700">
              <a:solidFill>
                <a:schemeClr val="tx1"/>
              </a:solidFill>
              <a:round/>
              <a:headEnd type="none" w="sm" len="sm"/>
              <a:tailEnd type="triangle" w="med" len="lg"/>
            </a:ln>
          </p:spPr>
          <p:txBody>
            <a:bodyPr/>
            <a:lstStyle/>
            <a:p>
              <a:endParaRPr lang="en-US"/>
            </a:p>
          </p:txBody>
        </p:sp>
        <p:sp>
          <p:nvSpPr>
            <p:cNvPr id="8214" name="Text Box 23"/>
            <p:cNvSpPr txBox="1">
              <a:spLocks noChangeAspect="1" noChangeArrowheads="1"/>
            </p:cNvSpPr>
            <p:nvPr/>
          </p:nvSpPr>
          <p:spPr bwMode="auto">
            <a:xfrm>
              <a:off x="4574" y="3852"/>
              <a:ext cx="611" cy="228"/>
            </a:xfrm>
            <a:prstGeom prst="rect">
              <a:avLst/>
            </a:prstGeom>
            <a:noFill/>
            <a:ln w="12700">
              <a:noFill/>
              <a:miter lim="800000"/>
              <a:headEnd type="none" w="sm" len="sm"/>
              <a:tailEnd type="none" w="med" len="lg"/>
            </a:ln>
          </p:spPr>
          <p:txBody>
            <a:bodyPr wrap="none" lIns="91407" tIns="45704" rIns="91407" bIns="45704">
              <a:spAutoFit/>
            </a:bodyPr>
            <a:lstStyle/>
            <a:p>
              <a:pPr eaLnBrk="0" hangingPunct="0"/>
              <a:r>
                <a:rPr lang="en-US" sz="1200">
                  <a:solidFill>
                    <a:srgbClr val="000000"/>
                  </a:solidFill>
                  <a:ea typeface="ヒラギノ角ゴ Pro W3" pitchFamily="-109" charset="-128"/>
                </a:rPr>
                <a:t>Ø103.3”</a:t>
              </a:r>
            </a:p>
          </p:txBody>
        </p:sp>
        <p:sp>
          <p:nvSpPr>
            <p:cNvPr id="8215" name="Line 24"/>
            <p:cNvSpPr>
              <a:spLocks noChangeAspect="1" noChangeShapeType="1"/>
            </p:cNvSpPr>
            <p:nvPr/>
          </p:nvSpPr>
          <p:spPr bwMode="auto">
            <a:xfrm>
              <a:off x="4359" y="3613"/>
              <a:ext cx="0" cy="386"/>
            </a:xfrm>
            <a:prstGeom prst="line">
              <a:avLst/>
            </a:prstGeom>
            <a:noFill/>
            <a:ln w="12700">
              <a:solidFill>
                <a:schemeClr val="tx1"/>
              </a:solidFill>
              <a:round/>
              <a:headEnd type="none" w="sm" len="sm"/>
              <a:tailEnd type="none" w="med" len="lg"/>
            </a:ln>
          </p:spPr>
          <p:txBody>
            <a:bodyPr/>
            <a:lstStyle/>
            <a:p>
              <a:endParaRPr lang="en-US"/>
            </a:p>
          </p:txBody>
        </p:sp>
        <p:sp>
          <p:nvSpPr>
            <p:cNvPr id="8216" name="Line 25"/>
            <p:cNvSpPr>
              <a:spLocks noChangeAspect="1" noChangeShapeType="1"/>
            </p:cNvSpPr>
            <p:nvPr/>
          </p:nvSpPr>
          <p:spPr bwMode="auto">
            <a:xfrm>
              <a:off x="5272" y="3602"/>
              <a:ext cx="0" cy="408"/>
            </a:xfrm>
            <a:prstGeom prst="line">
              <a:avLst/>
            </a:prstGeom>
            <a:noFill/>
            <a:ln w="12700">
              <a:solidFill>
                <a:schemeClr val="tx1"/>
              </a:solidFill>
              <a:round/>
              <a:headEnd type="none" w="sm" len="sm"/>
              <a:tailEnd type="none" w="med" len="lg"/>
            </a:ln>
          </p:spPr>
          <p:txBody>
            <a:bodyPr/>
            <a:lstStyle/>
            <a:p>
              <a:endParaRPr lang="en-US"/>
            </a:p>
          </p:txBody>
        </p:sp>
        <p:sp>
          <p:nvSpPr>
            <p:cNvPr id="8217" name="Line 26"/>
            <p:cNvSpPr>
              <a:spLocks noChangeAspect="1" noChangeShapeType="1"/>
            </p:cNvSpPr>
            <p:nvPr/>
          </p:nvSpPr>
          <p:spPr bwMode="auto">
            <a:xfrm flipH="1">
              <a:off x="4384" y="3945"/>
              <a:ext cx="174" cy="0"/>
            </a:xfrm>
            <a:prstGeom prst="line">
              <a:avLst/>
            </a:prstGeom>
            <a:noFill/>
            <a:ln w="12700">
              <a:solidFill>
                <a:schemeClr val="tx1"/>
              </a:solidFill>
              <a:round/>
              <a:headEnd type="none" w="sm" len="sm"/>
              <a:tailEnd type="triangle" w="med" len="lg"/>
            </a:ln>
          </p:spPr>
          <p:txBody>
            <a:bodyPr/>
            <a:lstStyle/>
            <a:p>
              <a:endParaRPr lang="en-US"/>
            </a:p>
          </p:txBody>
        </p:sp>
        <p:sp>
          <p:nvSpPr>
            <p:cNvPr id="8218" name="Line 27"/>
            <p:cNvSpPr>
              <a:spLocks noChangeAspect="1" noChangeShapeType="1"/>
            </p:cNvSpPr>
            <p:nvPr/>
          </p:nvSpPr>
          <p:spPr bwMode="auto">
            <a:xfrm>
              <a:off x="5116" y="3945"/>
              <a:ext cx="150" cy="0"/>
            </a:xfrm>
            <a:prstGeom prst="line">
              <a:avLst/>
            </a:prstGeom>
            <a:noFill/>
            <a:ln w="12700">
              <a:solidFill>
                <a:schemeClr val="tx1"/>
              </a:solidFill>
              <a:round/>
              <a:headEnd type="none" w="sm" len="sm"/>
              <a:tailEnd type="triangle" w="med" len="lg"/>
            </a:ln>
          </p:spPr>
          <p:txBody>
            <a:bodyPr/>
            <a:lstStyle/>
            <a:p>
              <a:endParaRPr lang="en-US"/>
            </a:p>
          </p:txBody>
        </p:sp>
        <p:sp>
          <p:nvSpPr>
            <p:cNvPr id="8219" name="Text Box 28"/>
            <p:cNvSpPr txBox="1">
              <a:spLocks noChangeAspect="1" noChangeArrowheads="1"/>
            </p:cNvSpPr>
            <p:nvPr/>
          </p:nvSpPr>
          <p:spPr bwMode="auto">
            <a:xfrm>
              <a:off x="4650" y="2299"/>
              <a:ext cx="533" cy="229"/>
            </a:xfrm>
            <a:prstGeom prst="rect">
              <a:avLst/>
            </a:prstGeom>
            <a:noFill/>
            <a:ln w="12700">
              <a:noFill/>
              <a:miter lim="800000"/>
              <a:headEnd type="none" w="sm" len="sm"/>
              <a:tailEnd type="none" w="med" len="lg"/>
            </a:ln>
          </p:spPr>
          <p:txBody>
            <a:bodyPr wrap="none" lIns="91407" tIns="45704" rIns="91407" bIns="45704">
              <a:spAutoFit/>
            </a:bodyPr>
            <a:lstStyle/>
            <a:p>
              <a:pPr eaLnBrk="0" hangingPunct="0"/>
              <a:r>
                <a:rPr lang="en-US" sz="1200" b="1" dirty="0">
                  <a:solidFill>
                    <a:srgbClr val="000000"/>
                  </a:solidFill>
                  <a:ea typeface="ヒラギノ角ゴ Pro W3" pitchFamily="-109" charset="-128"/>
                </a:rPr>
                <a:t>120.9”</a:t>
              </a:r>
            </a:p>
          </p:txBody>
        </p:sp>
        <p:sp>
          <p:nvSpPr>
            <p:cNvPr id="8220" name="Line 29"/>
            <p:cNvSpPr>
              <a:spLocks noChangeAspect="1" noChangeShapeType="1"/>
            </p:cNvSpPr>
            <p:nvPr/>
          </p:nvSpPr>
          <p:spPr bwMode="auto">
            <a:xfrm flipH="1">
              <a:off x="4306" y="2386"/>
              <a:ext cx="360" cy="0"/>
            </a:xfrm>
            <a:prstGeom prst="line">
              <a:avLst/>
            </a:prstGeom>
            <a:noFill/>
            <a:ln w="12700">
              <a:solidFill>
                <a:schemeClr val="tx1"/>
              </a:solidFill>
              <a:round/>
              <a:headEnd type="none" w="sm" len="sm"/>
              <a:tailEnd type="triangle" w="med" len="lg"/>
            </a:ln>
          </p:spPr>
          <p:txBody>
            <a:bodyPr/>
            <a:lstStyle/>
            <a:p>
              <a:endParaRPr lang="en-US"/>
            </a:p>
          </p:txBody>
        </p:sp>
        <p:sp>
          <p:nvSpPr>
            <p:cNvPr id="8221" name="Line 30"/>
            <p:cNvSpPr>
              <a:spLocks noChangeAspect="1" noChangeShapeType="1"/>
            </p:cNvSpPr>
            <p:nvPr/>
          </p:nvSpPr>
          <p:spPr bwMode="auto">
            <a:xfrm>
              <a:off x="5014" y="2380"/>
              <a:ext cx="330" cy="0"/>
            </a:xfrm>
            <a:prstGeom prst="line">
              <a:avLst/>
            </a:prstGeom>
            <a:noFill/>
            <a:ln w="12700">
              <a:solidFill>
                <a:schemeClr val="tx1"/>
              </a:solidFill>
              <a:round/>
              <a:headEnd type="none" w="sm" len="sm"/>
              <a:tailEnd type="triangle" w="med" len="lg"/>
            </a:ln>
          </p:spPr>
          <p:txBody>
            <a:bodyPr/>
            <a:lstStyle/>
            <a:p>
              <a:endParaRPr lang="en-US"/>
            </a:p>
          </p:txBody>
        </p:sp>
      </p:grpSp>
      <p:sp>
        <p:nvSpPr>
          <p:cNvPr id="30" name="Rectangle 5"/>
          <p:cNvSpPr>
            <a:spLocks noChangeArrowheads="1"/>
          </p:cNvSpPr>
          <p:nvPr/>
        </p:nvSpPr>
        <p:spPr bwMode="auto">
          <a:xfrm>
            <a:off x="457200" y="1447800"/>
            <a:ext cx="4572000" cy="1981200"/>
          </a:xfrm>
          <a:prstGeom prst="rect">
            <a:avLst/>
          </a:prstGeom>
          <a:noFill/>
          <a:ln w="9525">
            <a:noFill/>
            <a:miter lim="800000"/>
            <a:headEnd/>
            <a:tailEnd/>
          </a:ln>
        </p:spPr>
        <p:txBody>
          <a:bodyPr lIns="0" tIns="0" rIns="0" bIns="0"/>
          <a:lstStyle/>
          <a:p>
            <a:pPr marL="228600" indent="-228600">
              <a:spcBef>
                <a:spcPct val="20000"/>
              </a:spcBef>
              <a:buFont typeface="Arial" pitchFamily="34" charset="0"/>
              <a:buChar char="•"/>
            </a:pPr>
            <a:r>
              <a:rPr lang="en-US" sz="1800" b="1" u="sng" dirty="0" smtClean="0">
                <a:latin typeface="Times New Roman" pitchFamily="18" charset="0"/>
                <a:ea typeface="ヒラギノ角ゴ Pro W3" pitchFamily="-109" charset="-128"/>
                <a:cs typeface="Times New Roman" pitchFamily="18" charset="0"/>
              </a:rPr>
              <a:t>Pressurized Cargo Module (PCM)</a:t>
            </a:r>
            <a:endParaRPr lang="en-US" sz="1600" dirty="0" smtClean="0">
              <a:latin typeface="Times New Roman" pitchFamily="18" charset="0"/>
              <a:ea typeface="ヒラギノ角ゴ Pro W3" pitchFamily="-109" charset="-128"/>
              <a:cs typeface="Times New Roman" pitchFamily="18" charset="0"/>
            </a:endParaRPr>
          </a:p>
          <a:p>
            <a:pPr lvl="1" indent="-168275">
              <a:spcBef>
                <a:spcPct val="20000"/>
              </a:spcBef>
              <a:buFont typeface="Wingdings" pitchFamily="2" charset="2"/>
              <a:buChar char="Ø"/>
            </a:pPr>
            <a:r>
              <a:rPr lang="en-US" sz="1600" dirty="0" smtClean="0">
                <a:latin typeface="Times New Roman" pitchFamily="18" charset="0"/>
                <a:ea typeface="ヒラギノ角ゴ Pro W3" pitchFamily="-109" charset="-128"/>
                <a:cs typeface="Times New Roman" pitchFamily="18" charset="0"/>
              </a:rPr>
              <a:t>Heritage: Multi-Purpose Logistics Module (ISS); ATV</a:t>
            </a:r>
          </a:p>
          <a:p>
            <a:pPr lvl="1" indent="-168275">
              <a:spcBef>
                <a:spcPct val="20000"/>
              </a:spcBef>
              <a:buFont typeface="Wingdings" pitchFamily="2" charset="2"/>
              <a:buChar char="Ø"/>
            </a:pPr>
            <a:r>
              <a:rPr lang="en-US" sz="1600" dirty="0" smtClean="0">
                <a:latin typeface="Times New Roman" pitchFamily="18" charset="0"/>
                <a:ea typeface="ヒラギノ角ゴ Pro W3" pitchFamily="-109" charset="-128"/>
                <a:cs typeface="Times New Roman" pitchFamily="18" charset="0"/>
              </a:rPr>
              <a:t>Total Payload Mass: 2,000 kg, 2700 kg</a:t>
            </a:r>
          </a:p>
          <a:p>
            <a:pPr lvl="1" indent="-168275">
              <a:spcBef>
                <a:spcPct val="20000"/>
              </a:spcBef>
              <a:buFont typeface="Wingdings" pitchFamily="2" charset="2"/>
              <a:buChar char="Ø"/>
            </a:pPr>
            <a:r>
              <a:rPr lang="en-US" sz="1600" dirty="0" smtClean="0">
                <a:latin typeface="Times New Roman" pitchFamily="18" charset="0"/>
                <a:ea typeface="ヒラギノ角ゴ Pro W3" pitchFamily="-109" charset="-128"/>
                <a:cs typeface="Times New Roman" pitchFamily="18" charset="0"/>
              </a:rPr>
              <a:t>Pressurized Volume: 18.7 m3, 27 m3</a:t>
            </a:r>
          </a:p>
          <a:p>
            <a:pPr lvl="1" indent="-168275">
              <a:spcBef>
                <a:spcPct val="20000"/>
              </a:spcBef>
              <a:buFont typeface="Wingdings" pitchFamily="2" charset="2"/>
              <a:buChar char="Ø"/>
            </a:pPr>
            <a:r>
              <a:rPr lang="en-US" sz="1600" dirty="0" smtClean="0">
                <a:latin typeface="Times New Roman" pitchFamily="18" charset="0"/>
                <a:ea typeface="ヒラギノ角ゴ Pro W3" pitchFamily="-109" charset="-128"/>
                <a:cs typeface="Times New Roman" pitchFamily="18" charset="0"/>
              </a:rPr>
              <a:t>Berthing at ISS: Node 2 Common Berthing Mechanism</a:t>
            </a:r>
          </a:p>
          <a:p>
            <a:pPr lvl="1" indent="-168275">
              <a:spcBef>
                <a:spcPct val="20000"/>
              </a:spcBef>
            </a:pPr>
            <a:endParaRPr lang="en-US" sz="1600" dirty="0">
              <a:latin typeface="Times New Roman" pitchFamily="18" charset="0"/>
              <a:ea typeface="ヒラギノ角ゴ Pro W3" pitchFamily="-109" charset="-128"/>
              <a:cs typeface="Times New Roman" pitchFamily="18" charset="0"/>
            </a:endParaRPr>
          </a:p>
        </p:txBody>
      </p:sp>
      <p:sp>
        <p:nvSpPr>
          <p:cNvPr id="31" name="Right Arrow 30"/>
          <p:cNvSpPr/>
          <p:nvPr/>
        </p:nvSpPr>
        <p:spPr bwMode="auto">
          <a:xfrm>
            <a:off x="4191000" y="1524000"/>
            <a:ext cx="2057400" cy="228600"/>
          </a:xfrm>
          <a:prstGeom prst="rightArrow">
            <a:avLst/>
          </a:prstGeom>
          <a:solidFill>
            <a:srgbClr val="000080"/>
          </a:solidFill>
          <a:ln w="25400" cap="rnd">
            <a:solidFill>
              <a:schemeClr val="bg1"/>
            </a:solidFill>
            <a:miter lim="800000"/>
            <a:headEnd/>
            <a:tailEnd/>
          </a:ln>
          <a:effectLst>
            <a:outerShdw blurRad="50800" dist="38100" dir="2700000" algn="tl" rotWithShape="0">
              <a:prstClr val="black">
                <a:alpha val="40000"/>
              </a:prstClr>
            </a:outerShdw>
          </a:effectLst>
        </p:spPr>
        <p:txBody>
          <a:bodyPr lIns="101870" tIns="50935" rIns="101870" bIns="50935" rtlCol="0" anchor="ctr"/>
          <a:lstStyle/>
          <a:p>
            <a:pPr marL="382588" indent="-382588" algn="ctr" defTabSz="1019175">
              <a:spcBef>
                <a:spcPct val="20000"/>
              </a:spcBef>
              <a:buFont typeface="Wingdings" pitchFamily="2" charset="2"/>
              <a:buNone/>
              <a:tabLst>
                <a:tab pos="1490663" algn="l"/>
                <a:tab pos="2459038" algn="l"/>
              </a:tabLst>
            </a:pPr>
            <a:endParaRPr lang="en-US" sz="1100" b="1">
              <a:solidFill>
                <a:schemeClr val="bg1"/>
              </a:solidFill>
              <a:latin typeface="Times New Roman" pitchFamily="18" charset="0"/>
            </a:endParaRPr>
          </a:p>
        </p:txBody>
      </p:sp>
      <p:sp>
        <p:nvSpPr>
          <p:cNvPr id="32" name="Right Arrow 31"/>
          <p:cNvSpPr/>
          <p:nvPr/>
        </p:nvSpPr>
        <p:spPr bwMode="auto">
          <a:xfrm rot="20207409" flipV="1">
            <a:off x="3048722" y="3037711"/>
            <a:ext cx="3912504" cy="272497"/>
          </a:xfrm>
          <a:prstGeom prst="rightArrow">
            <a:avLst>
              <a:gd name="adj1" fmla="val 38686"/>
              <a:gd name="adj2" fmla="val 50000"/>
            </a:avLst>
          </a:prstGeom>
          <a:solidFill>
            <a:srgbClr val="000080"/>
          </a:solidFill>
          <a:ln w="25400">
            <a:solidFill>
              <a:schemeClr val="bg1"/>
            </a:solidFill>
            <a:miter lim="800000"/>
            <a:headEnd/>
            <a:tailEnd/>
          </a:ln>
          <a:effectLst>
            <a:outerShdw blurRad="50800" dist="38100" dir="2700000" algn="tl" rotWithShape="0">
              <a:prstClr val="black">
                <a:alpha val="40000"/>
              </a:prstClr>
            </a:outerShdw>
          </a:effectLst>
        </p:spPr>
        <p:txBody>
          <a:bodyPr lIns="101870" tIns="50935" rIns="101870" bIns="50935" rtlCol="0" anchor="ctr"/>
          <a:lstStyle/>
          <a:p>
            <a:pPr marL="382588" indent="-382588" algn="ctr" defTabSz="1019175">
              <a:spcBef>
                <a:spcPct val="20000"/>
              </a:spcBef>
              <a:tabLst>
                <a:tab pos="1490663" algn="l"/>
                <a:tab pos="2459038" algn="l"/>
              </a:tabLst>
            </a:pPr>
            <a:endParaRPr lang="en-US" sz="1100" b="1">
              <a:solidFill>
                <a:schemeClr val="bg1"/>
              </a:solidFill>
              <a:latin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0"/>
          <p:cNvGrpSpPr/>
          <p:nvPr/>
        </p:nvGrpSpPr>
        <p:grpSpPr>
          <a:xfrm rot="19402233">
            <a:off x="2595977" y="1510164"/>
            <a:ext cx="3587651" cy="4739727"/>
            <a:chOff x="2042834" y="516215"/>
            <a:chExt cx="4823880" cy="6139355"/>
          </a:xfrm>
        </p:grpSpPr>
        <p:pic>
          <p:nvPicPr>
            <p:cNvPr id="19" name="Picture 18" descr="Antares2_forWarren.PNG"/>
            <p:cNvPicPr>
              <a:picLocks noChangeAspect="1"/>
            </p:cNvPicPr>
            <p:nvPr/>
          </p:nvPicPr>
          <p:blipFill>
            <a:blip r:embed="rId2" cstate="print"/>
            <a:srcRect/>
            <a:stretch>
              <a:fillRect/>
            </a:stretch>
          </p:blipFill>
          <p:spPr>
            <a:xfrm>
              <a:off x="2042834" y="516215"/>
              <a:ext cx="4823880" cy="6139355"/>
            </a:xfrm>
            <a:prstGeom prst="rect">
              <a:avLst/>
            </a:prstGeom>
          </p:spPr>
        </p:pic>
        <p:sp>
          <p:nvSpPr>
            <p:cNvPr id="20" name="Rectangle 19"/>
            <p:cNvSpPr/>
            <p:nvPr/>
          </p:nvSpPr>
          <p:spPr>
            <a:xfrm>
              <a:off x="2209800" y="533400"/>
              <a:ext cx="2209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grpSp>
      <p:sp>
        <p:nvSpPr>
          <p:cNvPr id="2" name="Title 1"/>
          <p:cNvSpPr>
            <a:spLocks noGrp="1"/>
          </p:cNvSpPr>
          <p:nvPr>
            <p:ph type="title"/>
          </p:nvPr>
        </p:nvSpPr>
        <p:spPr>
          <a:xfrm>
            <a:off x="429266" y="285751"/>
            <a:ext cx="6352534" cy="628650"/>
          </a:xfrm>
        </p:spPr>
        <p:txBody>
          <a:bodyPr/>
          <a:lstStyle/>
          <a:p>
            <a:r>
              <a:rPr lang="en-US" dirty="0" smtClean="0"/>
              <a:t>Antares Overview</a:t>
            </a:r>
            <a:endParaRPr lang="en-US" dirty="0"/>
          </a:p>
        </p:txBody>
      </p:sp>
      <p:sp>
        <p:nvSpPr>
          <p:cNvPr id="4" name="Footer Placeholder 3"/>
          <p:cNvSpPr>
            <a:spLocks noGrp="1"/>
          </p:cNvSpPr>
          <p:nvPr>
            <p:ph type="ftr" sz="quarter" idx="4294967295"/>
          </p:nvPr>
        </p:nvSpPr>
        <p:spPr>
          <a:xfrm>
            <a:off x="0" y="6346825"/>
            <a:ext cx="2895600" cy="365125"/>
          </a:xfrm>
          <a:prstGeom prst="rect">
            <a:avLst/>
          </a:prstGeom>
        </p:spPr>
        <p:txBody>
          <a:bodyPr/>
          <a:lstStyle/>
          <a:p>
            <a:pPr>
              <a:defRPr/>
            </a:pPr>
            <a:r>
              <a:rPr lang="en-US" dirty="0" smtClean="0">
                <a:solidFill>
                  <a:prstClr val="black"/>
                </a:solidFill>
              </a:rPr>
              <a:t>4/1/13-jfs</a:t>
            </a:r>
            <a:endParaRPr lang="en-US" dirty="0">
              <a:solidFill>
                <a:prstClr val="black"/>
              </a:solidFill>
            </a:endParaRPr>
          </a:p>
        </p:txBody>
      </p:sp>
      <p:sp>
        <p:nvSpPr>
          <p:cNvPr id="6" name="AutoShape 41"/>
          <p:cNvSpPr>
            <a:spLocks noChangeArrowheads="1"/>
          </p:cNvSpPr>
          <p:nvPr/>
        </p:nvSpPr>
        <p:spPr bwMode="auto">
          <a:xfrm>
            <a:off x="428625" y="2533650"/>
            <a:ext cx="3324225" cy="1323975"/>
          </a:xfrm>
          <a:prstGeom prst="roundRect">
            <a:avLst>
              <a:gd name="adj" fmla="val 16667"/>
            </a:avLst>
          </a:prstGeom>
          <a:solidFill>
            <a:srgbClr val="0070C0"/>
          </a:solidFill>
          <a:ln w="9525">
            <a:solidFill>
              <a:schemeClr val="tx1"/>
            </a:solidFill>
            <a:round/>
            <a:headEnd/>
            <a:tailEnd/>
          </a:ln>
        </p:spPr>
        <p:txBody>
          <a:bodyPr lIns="91407" tIns="45704" rIns="91407" bIns="45704" anchor="ctr"/>
          <a:lstStyle/>
          <a:p>
            <a:pPr algn="ctr" eaLnBrk="1" fontAlgn="auto" hangingPunct="1">
              <a:spcBef>
                <a:spcPts val="0"/>
              </a:spcBef>
              <a:spcAft>
                <a:spcPts val="0"/>
              </a:spcAft>
            </a:pPr>
            <a:r>
              <a:rPr lang="en-US" sz="1800" dirty="0" smtClean="0">
                <a:solidFill>
                  <a:prstClr val="white"/>
                </a:solidFill>
                <a:ea typeface="+mn-ea"/>
                <a:cs typeface="Arial" pitchFamily="34" charset="0"/>
              </a:rPr>
              <a:t>Currently Under Contract </a:t>
            </a:r>
            <a:br>
              <a:rPr lang="en-US" sz="1800" dirty="0" smtClean="0">
                <a:solidFill>
                  <a:prstClr val="white"/>
                </a:solidFill>
                <a:ea typeface="+mn-ea"/>
                <a:cs typeface="Arial" pitchFamily="34" charset="0"/>
              </a:rPr>
            </a:br>
            <a:r>
              <a:rPr lang="en-US" sz="1800" dirty="0" smtClean="0">
                <a:solidFill>
                  <a:prstClr val="white"/>
                </a:solidFill>
                <a:ea typeface="+mn-ea"/>
                <a:cs typeface="Arial" pitchFamily="34" charset="0"/>
              </a:rPr>
              <a:t>to Support 10 NASA </a:t>
            </a:r>
            <a:br>
              <a:rPr lang="en-US" sz="1800" dirty="0" smtClean="0">
                <a:solidFill>
                  <a:prstClr val="white"/>
                </a:solidFill>
                <a:ea typeface="+mn-ea"/>
                <a:cs typeface="Arial" pitchFamily="34" charset="0"/>
              </a:rPr>
            </a:br>
            <a:r>
              <a:rPr lang="en-US" sz="1800" dirty="0" smtClean="0">
                <a:solidFill>
                  <a:prstClr val="white"/>
                </a:solidFill>
                <a:ea typeface="+mn-ea"/>
                <a:cs typeface="Arial" pitchFamily="34" charset="0"/>
              </a:rPr>
              <a:t>International Space Station (ISS) Re-supply Missions</a:t>
            </a:r>
          </a:p>
        </p:txBody>
      </p:sp>
      <p:sp>
        <p:nvSpPr>
          <p:cNvPr id="7" name="Text Box 3"/>
          <p:cNvSpPr txBox="1">
            <a:spLocks noChangeArrowheads="1"/>
          </p:cNvSpPr>
          <p:nvPr/>
        </p:nvSpPr>
        <p:spPr bwMode="auto">
          <a:xfrm>
            <a:off x="5159375" y="5149850"/>
            <a:ext cx="3660775" cy="1200316"/>
          </a:xfrm>
          <a:prstGeom prst="rect">
            <a:avLst/>
          </a:prstGeom>
          <a:noFill/>
          <a:ln w="9525">
            <a:noFill/>
            <a:miter lim="800000"/>
            <a:headEnd/>
            <a:tailEnd/>
          </a:ln>
        </p:spPr>
        <p:txBody>
          <a:bodyPr wrap="square" lIns="91429" tIns="45714" rIns="91429" bIns="45714">
            <a:spAutoFit/>
          </a:bodyPr>
          <a:lstStyle/>
          <a:p>
            <a:pPr eaLnBrk="1" fontAlgn="auto" hangingPunct="1">
              <a:spcBef>
                <a:spcPts val="0"/>
              </a:spcBef>
              <a:spcAft>
                <a:spcPts val="0"/>
              </a:spcAft>
            </a:pPr>
            <a:r>
              <a:rPr lang="en-US" sz="1200" b="1" i="1" dirty="0">
                <a:solidFill>
                  <a:srgbClr val="C0504D"/>
                </a:solidFill>
                <a:latin typeface="News Gothic Std" pitchFamily="34" charset="0"/>
                <a:ea typeface="+mn-ea"/>
              </a:rPr>
              <a:t>VEHICLE </a:t>
            </a:r>
            <a:r>
              <a:rPr lang="en-US" sz="1200" b="1" i="1" dirty="0" smtClean="0">
                <a:solidFill>
                  <a:srgbClr val="C0504D"/>
                </a:solidFill>
                <a:latin typeface="News Gothic Std" pitchFamily="34" charset="0"/>
                <a:ea typeface="+mn-ea"/>
              </a:rPr>
              <a:t>PARAMETERS</a:t>
            </a:r>
            <a:endParaRPr lang="en-US" sz="1200" b="1" i="1" dirty="0">
              <a:solidFill>
                <a:srgbClr val="C0504D"/>
              </a:solidFill>
              <a:latin typeface="News Gothic Std" pitchFamily="34" charset="0"/>
              <a:ea typeface="+mn-ea"/>
            </a:endParaRPr>
          </a:p>
          <a:p>
            <a:pPr eaLnBrk="1" fontAlgn="auto" hangingPunct="1">
              <a:spcBef>
                <a:spcPts val="0"/>
              </a:spcBef>
              <a:spcAft>
                <a:spcPts val="0"/>
              </a:spcAft>
              <a:buFontTx/>
              <a:buChar char="•"/>
            </a:pPr>
            <a:r>
              <a:rPr lang="en-US" sz="1200" b="1" dirty="0">
                <a:solidFill>
                  <a:prstClr val="black"/>
                </a:solidFill>
                <a:latin typeface="News Gothic Std" pitchFamily="34" charset="0"/>
                <a:ea typeface="+mn-ea"/>
              </a:rPr>
              <a:t> Gross Liftoff Mass:  290,000 </a:t>
            </a:r>
            <a:r>
              <a:rPr lang="en-US" sz="1200" b="1" dirty="0" smtClean="0">
                <a:solidFill>
                  <a:prstClr val="black"/>
                </a:solidFill>
                <a:latin typeface="News Gothic Std" pitchFamily="34" charset="0"/>
                <a:ea typeface="+mn-ea"/>
              </a:rPr>
              <a:t>kg</a:t>
            </a:r>
            <a:endParaRPr lang="en-US" sz="800" b="1" dirty="0">
              <a:solidFill>
                <a:prstClr val="black"/>
              </a:solidFill>
              <a:latin typeface="News Gothic Std" pitchFamily="34" charset="0"/>
              <a:ea typeface="+mn-ea"/>
            </a:endParaRPr>
          </a:p>
          <a:p>
            <a:pPr eaLnBrk="1" fontAlgn="auto" hangingPunct="1">
              <a:spcBef>
                <a:spcPts val="0"/>
              </a:spcBef>
              <a:spcAft>
                <a:spcPts val="0"/>
              </a:spcAft>
              <a:buFontTx/>
              <a:buChar char="•"/>
            </a:pPr>
            <a:r>
              <a:rPr lang="en-US" sz="1200" b="1" dirty="0">
                <a:solidFill>
                  <a:prstClr val="black"/>
                </a:solidFill>
                <a:latin typeface="News Gothic Std" pitchFamily="34" charset="0"/>
                <a:ea typeface="+mn-ea"/>
              </a:rPr>
              <a:t> Vehicle Length:        40 </a:t>
            </a:r>
            <a:r>
              <a:rPr lang="en-US" sz="1200" b="1" dirty="0" smtClean="0">
                <a:solidFill>
                  <a:prstClr val="black"/>
                </a:solidFill>
                <a:latin typeface="News Gothic Std" pitchFamily="34" charset="0"/>
                <a:ea typeface="+mn-ea"/>
              </a:rPr>
              <a:t>m</a:t>
            </a:r>
            <a:endParaRPr lang="en-US" sz="800" b="1" dirty="0">
              <a:solidFill>
                <a:prstClr val="black"/>
              </a:solidFill>
              <a:latin typeface="News Gothic Std" pitchFamily="34" charset="0"/>
              <a:ea typeface="+mn-ea"/>
            </a:endParaRPr>
          </a:p>
          <a:p>
            <a:pPr eaLnBrk="1" fontAlgn="auto" hangingPunct="1">
              <a:spcBef>
                <a:spcPts val="0"/>
              </a:spcBef>
              <a:spcAft>
                <a:spcPts val="0"/>
              </a:spcAft>
              <a:buFontTx/>
              <a:buChar char="•"/>
            </a:pPr>
            <a:r>
              <a:rPr lang="en-US" sz="1200" b="1" dirty="0">
                <a:solidFill>
                  <a:prstClr val="black"/>
                </a:solidFill>
                <a:latin typeface="News Gothic Std" pitchFamily="34" charset="0"/>
                <a:ea typeface="+mn-ea"/>
              </a:rPr>
              <a:t> Vehicle Diameter:     3.9 </a:t>
            </a:r>
            <a:r>
              <a:rPr lang="en-US" sz="1200" b="1" dirty="0" smtClean="0">
                <a:solidFill>
                  <a:prstClr val="black"/>
                </a:solidFill>
                <a:latin typeface="News Gothic Std" pitchFamily="34" charset="0"/>
                <a:ea typeface="+mn-ea"/>
              </a:rPr>
              <a:t>m</a:t>
            </a:r>
            <a:endParaRPr lang="en-US" sz="800" b="1" dirty="0">
              <a:solidFill>
                <a:prstClr val="black"/>
              </a:solidFill>
              <a:latin typeface="News Gothic Std" pitchFamily="34" charset="0"/>
              <a:ea typeface="+mn-ea"/>
            </a:endParaRPr>
          </a:p>
          <a:p>
            <a:pPr eaLnBrk="1" fontAlgn="auto" hangingPunct="1">
              <a:spcBef>
                <a:spcPts val="0"/>
              </a:spcBef>
              <a:spcAft>
                <a:spcPts val="0"/>
              </a:spcAft>
              <a:buFontTx/>
              <a:buChar char="•"/>
            </a:pPr>
            <a:r>
              <a:rPr lang="en-US" sz="1200" b="1" dirty="0">
                <a:solidFill>
                  <a:prstClr val="black"/>
                </a:solidFill>
                <a:latin typeface="News Gothic Std" pitchFamily="34" charset="0"/>
                <a:ea typeface="+mn-ea"/>
              </a:rPr>
              <a:t> Mass to </a:t>
            </a:r>
            <a:r>
              <a:rPr lang="en-US" sz="1200" b="1" dirty="0" smtClean="0">
                <a:solidFill>
                  <a:prstClr val="black"/>
                </a:solidFill>
                <a:latin typeface="News Gothic Std" pitchFamily="34" charset="0"/>
                <a:ea typeface="+mn-ea"/>
              </a:rPr>
              <a:t>ISS Orbit:   5000 </a:t>
            </a:r>
            <a:r>
              <a:rPr lang="en-US" sz="1200" b="1" dirty="0">
                <a:solidFill>
                  <a:prstClr val="black"/>
                </a:solidFill>
                <a:latin typeface="News Gothic Std" pitchFamily="34" charset="0"/>
                <a:ea typeface="+mn-ea"/>
              </a:rPr>
              <a:t>kg </a:t>
            </a:r>
            <a:r>
              <a:rPr lang="en-US" sz="1200" b="1" dirty="0" smtClean="0">
                <a:solidFill>
                  <a:prstClr val="black"/>
                </a:solidFill>
                <a:latin typeface="News Gothic Std" pitchFamily="34" charset="0"/>
                <a:ea typeface="+mn-ea"/>
              </a:rPr>
              <a:t>Baseline</a:t>
            </a:r>
            <a:endParaRPr lang="en-US" sz="1200" b="1" dirty="0">
              <a:solidFill>
                <a:prstClr val="black"/>
              </a:solidFill>
              <a:latin typeface="News Gothic Std" pitchFamily="34" charset="0"/>
              <a:ea typeface="+mn-ea"/>
            </a:endParaRPr>
          </a:p>
          <a:p>
            <a:pPr lvl="3" eaLnBrk="1" fontAlgn="auto" hangingPunct="1">
              <a:spcBef>
                <a:spcPts val="0"/>
              </a:spcBef>
              <a:spcAft>
                <a:spcPts val="0"/>
              </a:spcAft>
            </a:pPr>
            <a:r>
              <a:rPr lang="en-US" sz="1200" b="1" dirty="0" smtClean="0">
                <a:solidFill>
                  <a:prstClr val="black"/>
                </a:solidFill>
                <a:latin typeface="News Gothic Std" pitchFamily="34" charset="0"/>
                <a:ea typeface="+mn-ea"/>
              </a:rPr>
              <a:t>    6265 kg Enhanced</a:t>
            </a:r>
          </a:p>
        </p:txBody>
      </p:sp>
      <p:sp>
        <p:nvSpPr>
          <p:cNvPr id="8" name="AutoShape 5"/>
          <p:cNvSpPr>
            <a:spLocks/>
          </p:cNvSpPr>
          <p:nvPr/>
        </p:nvSpPr>
        <p:spPr bwMode="auto">
          <a:xfrm>
            <a:off x="4854575" y="2743200"/>
            <a:ext cx="250825" cy="3810000"/>
          </a:xfrm>
          <a:prstGeom prst="rightBrace">
            <a:avLst>
              <a:gd name="adj1" fmla="val 142241"/>
              <a:gd name="adj2" fmla="val 50000"/>
            </a:avLst>
          </a:prstGeom>
          <a:noFill/>
          <a:ln w="12700">
            <a:solidFill>
              <a:schemeClr val="tx1"/>
            </a:solidFill>
            <a:round/>
            <a:headEnd/>
            <a:tailEnd/>
          </a:ln>
        </p:spPr>
        <p:txBody>
          <a:bodyPr wrap="none" anchor="ctr"/>
          <a:lstStyle/>
          <a:p>
            <a:pPr eaLnBrk="1" fontAlgn="auto" hangingPunct="1">
              <a:spcBef>
                <a:spcPts val="0"/>
              </a:spcBef>
              <a:spcAft>
                <a:spcPts val="0"/>
              </a:spcAft>
            </a:pPr>
            <a:endParaRPr lang="en-US" sz="1800" dirty="0">
              <a:solidFill>
                <a:prstClr val="black"/>
              </a:solidFill>
              <a:latin typeface="Calibri"/>
              <a:ea typeface="+mn-ea"/>
            </a:endParaRPr>
          </a:p>
        </p:txBody>
      </p:sp>
      <p:sp>
        <p:nvSpPr>
          <p:cNvPr id="9" name="Text Box 6"/>
          <p:cNvSpPr txBox="1">
            <a:spLocks noChangeArrowheads="1"/>
          </p:cNvSpPr>
          <p:nvPr/>
        </p:nvSpPr>
        <p:spPr bwMode="auto">
          <a:xfrm>
            <a:off x="5013324" y="3905084"/>
            <a:ext cx="4130676" cy="1200316"/>
          </a:xfrm>
          <a:prstGeom prst="rect">
            <a:avLst/>
          </a:prstGeom>
          <a:noFill/>
          <a:ln w="9525">
            <a:noFill/>
            <a:miter lim="800000"/>
            <a:headEnd/>
            <a:tailEnd/>
          </a:ln>
        </p:spPr>
        <p:txBody>
          <a:bodyPr wrap="square" lIns="91429" tIns="45714" rIns="91429" bIns="45714">
            <a:spAutoFit/>
          </a:bodyPr>
          <a:lstStyle/>
          <a:p>
            <a:pPr marL="114300" indent="-114300" eaLnBrk="1" fontAlgn="auto" hangingPunct="1">
              <a:spcBef>
                <a:spcPts val="0"/>
              </a:spcBef>
              <a:spcAft>
                <a:spcPts val="0"/>
              </a:spcAft>
            </a:pPr>
            <a:r>
              <a:rPr lang="en-US" sz="1200" b="1" u="sng" dirty="0">
                <a:solidFill>
                  <a:srgbClr val="C0504D"/>
                </a:solidFill>
                <a:latin typeface="News Gothic Std" pitchFamily="34" charset="0"/>
                <a:ea typeface="+mn-ea"/>
              </a:rPr>
              <a:t>STAGE 1</a:t>
            </a:r>
          </a:p>
          <a:p>
            <a:pPr marL="114300" indent="-114300" eaLnBrk="1" fontAlgn="auto" hangingPunct="1">
              <a:spcBef>
                <a:spcPts val="0"/>
              </a:spcBef>
              <a:spcAft>
                <a:spcPts val="0"/>
              </a:spcAft>
              <a:buFontTx/>
              <a:buChar char="•"/>
            </a:pPr>
            <a:r>
              <a:rPr lang="en-US" sz="1200" b="1" dirty="0" smtClean="0">
                <a:solidFill>
                  <a:prstClr val="black"/>
                </a:solidFill>
                <a:latin typeface="News Gothic Std" pitchFamily="34" charset="0"/>
                <a:ea typeface="+mn-ea"/>
              </a:rPr>
              <a:t>Liquid </a:t>
            </a:r>
            <a:r>
              <a:rPr lang="en-US" sz="1200" b="1" dirty="0">
                <a:solidFill>
                  <a:prstClr val="black"/>
                </a:solidFill>
                <a:latin typeface="News Gothic Std" pitchFamily="34" charset="0"/>
                <a:ea typeface="+mn-ea"/>
              </a:rPr>
              <a:t>Oxygen/RP-1 fueled</a:t>
            </a:r>
          </a:p>
          <a:p>
            <a:pPr marL="114300" indent="-114300" eaLnBrk="1" fontAlgn="auto" hangingPunct="1">
              <a:spcBef>
                <a:spcPts val="0"/>
              </a:spcBef>
              <a:spcAft>
                <a:spcPts val="0"/>
              </a:spcAft>
              <a:buFontTx/>
              <a:buChar char="•"/>
            </a:pPr>
            <a:r>
              <a:rPr lang="en-US" sz="1200" b="1" dirty="0">
                <a:solidFill>
                  <a:prstClr val="black"/>
                </a:solidFill>
                <a:latin typeface="News Gothic Std" pitchFamily="34" charset="0"/>
                <a:ea typeface="+mn-ea"/>
              </a:rPr>
              <a:t>Two </a:t>
            </a:r>
            <a:r>
              <a:rPr lang="en-US" sz="1200" b="1" dirty="0" smtClean="0">
                <a:solidFill>
                  <a:prstClr val="black"/>
                </a:solidFill>
                <a:latin typeface="News Gothic Std" pitchFamily="34" charset="0"/>
                <a:ea typeface="+mn-ea"/>
              </a:rPr>
              <a:t>AJ26 </a:t>
            </a:r>
            <a:r>
              <a:rPr lang="en-US" sz="1200" b="1" dirty="0">
                <a:solidFill>
                  <a:prstClr val="black"/>
                </a:solidFill>
                <a:latin typeface="News Gothic Std" pitchFamily="34" charset="0"/>
                <a:ea typeface="+mn-ea"/>
              </a:rPr>
              <a:t>engines with independent </a:t>
            </a:r>
            <a:r>
              <a:rPr lang="en-US" sz="1200" b="1" dirty="0" smtClean="0">
                <a:solidFill>
                  <a:prstClr val="black"/>
                </a:solidFill>
                <a:latin typeface="News Gothic Std" pitchFamily="34" charset="0"/>
                <a:ea typeface="+mn-ea"/>
              </a:rPr>
              <a:t/>
            </a:r>
            <a:br>
              <a:rPr lang="en-US" sz="1200" b="1" dirty="0" smtClean="0">
                <a:solidFill>
                  <a:prstClr val="black"/>
                </a:solidFill>
                <a:latin typeface="News Gothic Std" pitchFamily="34" charset="0"/>
                <a:ea typeface="+mn-ea"/>
              </a:rPr>
            </a:br>
            <a:r>
              <a:rPr lang="en-US" sz="1200" b="1" dirty="0" smtClean="0">
                <a:solidFill>
                  <a:prstClr val="black"/>
                </a:solidFill>
                <a:latin typeface="News Gothic Std" pitchFamily="34" charset="0"/>
                <a:ea typeface="+mn-ea"/>
              </a:rPr>
              <a:t> thrust vectoring</a:t>
            </a:r>
            <a:endParaRPr lang="en-US" sz="1200" b="1" dirty="0">
              <a:solidFill>
                <a:prstClr val="black"/>
              </a:solidFill>
              <a:latin typeface="News Gothic Std" pitchFamily="34" charset="0"/>
              <a:ea typeface="+mn-ea"/>
            </a:endParaRPr>
          </a:p>
          <a:p>
            <a:pPr marL="114300" indent="-114300" eaLnBrk="1" fontAlgn="auto" hangingPunct="1">
              <a:spcBef>
                <a:spcPts val="0"/>
              </a:spcBef>
              <a:spcAft>
                <a:spcPts val="0"/>
              </a:spcAft>
              <a:buFontTx/>
              <a:buChar char="•"/>
            </a:pPr>
            <a:r>
              <a:rPr lang="en-US" sz="1200" b="1" dirty="0" smtClean="0">
                <a:solidFill>
                  <a:prstClr val="black"/>
                </a:solidFill>
                <a:latin typeface="News Gothic Std" pitchFamily="34" charset="0"/>
                <a:ea typeface="+mn-ea"/>
              </a:rPr>
              <a:t>3.9 meter booster derived from </a:t>
            </a:r>
            <a:br>
              <a:rPr lang="en-US" sz="1200" b="1" dirty="0" smtClean="0">
                <a:solidFill>
                  <a:prstClr val="black"/>
                </a:solidFill>
                <a:latin typeface="News Gothic Std" pitchFamily="34" charset="0"/>
                <a:ea typeface="+mn-ea"/>
              </a:rPr>
            </a:br>
            <a:r>
              <a:rPr lang="en-US" sz="1200" b="1" dirty="0" smtClean="0">
                <a:solidFill>
                  <a:prstClr val="black"/>
                </a:solidFill>
                <a:latin typeface="News Gothic Std" pitchFamily="34" charset="0"/>
                <a:ea typeface="+mn-ea"/>
              </a:rPr>
              <a:t>heritage Zenit design</a:t>
            </a:r>
            <a:endParaRPr lang="en-US" sz="1200" b="1" dirty="0">
              <a:solidFill>
                <a:prstClr val="black"/>
              </a:solidFill>
              <a:latin typeface="News Gothic Std" pitchFamily="34" charset="0"/>
              <a:ea typeface="+mn-ea"/>
            </a:endParaRPr>
          </a:p>
        </p:txBody>
      </p:sp>
      <p:sp>
        <p:nvSpPr>
          <p:cNvPr id="10" name="Text Box 7"/>
          <p:cNvSpPr txBox="1">
            <a:spLocks noChangeArrowheads="1"/>
          </p:cNvSpPr>
          <p:nvPr/>
        </p:nvSpPr>
        <p:spPr bwMode="auto">
          <a:xfrm>
            <a:off x="5021262" y="2260949"/>
            <a:ext cx="3760787" cy="1015651"/>
          </a:xfrm>
          <a:prstGeom prst="rect">
            <a:avLst/>
          </a:prstGeom>
          <a:noFill/>
          <a:ln w="9525">
            <a:noFill/>
            <a:miter lim="800000"/>
            <a:headEnd/>
            <a:tailEnd/>
          </a:ln>
        </p:spPr>
        <p:txBody>
          <a:bodyPr wrap="square" lIns="91429" tIns="45714" rIns="91429" bIns="45714">
            <a:spAutoFit/>
          </a:bodyPr>
          <a:lstStyle/>
          <a:p>
            <a:pPr marL="114300" indent="-114300" eaLnBrk="1" fontAlgn="auto" hangingPunct="1">
              <a:spcBef>
                <a:spcPts val="0"/>
              </a:spcBef>
              <a:spcAft>
                <a:spcPts val="0"/>
              </a:spcAft>
            </a:pPr>
            <a:r>
              <a:rPr lang="en-US" sz="1200" b="1" u="sng" dirty="0">
                <a:solidFill>
                  <a:srgbClr val="C0504D"/>
                </a:solidFill>
                <a:latin typeface="News Gothic Std" pitchFamily="34" charset="0"/>
                <a:ea typeface="+mn-ea"/>
              </a:rPr>
              <a:t>STAGE 2</a:t>
            </a:r>
          </a:p>
          <a:p>
            <a:pPr marL="114300" indent="-114300" eaLnBrk="1" fontAlgn="auto" hangingPunct="1">
              <a:spcBef>
                <a:spcPts val="0"/>
              </a:spcBef>
              <a:spcAft>
                <a:spcPts val="0"/>
              </a:spcAft>
              <a:buFontTx/>
              <a:buChar char="•"/>
            </a:pPr>
            <a:r>
              <a:rPr lang="en-US" sz="1200" b="1" dirty="0" smtClean="0">
                <a:solidFill>
                  <a:prstClr val="black"/>
                </a:solidFill>
                <a:latin typeface="News Gothic Std" pitchFamily="34" charset="0"/>
                <a:ea typeface="+mn-ea"/>
              </a:rPr>
              <a:t>ATK </a:t>
            </a:r>
            <a:r>
              <a:rPr lang="en-US" sz="1200" b="1" dirty="0">
                <a:solidFill>
                  <a:prstClr val="black"/>
                </a:solidFill>
                <a:latin typeface="News Gothic Std" pitchFamily="34" charset="0"/>
                <a:ea typeface="+mn-ea"/>
              </a:rPr>
              <a:t>CASTOR</a:t>
            </a:r>
            <a:r>
              <a:rPr lang="en-US" sz="1200" b="1" baseline="30000" dirty="0">
                <a:solidFill>
                  <a:prstClr val="black"/>
                </a:solidFill>
                <a:latin typeface="News Gothic Std" pitchFamily="34" charset="0"/>
                <a:ea typeface="+mn-ea"/>
              </a:rPr>
              <a:t>®</a:t>
            </a:r>
            <a:r>
              <a:rPr lang="en-US" sz="1200" b="1" dirty="0">
                <a:solidFill>
                  <a:prstClr val="black"/>
                </a:solidFill>
                <a:latin typeface="News Gothic Std" pitchFamily="34" charset="0"/>
                <a:ea typeface="+mn-ea"/>
              </a:rPr>
              <a:t> </a:t>
            </a:r>
            <a:r>
              <a:rPr lang="en-US" sz="1200" b="1" dirty="0" smtClean="0">
                <a:solidFill>
                  <a:prstClr val="black"/>
                </a:solidFill>
                <a:latin typeface="News Gothic Std" pitchFamily="34" charset="0"/>
                <a:ea typeface="+mn-ea"/>
              </a:rPr>
              <a:t>30/30B/30XL </a:t>
            </a:r>
            <a:r>
              <a:rPr lang="en-US" sz="1200" b="1" dirty="0">
                <a:solidFill>
                  <a:prstClr val="black"/>
                </a:solidFill>
                <a:latin typeface="News Gothic Std" pitchFamily="34" charset="0"/>
                <a:ea typeface="+mn-ea"/>
              </a:rPr>
              <a:t>Solid Motor with Active Thrust Vectoring</a:t>
            </a:r>
          </a:p>
          <a:p>
            <a:pPr marL="114300" indent="-114300" eaLnBrk="1" fontAlgn="auto" hangingPunct="1">
              <a:spcBef>
                <a:spcPts val="0"/>
              </a:spcBef>
              <a:spcAft>
                <a:spcPts val="0"/>
              </a:spcAft>
              <a:buFontTx/>
              <a:buChar char="•"/>
            </a:pPr>
            <a:r>
              <a:rPr lang="en-US" sz="1200" b="1" dirty="0">
                <a:solidFill>
                  <a:prstClr val="black"/>
                </a:solidFill>
                <a:latin typeface="News Gothic Std" pitchFamily="34" charset="0"/>
                <a:ea typeface="+mn-ea"/>
              </a:rPr>
              <a:t>Orbital MACH avionics module</a:t>
            </a:r>
          </a:p>
          <a:p>
            <a:pPr marL="114300" indent="-114300" eaLnBrk="1" fontAlgn="auto" hangingPunct="1">
              <a:spcBef>
                <a:spcPts val="0"/>
              </a:spcBef>
              <a:spcAft>
                <a:spcPts val="0"/>
              </a:spcAft>
              <a:buFontTx/>
              <a:buChar char="•"/>
            </a:pPr>
            <a:r>
              <a:rPr lang="en-US" sz="1200" b="1" dirty="0">
                <a:solidFill>
                  <a:prstClr val="black"/>
                </a:solidFill>
                <a:latin typeface="News Gothic Std" pitchFamily="34" charset="0"/>
                <a:ea typeface="+mn-ea"/>
              </a:rPr>
              <a:t>Cold-gas 3-axis Attitude Control System</a:t>
            </a:r>
          </a:p>
        </p:txBody>
      </p:sp>
      <p:sp>
        <p:nvSpPr>
          <p:cNvPr id="11" name="AutoShape 8"/>
          <p:cNvSpPr>
            <a:spLocks/>
          </p:cNvSpPr>
          <p:nvPr/>
        </p:nvSpPr>
        <p:spPr bwMode="auto">
          <a:xfrm>
            <a:off x="4849813" y="2057400"/>
            <a:ext cx="169862" cy="677863"/>
          </a:xfrm>
          <a:prstGeom prst="rightBrace">
            <a:avLst>
              <a:gd name="adj1" fmla="val 26437"/>
              <a:gd name="adj2" fmla="val 50000"/>
            </a:avLst>
          </a:prstGeom>
          <a:noFill/>
          <a:ln w="12700">
            <a:solidFill>
              <a:schemeClr val="tx1"/>
            </a:solidFill>
            <a:round/>
            <a:headEnd/>
            <a:tailEnd/>
          </a:ln>
        </p:spPr>
        <p:txBody>
          <a:bodyPr wrap="none" anchor="ctr"/>
          <a:lstStyle/>
          <a:p>
            <a:pPr eaLnBrk="1" fontAlgn="auto" hangingPunct="1">
              <a:spcBef>
                <a:spcPts val="0"/>
              </a:spcBef>
              <a:spcAft>
                <a:spcPts val="0"/>
              </a:spcAft>
            </a:pPr>
            <a:endParaRPr lang="en-US" sz="1800" dirty="0">
              <a:solidFill>
                <a:prstClr val="black"/>
              </a:solidFill>
              <a:latin typeface="Calibri"/>
              <a:ea typeface="+mn-ea"/>
            </a:endParaRPr>
          </a:p>
        </p:txBody>
      </p:sp>
      <p:sp>
        <p:nvSpPr>
          <p:cNvPr id="12" name="Text Box 9"/>
          <p:cNvSpPr txBox="1">
            <a:spLocks noChangeArrowheads="1"/>
          </p:cNvSpPr>
          <p:nvPr/>
        </p:nvSpPr>
        <p:spPr bwMode="auto">
          <a:xfrm>
            <a:off x="5019674" y="1411288"/>
            <a:ext cx="3514725" cy="1015651"/>
          </a:xfrm>
          <a:prstGeom prst="rect">
            <a:avLst/>
          </a:prstGeom>
          <a:noFill/>
          <a:ln w="9525">
            <a:noFill/>
            <a:miter lim="800000"/>
            <a:headEnd/>
            <a:tailEnd/>
          </a:ln>
        </p:spPr>
        <p:txBody>
          <a:bodyPr wrap="square" lIns="91429" tIns="45714" rIns="91429" bIns="45714">
            <a:spAutoFit/>
          </a:bodyPr>
          <a:lstStyle/>
          <a:p>
            <a:pPr marL="114300" indent="-114300" eaLnBrk="1" fontAlgn="auto" hangingPunct="1">
              <a:spcBef>
                <a:spcPts val="0"/>
              </a:spcBef>
              <a:spcAft>
                <a:spcPts val="0"/>
              </a:spcAft>
            </a:pPr>
            <a:r>
              <a:rPr lang="en-US" sz="1200" b="1" u="sng" dirty="0">
                <a:solidFill>
                  <a:srgbClr val="C0504D"/>
                </a:solidFill>
                <a:latin typeface="News Gothic Std" pitchFamily="34" charset="0"/>
                <a:ea typeface="+mn-ea"/>
              </a:rPr>
              <a:t>PAYLOAD FAIRING</a:t>
            </a:r>
          </a:p>
          <a:p>
            <a:pPr marL="114300" indent="-114300" eaLnBrk="1" fontAlgn="auto" hangingPunct="1">
              <a:spcBef>
                <a:spcPts val="0"/>
              </a:spcBef>
              <a:spcAft>
                <a:spcPts val="0"/>
              </a:spcAft>
              <a:buFontTx/>
              <a:buChar char="•"/>
            </a:pPr>
            <a:r>
              <a:rPr lang="en-US" sz="1200" b="1" dirty="0">
                <a:solidFill>
                  <a:prstClr val="black"/>
                </a:solidFill>
                <a:latin typeface="News Gothic Std" pitchFamily="34" charset="0"/>
                <a:ea typeface="+mn-ea"/>
              </a:rPr>
              <a:t>3.9 meter diameter by 9.9 meter envelope</a:t>
            </a:r>
          </a:p>
          <a:p>
            <a:pPr marL="114300" indent="-114300" eaLnBrk="1" fontAlgn="auto" hangingPunct="1">
              <a:spcBef>
                <a:spcPts val="0"/>
              </a:spcBef>
              <a:spcAft>
                <a:spcPts val="0"/>
              </a:spcAft>
              <a:buFontTx/>
              <a:buChar char="•"/>
            </a:pPr>
            <a:r>
              <a:rPr lang="en-US" sz="1200" b="1" dirty="0">
                <a:solidFill>
                  <a:prstClr val="black"/>
                </a:solidFill>
                <a:latin typeface="News Gothic Std" pitchFamily="34" charset="0"/>
                <a:ea typeface="+mn-ea"/>
              </a:rPr>
              <a:t>Composite Construction</a:t>
            </a:r>
          </a:p>
          <a:p>
            <a:pPr marL="114300" indent="-114300" eaLnBrk="1" fontAlgn="auto" hangingPunct="1">
              <a:spcBef>
                <a:spcPts val="0"/>
              </a:spcBef>
              <a:spcAft>
                <a:spcPts val="0"/>
              </a:spcAft>
              <a:buFontTx/>
              <a:buChar char="•"/>
            </a:pPr>
            <a:r>
              <a:rPr lang="en-US" sz="1200" b="1" dirty="0">
                <a:solidFill>
                  <a:prstClr val="black"/>
                </a:solidFill>
                <a:latin typeface="News Gothic Std" pitchFamily="34" charset="0"/>
                <a:ea typeface="+mn-ea"/>
              </a:rPr>
              <a:t>Non-contaminating Separation Systems</a:t>
            </a:r>
          </a:p>
          <a:p>
            <a:pPr marL="114300" indent="-114300" eaLnBrk="1" fontAlgn="auto" hangingPunct="1">
              <a:spcBef>
                <a:spcPts val="0"/>
              </a:spcBef>
              <a:spcAft>
                <a:spcPts val="0"/>
              </a:spcAft>
            </a:pPr>
            <a:endParaRPr lang="en-US" sz="1200" dirty="0">
              <a:solidFill>
                <a:prstClr val="black"/>
              </a:solidFill>
              <a:latin typeface="News Gothic Std" pitchFamily="34" charset="0"/>
              <a:ea typeface="+mn-ea"/>
            </a:endParaRPr>
          </a:p>
        </p:txBody>
      </p:sp>
      <p:sp>
        <p:nvSpPr>
          <p:cNvPr id="13" name="AutoShape 10"/>
          <p:cNvSpPr>
            <a:spLocks/>
          </p:cNvSpPr>
          <p:nvPr/>
        </p:nvSpPr>
        <p:spPr bwMode="auto">
          <a:xfrm flipV="1">
            <a:off x="4800600" y="1066800"/>
            <a:ext cx="171451" cy="1285875"/>
          </a:xfrm>
          <a:prstGeom prst="rightBrace">
            <a:avLst>
              <a:gd name="adj1" fmla="val 43066"/>
              <a:gd name="adj2" fmla="val 47597"/>
            </a:avLst>
          </a:prstGeom>
          <a:noFill/>
          <a:ln w="12700">
            <a:solidFill>
              <a:schemeClr val="tx1"/>
            </a:solidFill>
            <a:round/>
            <a:headEnd/>
            <a:tailEnd/>
          </a:ln>
        </p:spPr>
        <p:txBody>
          <a:bodyPr rot="10800000" wrap="none" anchor="ctr"/>
          <a:lstStyle/>
          <a:p>
            <a:pPr eaLnBrk="1" fontAlgn="auto" hangingPunct="1">
              <a:spcBef>
                <a:spcPts val="0"/>
              </a:spcBef>
              <a:spcAft>
                <a:spcPts val="0"/>
              </a:spcAft>
            </a:pPr>
            <a:endParaRPr lang="en-US" sz="1800" dirty="0">
              <a:solidFill>
                <a:prstClr val="black"/>
              </a:solidFill>
              <a:latin typeface="Calibri"/>
              <a:ea typeface="+mn-ea"/>
            </a:endParaRPr>
          </a:p>
        </p:txBody>
      </p:sp>
      <p:sp>
        <p:nvSpPr>
          <p:cNvPr id="14" name="AutoShape 41"/>
          <p:cNvSpPr>
            <a:spLocks noChangeArrowheads="1"/>
          </p:cNvSpPr>
          <p:nvPr/>
        </p:nvSpPr>
        <p:spPr bwMode="auto">
          <a:xfrm>
            <a:off x="419100" y="1009650"/>
            <a:ext cx="3333750" cy="1466850"/>
          </a:xfrm>
          <a:prstGeom prst="roundRect">
            <a:avLst>
              <a:gd name="adj" fmla="val 16667"/>
            </a:avLst>
          </a:prstGeom>
          <a:solidFill>
            <a:schemeClr val="tx2">
              <a:lumMod val="75000"/>
            </a:schemeClr>
          </a:solidFill>
          <a:ln w="9525">
            <a:solidFill>
              <a:schemeClr val="tx1"/>
            </a:solidFill>
            <a:round/>
            <a:headEnd/>
            <a:tailEnd/>
          </a:ln>
        </p:spPr>
        <p:txBody>
          <a:bodyPr lIns="91407" tIns="45704" rIns="91407" bIns="45704" anchor="ctr"/>
          <a:lstStyle/>
          <a:p>
            <a:pPr algn="ctr" eaLnBrk="1" fontAlgn="auto" hangingPunct="1">
              <a:spcBef>
                <a:spcPts val="0"/>
              </a:spcBef>
              <a:spcAft>
                <a:spcPts val="0"/>
              </a:spcAft>
            </a:pPr>
            <a:r>
              <a:rPr lang="en-US" sz="2000" dirty="0" smtClean="0">
                <a:solidFill>
                  <a:prstClr val="white"/>
                </a:solidFill>
                <a:ea typeface="+mn-ea"/>
                <a:cs typeface="Arial" pitchFamily="34" charset="0"/>
              </a:rPr>
              <a:t>Designed to Provide Versatile, Cost-effective Access to Space for Medium-Class Payloads</a:t>
            </a:r>
          </a:p>
        </p:txBody>
      </p:sp>
      <p:sp>
        <p:nvSpPr>
          <p:cNvPr id="17" name="AutoShape 41"/>
          <p:cNvSpPr>
            <a:spLocks noChangeArrowheads="1"/>
          </p:cNvSpPr>
          <p:nvPr/>
        </p:nvSpPr>
        <p:spPr bwMode="auto">
          <a:xfrm>
            <a:off x="419101" y="3933825"/>
            <a:ext cx="3324224" cy="685800"/>
          </a:xfrm>
          <a:prstGeom prst="roundRect">
            <a:avLst>
              <a:gd name="adj" fmla="val 16667"/>
            </a:avLst>
          </a:prstGeom>
          <a:solidFill>
            <a:schemeClr val="tx2">
              <a:lumMod val="60000"/>
              <a:lumOff val="40000"/>
            </a:schemeClr>
          </a:solidFill>
          <a:ln w="9525">
            <a:solidFill>
              <a:schemeClr val="tx1"/>
            </a:solidFill>
            <a:round/>
            <a:headEnd/>
            <a:tailEnd/>
          </a:ln>
        </p:spPr>
        <p:txBody>
          <a:bodyPr lIns="91407" tIns="45704" rIns="91407" bIns="45704" anchor="ctr"/>
          <a:lstStyle/>
          <a:p>
            <a:pPr algn="ctr" eaLnBrk="1" fontAlgn="auto" hangingPunct="1">
              <a:spcBef>
                <a:spcPts val="0"/>
              </a:spcBef>
              <a:spcAft>
                <a:spcPts val="0"/>
              </a:spcAft>
            </a:pPr>
            <a:r>
              <a:rPr lang="en-US" sz="1800" dirty="0" smtClean="0">
                <a:solidFill>
                  <a:prstClr val="white"/>
                </a:solidFill>
                <a:ea typeface="+mn-ea"/>
                <a:cs typeface="Arial" pitchFamily="34" charset="0"/>
              </a:rPr>
              <a:t>On-Ramped to NASA</a:t>
            </a:r>
            <a:br>
              <a:rPr lang="en-US" sz="1800" dirty="0" smtClean="0">
                <a:solidFill>
                  <a:prstClr val="white"/>
                </a:solidFill>
                <a:ea typeface="+mn-ea"/>
                <a:cs typeface="Arial" pitchFamily="34" charset="0"/>
              </a:rPr>
            </a:br>
            <a:r>
              <a:rPr lang="en-US" sz="1800" dirty="0" smtClean="0">
                <a:solidFill>
                  <a:prstClr val="white"/>
                </a:solidFill>
                <a:ea typeface="+mn-ea"/>
                <a:cs typeface="Arial" pitchFamily="34" charset="0"/>
              </a:rPr>
              <a:t>NLS-II Contract</a:t>
            </a:r>
          </a:p>
        </p:txBody>
      </p:sp>
      <p:sp>
        <p:nvSpPr>
          <p:cNvPr id="16" name="AutoShape 41"/>
          <p:cNvSpPr>
            <a:spLocks noChangeArrowheads="1"/>
          </p:cNvSpPr>
          <p:nvPr/>
        </p:nvSpPr>
        <p:spPr bwMode="auto">
          <a:xfrm>
            <a:off x="438150" y="5476874"/>
            <a:ext cx="3314699" cy="866776"/>
          </a:xfrm>
          <a:prstGeom prst="roundRect">
            <a:avLst>
              <a:gd name="adj" fmla="val 16667"/>
            </a:avLst>
          </a:prstGeom>
          <a:solidFill>
            <a:schemeClr val="tx2">
              <a:lumMod val="40000"/>
              <a:lumOff val="60000"/>
            </a:schemeClr>
          </a:solidFill>
          <a:ln w="9525">
            <a:solidFill>
              <a:schemeClr val="tx1"/>
            </a:solidFill>
            <a:round/>
            <a:headEnd/>
            <a:tailEnd/>
          </a:ln>
        </p:spPr>
        <p:txBody>
          <a:bodyPr lIns="91407" tIns="45704" rIns="91407" bIns="45704" anchor="ctr"/>
          <a:lstStyle/>
          <a:p>
            <a:pPr algn="ctr" eaLnBrk="1" fontAlgn="auto" hangingPunct="1">
              <a:spcBef>
                <a:spcPts val="0"/>
              </a:spcBef>
              <a:spcAft>
                <a:spcPts val="0"/>
              </a:spcAft>
            </a:pPr>
            <a:r>
              <a:rPr lang="en-US" sz="1800" dirty="0" smtClean="0">
                <a:solidFill>
                  <a:prstClr val="white"/>
                </a:solidFill>
                <a:ea typeface="+mn-ea"/>
                <a:cs typeface="Arial" pitchFamily="34" charset="0"/>
              </a:rPr>
              <a:t>EELV New Entrant</a:t>
            </a:r>
            <a:br>
              <a:rPr lang="en-US" sz="1800" dirty="0" smtClean="0">
                <a:solidFill>
                  <a:prstClr val="white"/>
                </a:solidFill>
                <a:ea typeface="+mn-ea"/>
                <a:cs typeface="Arial" pitchFamily="34" charset="0"/>
              </a:rPr>
            </a:br>
            <a:r>
              <a:rPr lang="en-US" sz="1800" dirty="0" smtClean="0">
                <a:solidFill>
                  <a:prstClr val="white"/>
                </a:solidFill>
                <a:ea typeface="+mn-ea"/>
                <a:cs typeface="Arial" pitchFamily="34" charset="0"/>
              </a:rPr>
              <a:t>Statement of Intent Accepted by USAF</a:t>
            </a:r>
          </a:p>
        </p:txBody>
      </p:sp>
      <p:sp>
        <p:nvSpPr>
          <p:cNvPr id="18" name="AutoShape 41"/>
          <p:cNvSpPr>
            <a:spLocks noChangeArrowheads="1"/>
          </p:cNvSpPr>
          <p:nvPr/>
        </p:nvSpPr>
        <p:spPr bwMode="auto">
          <a:xfrm>
            <a:off x="428626" y="4695825"/>
            <a:ext cx="3324224" cy="685800"/>
          </a:xfrm>
          <a:prstGeom prst="roundRect">
            <a:avLst>
              <a:gd name="adj" fmla="val 16667"/>
            </a:avLst>
          </a:prstGeom>
          <a:solidFill>
            <a:srgbClr val="0070C0"/>
          </a:solidFill>
          <a:ln w="9525">
            <a:solidFill>
              <a:schemeClr val="tx1"/>
            </a:solidFill>
            <a:round/>
            <a:headEnd/>
            <a:tailEnd/>
          </a:ln>
        </p:spPr>
        <p:txBody>
          <a:bodyPr lIns="91407" tIns="45704" rIns="91407" bIns="45704" anchor="ctr"/>
          <a:lstStyle/>
          <a:p>
            <a:pPr algn="ctr" eaLnBrk="1" fontAlgn="auto" hangingPunct="1">
              <a:spcBef>
                <a:spcPts val="0"/>
              </a:spcBef>
              <a:spcAft>
                <a:spcPts val="0"/>
              </a:spcAft>
            </a:pPr>
            <a:r>
              <a:rPr lang="en-US" sz="1800" dirty="0" smtClean="0">
                <a:solidFill>
                  <a:prstClr val="white"/>
                </a:solidFill>
                <a:ea typeface="+mn-ea"/>
                <a:cs typeface="Arial" pitchFamily="34" charset="0"/>
              </a:rPr>
              <a:t>On-Ramped to USAF</a:t>
            </a:r>
            <a:br>
              <a:rPr lang="en-US" sz="1800" dirty="0" smtClean="0">
                <a:solidFill>
                  <a:prstClr val="white"/>
                </a:solidFill>
                <a:ea typeface="+mn-ea"/>
                <a:cs typeface="Arial" pitchFamily="34" charset="0"/>
              </a:rPr>
            </a:br>
            <a:r>
              <a:rPr lang="en-US" sz="1800" dirty="0" smtClean="0">
                <a:solidFill>
                  <a:prstClr val="white"/>
                </a:solidFill>
                <a:ea typeface="+mn-ea"/>
                <a:cs typeface="Arial" pitchFamily="34" charset="0"/>
              </a:rPr>
              <a:t>OSP-3 Contract</a:t>
            </a:r>
          </a:p>
        </p:txBody>
      </p:sp>
      <p:sp>
        <p:nvSpPr>
          <p:cNvPr id="23" name="Rectangle 22"/>
          <p:cNvSpPr/>
          <p:nvPr/>
        </p:nvSpPr>
        <p:spPr>
          <a:xfrm>
            <a:off x="6997258" y="0"/>
            <a:ext cx="2146742" cy="27699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1200" dirty="0" smtClean="0">
                <a:solidFill>
                  <a:prstClr val="black"/>
                </a:solidFill>
              </a:rPr>
              <a:t>8-LSG-Generic No License-0048</a:t>
            </a:r>
            <a:endParaRPr lang="en-US" sz="1200" dirty="0">
              <a:solidFill>
                <a:prstClr val="black"/>
              </a:solidFill>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381000" y="152400"/>
            <a:ext cx="5943600" cy="762000"/>
          </a:xfrm>
        </p:spPr>
        <p:txBody>
          <a:bodyPr lIns="91418" tIns="45709" rIns="91418" bIns="45709"/>
          <a:lstStyle/>
          <a:p>
            <a:r>
              <a:rPr lang="en-US" dirty="0" err="1" smtClean="0"/>
              <a:t>Antares</a:t>
            </a:r>
            <a:r>
              <a:rPr lang="en-US" dirty="0" smtClean="0"/>
              <a:t> Wallops </a:t>
            </a:r>
            <a:r>
              <a:rPr lang="en-US" dirty="0"/>
              <a:t>Footprint</a:t>
            </a:r>
          </a:p>
        </p:txBody>
      </p:sp>
      <p:pic>
        <p:nvPicPr>
          <p:cNvPr id="32772" name="Picture 5"/>
          <p:cNvPicPr>
            <a:picLocks noChangeAspect="1" noChangeArrowheads="1"/>
          </p:cNvPicPr>
          <p:nvPr/>
        </p:nvPicPr>
        <p:blipFill>
          <a:blip r:embed="rId2" cstate="print"/>
          <a:srcRect/>
          <a:stretch>
            <a:fillRect/>
          </a:stretch>
        </p:blipFill>
        <p:spPr bwMode="auto">
          <a:xfrm>
            <a:off x="188913" y="1077913"/>
            <a:ext cx="4024312" cy="5194300"/>
          </a:xfrm>
          <a:prstGeom prst="rect">
            <a:avLst/>
          </a:prstGeom>
          <a:noFill/>
          <a:ln w="9525" algn="ctr">
            <a:noFill/>
            <a:miter lim="800000"/>
            <a:headEnd/>
            <a:tailEnd/>
          </a:ln>
        </p:spPr>
      </p:pic>
      <p:sp>
        <p:nvSpPr>
          <p:cNvPr id="32773" name="Oval 6"/>
          <p:cNvSpPr>
            <a:spLocks noChangeArrowheads="1"/>
          </p:cNvSpPr>
          <p:nvPr/>
        </p:nvSpPr>
        <p:spPr bwMode="auto">
          <a:xfrm>
            <a:off x="1731963" y="1477963"/>
            <a:ext cx="161925" cy="149225"/>
          </a:xfrm>
          <a:prstGeom prst="ellipse">
            <a:avLst/>
          </a:prstGeom>
          <a:noFill/>
          <a:ln w="28575" algn="ctr">
            <a:solidFill>
              <a:srgbClr val="FFFF00"/>
            </a:solidFill>
            <a:round/>
            <a:headEnd/>
            <a:tailEnd/>
          </a:ln>
        </p:spPr>
        <p:txBody>
          <a:bodyPr wrap="none" lIns="101882" tIns="50941" rIns="101882" bIns="50941" anchor="ctr"/>
          <a:lstStyle/>
          <a:p>
            <a:pPr eaLnBrk="1" fontAlgn="auto" hangingPunct="1">
              <a:spcBef>
                <a:spcPts val="0"/>
              </a:spcBef>
              <a:spcAft>
                <a:spcPts val="0"/>
              </a:spcAft>
            </a:pPr>
            <a:endParaRPr lang="en-US" sz="1100">
              <a:solidFill>
                <a:prstClr val="black"/>
              </a:solidFill>
              <a:latin typeface="Calibri"/>
              <a:ea typeface="+mn-ea"/>
            </a:endParaRPr>
          </a:p>
        </p:txBody>
      </p:sp>
      <p:sp>
        <p:nvSpPr>
          <p:cNvPr id="32774" name="Text Box 7"/>
          <p:cNvSpPr txBox="1">
            <a:spLocks noChangeArrowheads="1"/>
          </p:cNvSpPr>
          <p:nvPr/>
        </p:nvSpPr>
        <p:spPr bwMode="auto">
          <a:xfrm>
            <a:off x="555625" y="1230313"/>
            <a:ext cx="1076325" cy="766762"/>
          </a:xfrm>
          <a:prstGeom prst="rect">
            <a:avLst/>
          </a:prstGeom>
          <a:solidFill>
            <a:srgbClr val="808000">
              <a:alpha val="34901"/>
            </a:srgbClr>
          </a:solidFill>
          <a:ln w="9525" algn="ctr">
            <a:noFill/>
            <a:miter lim="800000"/>
            <a:headEnd/>
            <a:tailEnd/>
          </a:ln>
        </p:spPr>
        <p:txBody>
          <a:bodyPr wrap="none" lIns="91407" tIns="45704" rIns="91407" bIns="45704">
            <a:spAutoFit/>
          </a:bodyPr>
          <a:lstStyle/>
          <a:p>
            <a:pPr marL="342900" indent="-342900" algn="r" eaLnBrk="1" fontAlgn="auto" hangingPunct="1">
              <a:spcBef>
                <a:spcPct val="20000"/>
              </a:spcBef>
              <a:spcAft>
                <a:spcPts val="0"/>
              </a:spcAft>
              <a:buFont typeface="Wingdings" pitchFamily="2" charset="2"/>
              <a:buNone/>
            </a:pPr>
            <a:r>
              <a:rPr lang="en-US" sz="1300" b="1">
                <a:solidFill>
                  <a:prstClr val="white"/>
                </a:solidFill>
                <a:latin typeface="Calibri"/>
                <a:ea typeface="+mn-ea"/>
              </a:rPr>
              <a:t>H-100</a:t>
            </a:r>
          </a:p>
          <a:p>
            <a:pPr marL="342900" indent="-342900" algn="r" eaLnBrk="1" fontAlgn="auto" hangingPunct="1">
              <a:spcBef>
                <a:spcPct val="20000"/>
              </a:spcBef>
              <a:spcAft>
                <a:spcPts val="0"/>
              </a:spcAft>
              <a:buFont typeface="Wingdings" pitchFamily="2" charset="2"/>
              <a:buNone/>
            </a:pPr>
            <a:r>
              <a:rPr lang="en-US" sz="1300" b="1">
                <a:solidFill>
                  <a:prstClr val="white"/>
                </a:solidFill>
                <a:latin typeface="Calibri"/>
                <a:ea typeface="+mn-ea"/>
              </a:rPr>
              <a:t>Cargo</a:t>
            </a:r>
          </a:p>
          <a:p>
            <a:pPr marL="342900" indent="-342900" algn="r" eaLnBrk="1" fontAlgn="auto" hangingPunct="1">
              <a:spcBef>
                <a:spcPct val="20000"/>
              </a:spcBef>
              <a:spcAft>
                <a:spcPts val="0"/>
              </a:spcAft>
              <a:buFont typeface="Wingdings" pitchFamily="2" charset="2"/>
              <a:buNone/>
            </a:pPr>
            <a:r>
              <a:rPr lang="en-US" sz="1300" b="1">
                <a:solidFill>
                  <a:prstClr val="white"/>
                </a:solidFill>
                <a:latin typeface="Calibri"/>
                <a:ea typeface="+mn-ea"/>
              </a:rPr>
              <a:t>Processing</a:t>
            </a:r>
          </a:p>
        </p:txBody>
      </p:sp>
      <p:sp>
        <p:nvSpPr>
          <p:cNvPr id="32775" name="Oval 8"/>
          <p:cNvSpPr>
            <a:spLocks noChangeArrowheads="1"/>
          </p:cNvSpPr>
          <p:nvPr/>
        </p:nvSpPr>
        <p:spPr bwMode="auto">
          <a:xfrm>
            <a:off x="2905125" y="4371975"/>
            <a:ext cx="161925" cy="147638"/>
          </a:xfrm>
          <a:prstGeom prst="ellipse">
            <a:avLst/>
          </a:prstGeom>
          <a:noFill/>
          <a:ln w="28575" algn="ctr">
            <a:solidFill>
              <a:srgbClr val="FFFF00"/>
            </a:solidFill>
            <a:round/>
            <a:headEnd/>
            <a:tailEnd/>
          </a:ln>
        </p:spPr>
        <p:txBody>
          <a:bodyPr wrap="none" lIns="101882" tIns="50941" rIns="101882" bIns="50941" anchor="ctr"/>
          <a:lstStyle/>
          <a:p>
            <a:pPr eaLnBrk="1" fontAlgn="auto" hangingPunct="1">
              <a:spcBef>
                <a:spcPts val="0"/>
              </a:spcBef>
              <a:spcAft>
                <a:spcPts val="0"/>
              </a:spcAft>
            </a:pPr>
            <a:endParaRPr lang="en-US" sz="1100">
              <a:solidFill>
                <a:prstClr val="black"/>
              </a:solidFill>
              <a:latin typeface="Calibri"/>
              <a:ea typeface="+mn-ea"/>
            </a:endParaRPr>
          </a:p>
        </p:txBody>
      </p:sp>
      <p:sp>
        <p:nvSpPr>
          <p:cNvPr id="32776" name="Text Box 9"/>
          <p:cNvSpPr txBox="1">
            <a:spLocks noChangeArrowheads="1"/>
          </p:cNvSpPr>
          <p:nvPr/>
        </p:nvSpPr>
        <p:spPr bwMode="auto">
          <a:xfrm>
            <a:off x="3090863" y="4481513"/>
            <a:ext cx="819150" cy="766762"/>
          </a:xfrm>
          <a:prstGeom prst="rect">
            <a:avLst/>
          </a:prstGeom>
          <a:solidFill>
            <a:srgbClr val="808000">
              <a:alpha val="34901"/>
            </a:srgbClr>
          </a:solidFill>
          <a:ln w="9525" algn="ctr">
            <a:noFill/>
            <a:miter lim="800000"/>
            <a:headEnd/>
            <a:tailEnd/>
          </a:ln>
        </p:spPr>
        <p:txBody>
          <a:bodyPr wrap="none" lIns="91407" tIns="45704" rIns="91407" bIns="45704">
            <a:spAutoFit/>
          </a:bodyPr>
          <a:lstStyle/>
          <a:p>
            <a:pPr marL="342900" indent="-342900" eaLnBrk="1" fontAlgn="auto" hangingPunct="1">
              <a:spcBef>
                <a:spcPct val="20000"/>
              </a:spcBef>
              <a:spcAft>
                <a:spcPts val="0"/>
              </a:spcAft>
              <a:buFont typeface="Wingdings" pitchFamily="2" charset="2"/>
              <a:buNone/>
            </a:pPr>
            <a:r>
              <a:rPr lang="en-US" sz="1300" b="1">
                <a:solidFill>
                  <a:prstClr val="white"/>
                </a:solidFill>
                <a:latin typeface="Calibri"/>
                <a:ea typeface="+mn-ea"/>
              </a:rPr>
              <a:t>V-55</a:t>
            </a:r>
          </a:p>
          <a:p>
            <a:pPr marL="342900" indent="-342900" eaLnBrk="1" fontAlgn="auto" hangingPunct="1">
              <a:spcBef>
                <a:spcPct val="20000"/>
              </a:spcBef>
              <a:spcAft>
                <a:spcPts val="0"/>
              </a:spcAft>
              <a:buFont typeface="Wingdings" pitchFamily="2" charset="2"/>
              <a:buNone/>
            </a:pPr>
            <a:r>
              <a:rPr lang="en-US" sz="1300" b="1">
                <a:solidFill>
                  <a:prstClr val="white"/>
                </a:solidFill>
                <a:latin typeface="Calibri"/>
                <a:ea typeface="+mn-ea"/>
              </a:rPr>
              <a:t>Payload</a:t>
            </a:r>
          </a:p>
          <a:p>
            <a:pPr marL="342900" indent="-342900" eaLnBrk="1" fontAlgn="auto" hangingPunct="1">
              <a:spcBef>
                <a:spcPct val="20000"/>
              </a:spcBef>
              <a:spcAft>
                <a:spcPts val="0"/>
              </a:spcAft>
              <a:buFont typeface="Wingdings" pitchFamily="2" charset="2"/>
              <a:buNone/>
            </a:pPr>
            <a:r>
              <a:rPr lang="en-US" sz="1300" b="1">
                <a:solidFill>
                  <a:prstClr val="white"/>
                </a:solidFill>
                <a:latin typeface="Calibri"/>
                <a:ea typeface="+mn-ea"/>
              </a:rPr>
              <a:t>Fueling</a:t>
            </a:r>
          </a:p>
        </p:txBody>
      </p:sp>
      <p:sp>
        <p:nvSpPr>
          <p:cNvPr id="32777" name="Oval 10"/>
          <p:cNvSpPr>
            <a:spLocks noChangeArrowheads="1"/>
          </p:cNvSpPr>
          <p:nvPr/>
        </p:nvSpPr>
        <p:spPr bwMode="auto">
          <a:xfrm>
            <a:off x="1887538" y="5446713"/>
            <a:ext cx="161925" cy="147637"/>
          </a:xfrm>
          <a:prstGeom prst="ellipse">
            <a:avLst/>
          </a:prstGeom>
          <a:noFill/>
          <a:ln w="28575" algn="ctr">
            <a:solidFill>
              <a:srgbClr val="FFFF00"/>
            </a:solidFill>
            <a:round/>
            <a:headEnd/>
            <a:tailEnd/>
          </a:ln>
        </p:spPr>
        <p:txBody>
          <a:bodyPr wrap="none" lIns="101882" tIns="50941" rIns="101882" bIns="50941" anchor="ctr"/>
          <a:lstStyle/>
          <a:p>
            <a:pPr eaLnBrk="1" fontAlgn="auto" hangingPunct="1">
              <a:spcBef>
                <a:spcPts val="0"/>
              </a:spcBef>
              <a:spcAft>
                <a:spcPts val="0"/>
              </a:spcAft>
            </a:pPr>
            <a:endParaRPr lang="en-US" sz="1100">
              <a:solidFill>
                <a:prstClr val="black"/>
              </a:solidFill>
              <a:latin typeface="Calibri"/>
              <a:ea typeface="+mn-ea"/>
            </a:endParaRPr>
          </a:p>
        </p:txBody>
      </p:sp>
      <p:sp>
        <p:nvSpPr>
          <p:cNvPr id="32780" name="Oval 13"/>
          <p:cNvSpPr>
            <a:spLocks noChangeArrowheads="1"/>
          </p:cNvSpPr>
          <p:nvPr/>
        </p:nvSpPr>
        <p:spPr bwMode="auto">
          <a:xfrm>
            <a:off x="1489075" y="5984875"/>
            <a:ext cx="161925" cy="147638"/>
          </a:xfrm>
          <a:prstGeom prst="ellipse">
            <a:avLst/>
          </a:prstGeom>
          <a:noFill/>
          <a:ln w="28575" algn="ctr">
            <a:solidFill>
              <a:srgbClr val="FFFF00"/>
            </a:solidFill>
            <a:round/>
            <a:headEnd/>
            <a:tailEnd/>
          </a:ln>
        </p:spPr>
        <p:txBody>
          <a:bodyPr wrap="none" lIns="101882" tIns="50941" rIns="101882" bIns="50941" anchor="ctr"/>
          <a:lstStyle/>
          <a:p>
            <a:pPr eaLnBrk="1" fontAlgn="auto" hangingPunct="1">
              <a:spcBef>
                <a:spcPts val="0"/>
              </a:spcBef>
              <a:spcAft>
                <a:spcPts val="0"/>
              </a:spcAft>
            </a:pPr>
            <a:endParaRPr lang="en-US" sz="1100">
              <a:solidFill>
                <a:prstClr val="black"/>
              </a:solidFill>
              <a:latin typeface="Calibri"/>
              <a:ea typeface="+mn-ea"/>
            </a:endParaRPr>
          </a:p>
        </p:txBody>
      </p:sp>
      <p:sp>
        <p:nvSpPr>
          <p:cNvPr id="32781" name="Text Box 14"/>
          <p:cNvSpPr txBox="1">
            <a:spLocks noChangeArrowheads="1"/>
          </p:cNvSpPr>
          <p:nvPr/>
        </p:nvSpPr>
        <p:spPr bwMode="auto">
          <a:xfrm>
            <a:off x="2095500" y="5432425"/>
            <a:ext cx="450850" cy="290513"/>
          </a:xfrm>
          <a:prstGeom prst="rect">
            <a:avLst/>
          </a:prstGeom>
          <a:solidFill>
            <a:srgbClr val="808000">
              <a:alpha val="34901"/>
            </a:srgbClr>
          </a:solidFill>
          <a:ln w="9525" algn="ctr">
            <a:noFill/>
            <a:miter lim="800000"/>
            <a:headEnd/>
            <a:tailEnd/>
          </a:ln>
        </p:spPr>
        <p:txBody>
          <a:bodyPr wrap="none" lIns="91407" tIns="45704" rIns="91407" bIns="45704">
            <a:spAutoFit/>
          </a:bodyPr>
          <a:lstStyle/>
          <a:p>
            <a:pPr marL="342900" indent="-342900" eaLnBrk="1" fontAlgn="auto" hangingPunct="1">
              <a:spcBef>
                <a:spcPct val="20000"/>
              </a:spcBef>
              <a:spcAft>
                <a:spcPts val="0"/>
              </a:spcAft>
              <a:buFont typeface="Wingdings" pitchFamily="2" charset="2"/>
              <a:buNone/>
            </a:pPr>
            <a:r>
              <a:rPr lang="en-US" sz="1300" b="1">
                <a:solidFill>
                  <a:prstClr val="white"/>
                </a:solidFill>
                <a:latin typeface="Calibri"/>
                <a:ea typeface="+mn-ea"/>
              </a:rPr>
              <a:t>HIF</a:t>
            </a:r>
          </a:p>
        </p:txBody>
      </p:sp>
      <p:sp>
        <p:nvSpPr>
          <p:cNvPr id="32782" name="Text Box 15"/>
          <p:cNvSpPr txBox="1">
            <a:spLocks noChangeArrowheads="1"/>
          </p:cNvSpPr>
          <p:nvPr/>
        </p:nvSpPr>
        <p:spPr bwMode="auto">
          <a:xfrm>
            <a:off x="1697038" y="5900738"/>
            <a:ext cx="817562" cy="290512"/>
          </a:xfrm>
          <a:prstGeom prst="rect">
            <a:avLst/>
          </a:prstGeom>
          <a:solidFill>
            <a:srgbClr val="808000">
              <a:alpha val="34901"/>
            </a:srgbClr>
          </a:solidFill>
          <a:ln w="9525" algn="ctr">
            <a:noFill/>
            <a:miter lim="800000"/>
            <a:headEnd/>
            <a:tailEnd/>
          </a:ln>
        </p:spPr>
        <p:txBody>
          <a:bodyPr lIns="91407" tIns="45704" rIns="91407" bIns="45704">
            <a:spAutoFit/>
          </a:bodyPr>
          <a:lstStyle/>
          <a:p>
            <a:pPr marL="342900" indent="-342900" eaLnBrk="1" fontAlgn="auto" hangingPunct="1">
              <a:spcBef>
                <a:spcPct val="20000"/>
              </a:spcBef>
              <a:spcAft>
                <a:spcPts val="0"/>
              </a:spcAft>
              <a:buFont typeface="Wingdings" pitchFamily="2" charset="2"/>
              <a:buNone/>
            </a:pPr>
            <a:r>
              <a:rPr lang="en-US" sz="1300" b="1">
                <a:solidFill>
                  <a:prstClr val="white"/>
                </a:solidFill>
                <a:latin typeface="Calibri"/>
                <a:ea typeface="+mn-ea"/>
              </a:rPr>
              <a:t>Pad 0A</a:t>
            </a:r>
          </a:p>
        </p:txBody>
      </p:sp>
      <p:sp>
        <p:nvSpPr>
          <p:cNvPr id="32783" name="Text Box 16"/>
          <p:cNvSpPr txBox="1">
            <a:spLocks noChangeArrowheads="1"/>
          </p:cNvSpPr>
          <p:nvPr/>
        </p:nvSpPr>
        <p:spPr bwMode="auto">
          <a:xfrm>
            <a:off x="658813" y="3565525"/>
            <a:ext cx="938212" cy="290513"/>
          </a:xfrm>
          <a:prstGeom prst="rect">
            <a:avLst/>
          </a:prstGeom>
          <a:noFill/>
          <a:ln w="9525" algn="ctr">
            <a:noFill/>
            <a:miter lim="800000"/>
            <a:headEnd/>
            <a:tailEnd/>
          </a:ln>
        </p:spPr>
        <p:txBody>
          <a:bodyPr wrap="none" lIns="91407" tIns="45704" rIns="91407" bIns="45704">
            <a:spAutoFit/>
          </a:bodyPr>
          <a:lstStyle/>
          <a:p>
            <a:pPr marL="342900" indent="-342900" eaLnBrk="1" fontAlgn="auto" hangingPunct="1">
              <a:spcBef>
                <a:spcPct val="20000"/>
              </a:spcBef>
              <a:spcAft>
                <a:spcPts val="0"/>
              </a:spcAft>
              <a:buFont typeface="Wingdings" pitchFamily="2" charset="2"/>
              <a:buNone/>
            </a:pPr>
            <a:r>
              <a:rPr lang="en-US" sz="1300" i="1">
                <a:solidFill>
                  <a:prstClr val="white"/>
                </a:solidFill>
                <a:latin typeface="Calibri"/>
                <a:ea typeface="+mn-ea"/>
              </a:rPr>
              <a:t>8.53 Miles</a:t>
            </a:r>
          </a:p>
        </p:txBody>
      </p:sp>
      <p:sp>
        <p:nvSpPr>
          <p:cNvPr id="32784" name="Line 17"/>
          <p:cNvSpPr>
            <a:spLocks noChangeShapeType="1"/>
          </p:cNvSpPr>
          <p:nvPr/>
        </p:nvSpPr>
        <p:spPr bwMode="auto">
          <a:xfrm flipH="1">
            <a:off x="1617663" y="5600700"/>
            <a:ext cx="312737" cy="369888"/>
          </a:xfrm>
          <a:prstGeom prst="line">
            <a:avLst/>
          </a:prstGeom>
          <a:noFill/>
          <a:ln w="19050">
            <a:solidFill>
              <a:schemeClr val="bg1"/>
            </a:solidFill>
            <a:round/>
            <a:headEnd/>
            <a:tailEnd/>
          </a:ln>
        </p:spPr>
        <p:txBody>
          <a:bodyPr lIns="101882" tIns="50941" rIns="101882" bIns="50941"/>
          <a:lstStyle/>
          <a:p>
            <a:pPr eaLnBrk="1" fontAlgn="auto" hangingPunct="1">
              <a:spcBef>
                <a:spcPts val="0"/>
              </a:spcBef>
              <a:spcAft>
                <a:spcPts val="0"/>
              </a:spcAft>
            </a:pPr>
            <a:endParaRPr lang="en-US" sz="1800">
              <a:solidFill>
                <a:prstClr val="black"/>
              </a:solidFill>
              <a:latin typeface="Calibri"/>
              <a:ea typeface="+mn-ea"/>
            </a:endParaRPr>
          </a:p>
        </p:txBody>
      </p:sp>
      <p:sp>
        <p:nvSpPr>
          <p:cNvPr id="32785" name="Text Box 18"/>
          <p:cNvSpPr txBox="1">
            <a:spLocks noChangeArrowheads="1"/>
          </p:cNvSpPr>
          <p:nvPr/>
        </p:nvSpPr>
        <p:spPr bwMode="auto">
          <a:xfrm>
            <a:off x="909638" y="5616575"/>
            <a:ext cx="846137" cy="290513"/>
          </a:xfrm>
          <a:prstGeom prst="rect">
            <a:avLst/>
          </a:prstGeom>
          <a:noFill/>
          <a:ln w="9525" algn="ctr">
            <a:noFill/>
            <a:miter lim="800000"/>
            <a:headEnd/>
            <a:tailEnd/>
          </a:ln>
        </p:spPr>
        <p:txBody>
          <a:bodyPr wrap="none" lIns="91407" tIns="45704" rIns="91407" bIns="45704">
            <a:spAutoFit/>
          </a:bodyPr>
          <a:lstStyle/>
          <a:p>
            <a:pPr marL="342900" indent="-342900" eaLnBrk="1" fontAlgn="auto" hangingPunct="1">
              <a:spcBef>
                <a:spcPct val="20000"/>
              </a:spcBef>
              <a:spcAft>
                <a:spcPts val="0"/>
              </a:spcAft>
              <a:buFont typeface="Wingdings" pitchFamily="2" charset="2"/>
              <a:buNone/>
            </a:pPr>
            <a:r>
              <a:rPr lang="en-US" sz="1300" i="1">
                <a:solidFill>
                  <a:prstClr val="white"/>
                </a:solidFill>
                <a:latin typeface="Calibri"/>
                <a:ea typeface="+mn-ea"/>
              </a:rPr>
              <a:t>1.1 Miles</a:t>
            </a:r>
          </a:p>
        </p:txBody>
      </p:sp>
      <p:sp>
        <p:nvSpPr>
          <p:cNvPr id="32786" name="Freeform 19"/>
          <p:cNvSpPr>
            <a:spLocks/>
          </p:cNvSpPr>
          <p:nvPr/>
        </p:nvSpPr>
        <p:spPr bwMode="auto">
          <a:xfrm>
            <a:off x="2051050" y="4465638"/>
            <a:ext cx="831850" cy="984250"/>
          </a:xfrm>
          <a:custGeom>
            <a:avLst/>
            <a:gdLst>
              <a:gd name="T0" fmla="*/ 0 w 576"/>
              <a:gd name="T1" fmla="*/ 702 h 702"/>
              <a:gd name="T2" fmla="*/ 78 w 576"/>
              <a:gd name="T3" fmla="*/ 594 h 702"/>
              <a:gd name="T4" fmla="*/ 306 w 576"/>
              <a:gd name="T5" fmla="*/ 348 h 702"/>
              <a:gd name="T6" fmla="*/ 408 w 576"/>
              <a:gd name="T7" fmla="*/ 312 h 702"/>
              <a:gd name="T8" fmla="*/ 558 w 576"/>
              <a:gd name="T9" fmla="*/ 138 h 702"/>
              <a:gd name="T10" fmla="*/ 564 w 576"/>
              <a:gd name="T11" fmla="*/ 48 h 702"/>
              <a:gd name="T12" fmla="*/ 576 w 576"/>
              <a:gd name="T13" fmla="*/ 0 h 702"/>
              <a:gd name="T14" fmla="*/ 0 60000 65536"/>
              <a:gd name="T15" fmla="*/ 0 60000 65536"/>
              <a:gd name="T16" fmla="*/ 0 60000 65536"/>
              <a:gd name="T17" fmla="*/ 0 60000 65536"/>
              <a:gd name="T18" fmla="*/ 0 60000 65536"/>
              <a:gd name="T19" fmla="*/ 0 60000 65536"/>
              <a:gd name="T20" fmla="*/ 0 60000 65536"/>
              <a:gd name="T21" fmla="*/ 0 w 576"/>
              <a:gd name="T22" fmla="*/ 0 h 702"/>
              <a:gd name="T23" fmla="*/ 576 w 576"/>
              <a:gd name="T24" fmla="*/ 702 h 7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702">
                <a:moveTo>
                  <a:pt x="0" y="702"/>
                </a:moveTo>
                <a:lnTo>
                  <a:pt x="78" y="594"/>
                </a:lnTo>
                <a:lnTo>
                  <a:pt x="306" y="348"/>
                </a:lnTo>
                <a:lnTo>
                  <a:pt x="408" y="312"/>
                </a:lnTo>
                <a:lnTo>
                  <a:pt x="558" y="138"/>
                </a:lnTo>
                <a:lnTo>
                  <a:pt x="564" y="48"/>
                </a:lnTo>
                <a:lnTo>
                  <a:pt x="576" y="0"/>
                </a:lnTo>
              </a:path>
            </a:pathLst>
          </a:custGeom>
          <a:noFill/>
          <a:ln w="19050">
            <a:solidFill>
              <a:schemeClr val="bg1"/>
            </a:solidFill>
            <a:round/>
            <a:headEnd/>
            <a:tailEnd/>
          </a:ln>
        </p:spPr>
        <p:txBody>
          <a:bodyPr lIns="101882" tIns="50941" rIns="101882" bIns="50941"/>
          <a:lstStyle/>
          <a:p>
            <a:pPr eaLnBrk="1" fontAlgn="auto" hangingPunct="1">
              <a:spcBef>
                <a:spcPts val="0"/>
              </a:spcBef>
              <a:spcAft>
                <a:spcPts val="0"/>
              </a:spcAft>
            </a:pPr>
            <a:endParaRPr lang="en-US" sz="1100">
              <a:solidFill>
                <a:prstClr val="black"/>
              </a:solidFill>
              <a:latin typeface="Calibri"/>
              <a:ea typeface="+mn-ea"/>
            </a:endParaRPr>
          </a:p>
        </p:txBody>
      </p:sp>
      <p:sp>
        <p:nvSpPr>
          <p:cNvPr id="32788" name="Freeform 21"/>
          <p:cNvSpPr>
            <a:spLocks/>
          </p:cNvSpPr>
          <p:nvPr/>
        </p:nvSpPr>
        <p:spPr bwMode="auto">
          <a:xfrm>
            <a:off x="1285875" y="5857875"/>
            <a:ext cx="311150" cy="409575"/>
          </a:xfrm>
          <a:custGeom>
            <a:avLst/>
            <a:gdLst>
              <a:gd name="T0" fmla="*/ 216 w 216"/>
              <a:gd name="T1" fmla="*/ 292 h 292"/>
              <a:gd name="T2" fmla="*/ 0 w 216"/>
              <a:gd name="T3" fmla="*/ 114 h 292"/>
              <a:gd name="T4" fmla="*/ 94 w 216"/>
              <a:gd name="T5" fmla="*/ 0 h 292"/>
              <a:gd name="T6" fmla="*/ 0 60000 65536"/>
              <a:gd name="T7" fmla="*/ 0 60000 65536"/>
              <a:gd name="T8" fmla="*/ 0 60000 65536"/>
              <a:gd name="T9" fmla="*/ 0 w 216"/>
              <a:gd name="T10" fmla="*/ 0 h 292"/>
              <a:gd name="T11" fmla="*/ 216 w 216"/>
              <a:gd name="T12" fmla="*/ 292 h 292"/>
            </a:gdLst>
            <a:ahLst/>
            <a:cxnLst>
              <a:cxn ang="T6">
                <a:pos x="T0" y="T1"/>
              </a:cxn>
              <a:cxn ang="T7">
                <a:pos x="T2" y="T3"/>
              </a:cxn>
              <a:cxn ang="T8">
                <a:pos x="T4" y="T5"/>
              </a:cxn>
            </a:cxnLst>
            <a:rect l="T9" t="T10" r="T11" b="T12"/>
            <a:pathLst>
              <a:path w="216" h="292">
                <a:moveTo>
                  <a:pt x="216" y="292"/>
                </a:moveTo>
                <a:lnTo>
                  <a:pt x="0" y="114"/>
                </a:lnTo>
                <a:lnTo>
                  <a:pt x="94" y="0"/>
                </a:lnTo>
              </a:path>
            </a:pathLst>
          </a:custGeom>
          <a:noFill/>
          <a:ln w="19050">
            <a:solidFill>
              <a:srgbClr val="FF0000"/>
            </a:solidFill>
            <a:round/>
            <a:headEnd/>
            <a:tailEnd/>
          </a:ln>
        </p:spPr>
        <p:txBody>
          <a:bodyPr lIns="101882" tIns="50941" rIns="101882" bIns="50941"/>
          <a:lstStyle/>
          <a:p>
            <a:pPr eaLnBrk="1" fontAlgn="auto" hangingPunct="1">
              <a:spcBef>
                <a:spcPts val="0"/>
              </a:spcBef>
              <a:spcAft>
                <a:spcPts val="0"/>
              </a:spcAft>
            </a:pPr>
            <a:endParaRPr lang="en-US" sz="1100">
              <a:solidFill>
                <a:prstClr val="black"/>
              </a:solidFill>
              <a:latin typeface="Calibri"/>
              <a:ea typeface="+mn-ea"/>
            </a:endParaRPr>
          </a:p>
        </p:txBody>
      </p:sp>
      <p:sp>
        <p:nvSpPr>
          <p:cNvPr id="32789" name="Freeform 22"/>
          <p:cNvSpPr>
            <a:spLocks/>
          </p:cNvSpPr>
          <p:nvPr/>
        </p:nvSpPr>
        <p:spPr bwMode="auto">
          <a:xfrm>
            <a:off x="1581150" y="5965825"/>
            <a:ext cx="866775" cy="382588"/>
          </a:xfrm>
          <a:custGeom>
            <a:avLst/>
            <a:gdLst>
              <a:gd name="T0" fmla="*/ 600 w 600"/>
              <a:gd name="T1" fmla="*/ 252 h 273"/>
              <a:gd name="T2" fmla="*/ 600 w 600"/>
              <a:gd name="T3" fmla="*/ 273 h 273"/>
              <a:gd name="T4" fmla="*/ 0 w 600"/>
              <a:gd name="T5" fmla="*/ 273 h 273"/>
              <a:gd name="T6" fmla="*/ 0 w 600"/>
              <a:gd name="T7" fmla="*/ 0 h 273"/>
              <a:gd name="T8" fmla="*/ 0 60000 65536"/>
              <a:gd name="T9" fmla="*/ 0 60000 65536"/>
              <a:gd name="T10" fmla="*/ 0 60000 65536"/>
              <a:gd name="T11" fmla="*/ 0 60000 65536"/>
              <a:gd name="T12" fmla="*/ 0 w 600"/>
              <a:gd name="T13" fmla="*/ 0 h 273"/>
              <a:gd name="T14" fmla="*/ 600 w 600"/>
              <a:gd name="T15" fmla="*/ 273 h 273"/>
            </a:gdLst>
            <a:ahLst/>
            <a:cxnLst>
              <a:cxn ang="T8">
                <a:pos x="T0" y="T1"/>
              </a:cxn>
              <a:cxn ang="T9">
                <a:pos x="T2" y="T3"/>
              </a:cxn>
              <a:cxn ang="T10">
                <a:pos x="T4" y="T5"/>
              </a:cxn>
              <a:cxn ang="T11">
                <a:pos x="T6" y="T7"/>
              </a:cxn>
            </a:cxnLst>
            <a:rect l="T12" t="T13" r="T14" b="T15"/>
            <a:pathLst>
              <a:path w="600" h="273">
                <a:moveTo>
                  <a:pt x="600" y="252"/>
                </a:moveTo>
                <a:lnTo>
                  <a:pt x="600" y="273"/>
                </a:lnTo>
                <a:lnTo>
                  <a:pt x="0" y="273"/>
                </a:lnTo>
                <a:lnTo>
                  <a:pt x="0" y="0"/>
                </a:lnTo>
              </a:path>
            </a:pathLst>
          </a:custGeom>
          <a:noFill/>
          <a:ln w="9525">
            <a:noFill/>
            <a:round/>
            <a:headEnd/>
            <a:tailEnd/>
          </a:ln>
        </p:spPr>
        <p:txBody>
          <a:bodyPr lIns="101882" tIns="50941" rIns="101882" bIns="50941"/>
          <a:lstStyle/>
          <a:p>
            <a:pPr eaLnBrk="1" fontAlgn="auto" hangingPunct="1">
              <a:spcBef>
                <a:spcPts val="0"/>
              </a:spcBef>
              <a:spcAft>
                <a:spcPts val="0"/>
              </a:spcAft>
            </a:pPr>
            <a:endParaRPr lang="en-US" sz="1100">
              <a:solidFill>
                <a:prstClr val="black"/>
              </a:solidFill>
              <a:latin typeface="Calibri"/>
              <a:ea typeface="+mn-ea"/>
            </a:endParaRPr>
          </a:p>
        </p:txBody>
      </p:sp>
      <p:sp>
        <p:nvSpPr>
          <p:cNvPr id="32790" name="Freeform 23"/>
          <p:cNvSpPr>
            <a:spLocks/>
          </p:cNvSpPr>
          <p:nvPr/>
        </p:nvSpPr>
        <p:spPr bwMode="auto">
          <a:xfrm>
            <a:off x="1589088" y="4037013"/>
            <a:ext cx="1870075" cy="1627187"/>
          </a:xfrm>
          <a:custGeom>
            <a:avLst/>
            <a:gdLst>
              <a:gd name="T0" fmla="*/ 1242 w 1296"/>
              <a:gd name="T1" fmla="*/ 318 h 1162"/>
              <a:gd name="T2" fmla="*/ 1296 w 1296"/>
              <a:gd name="T3" fmla="*/ 254 h 1162"/>
              <a:gd name="T4" fmla="*/ 1004 w 1296"/>
              <a:gd name="T5" fmla="*/ 0 h 1162"/>
              <a:gd name="T6" fmla="*/ 0 w 1296"/>
              <a:gd name="T7" fmla="*/ 1162 h 1162"/>
              <a:gd name="T8" fmla="*/ 0 60000 65536"/>
              <a:gd name="T9" fmla="*/ 0 60000 65536"/>
              <a:gd name="T10" fmla="*/ 0 60000 65536"/>
              <a:gd name="T11" fmla="*/ 0 60000 65536"/>
              <a:gd name="T12" fmla="*/ 0 w 1296"/>
              <a:gd name="T13" fmla="*/ 0 h 1162"/>
              <a:gd name="T14" fmla="*/ 1296 w 1296"/>
              <a:gd name="T15" fmla="*/ 1162 h 1162"/>
            </a:gdLst>
            <a:ahLst/>
            <a:cxnLst>
              <a:cxn ang="T8">
                <a:pos x="T0" y="T1"/>
              </a:cxn>
              <a:cxn ang="T9">
                <a:pos x="T2" y="T3"/>
              </a:cxn>
              <a:cxn ang="T10">
                <a:pos x="T4" y="T5"/>
              </a:cxn>
              <a:cxn ang="T11">
                <a:pos x="T6" y="T7"/>
              </a:cxn>
            </a:cxnLst>
            <a:rect l="T12" t="T13" r="T14" b="T15"/>
            <a:pathLst>
              <a:path w="1296" h="1162">
                <a:moveTo>
                  <a:pt x="1242" y="318"/>
                </a:moveTo>
                <a:lnTo>
                  <a:pt x="1296" y="254"/>
                </a:lnTo>
                <a:lnTo>
                  <a:pt x="1004" y="0"/>
                </a:lnTo>
                <a:lnTo>
                  <a:pt x="0" y="1162"/>
                </a:lnTo>
              </a:path>
            </a:pathLst>
          </a:custGeom>
          <a:noFill/>
          <a:ln w="19050">
            <a:solidFill>
              <a:srgbClr val="FF0000"/>
            </a:solidFill>
            <a:round/>
            <a:headEnd/>
            <a:tailEnd/>
          </a:ln>
        </p:spPr>
        <p:txBody>
          <a:bodyPr lIns="101882" tIns="50941" rIns="101882" bIns="50941"/>
          <a:lstStyle/>
          <a:p>
            <a:pPr eaLnBrk="1" fontAlgn="auto" hangingPunct="1">
              <a:spcBef>
                <a:spcPts val="0"/>
              </a:spcBef>
              <a:spcAft>
                <a:spcPts val="0"/>
              </a:spcAft>
            </a:pPr>
            <a:endParaRPr lang="en-US" sz="1100">
              <a:solidFill>
                <a:prstClr val="black"/>
              </a:solidFill>
              <a:latin typeface="Calibri"/>
              <a:ea typeface="+mn-ea"/>
            </a:endParaRPr>
          </a:p>
        </p:txBody>
      </p:sp>
      <p:sp>
        <p:nvSpPr>
          <p:cNvPr id="32791" name="Line 24"/>
          <p:cNvSpPr>
            <a:spLocks noChangeShapeType="1"/>
          </p:cNvSpPr>
          <p:nvPr/>
        </p:nvSpPr>
        <p:spPr bwMode="auto">
          <a:xfrm flipH="1">
            <a:off x="2535238" y="4800600"/>
            <a:ext cx="554037" cy="631825"/>
          </a:xfrm>
          <a:prstGeom prst="line">
            <a:avLst/>
          </a:prstGeom>
          <a:noFill/>
          <a:ln w="19050">
            <a:solidFill>
              <a:srgbClr val="FF0000"/>
            </a:solidFill>
            <a:round/>
            <a:headEnd/>
            <a:tailEnd/>
          </a:ln>
        </p:spPr>
        <p:txBody>
          <a:bodyPr lIns="101882" tIns="50941" rIns="101882" bIns="50941"/>
          <a:lstStyle/>
          <a:p>
            <a:pPr eaLnBrk="1" fontAlgn="auto" hangingPunct="1">
              <a:spcBef>
                <a:spcPts val="0"/>
              </a:spcBef>
              <a:spcAft>
                <a:spcPts val="0"/>
              </a:spcAft>
            </a:pPr>
            <a:endParaRPr lang="en-US" sz="1800">
              <a:solidFill>
                <a:prstClr val="black"/>
              </a:solidFill>
              <a:latin typeface="Calibri"/>
              <a:ea typeface="+mn-ea"/>
            </a:endParaRPr>
          </a:p>
        </p:txBody>
      </p:sp>
      <p:sp>
        <p:nvSpPr>
          <p:cNvPr id="32792" name="Freeform 25"/>
          <p:cNvSpPr>
            <a:spLocks/>
          </p:cNvSpPr>
          <p:nvPr/>
        </p:nvSpPr>
        <p:spPr bwMode="auto">
          <a:xfrm>
            <a:off x="434975" y="1628775"/>
            <a:ext cx="1495425" cy="3992563"/>
          </a:xfrm>
          <a:custGeom>
            <a:avLst/>
            <a:gdLst>
              <a:gd name="T0" fmla="*/ 993 w 1035"/>
              <a:gd name="T1" fmla="*/ 0 h 2850"/>
              <a:gd name="T2" fmla="*/ 1035 w 1035"/>
              <a:gd name="T3" fmla="*/ 84 h 2850"/>
              <a:gd name="T4" fmla="*/ 963 w 1035"/>
              <a:gd name="T5" fmla="*/ 213 h 2850"/>
              <a:gd name="T6" fmla="*/ 885 w 1035"/>
              <a:gd name="T7" fmla="*/ 402 h 2850"/>
              <a:gd name="T8" fmla="*/ 339 w 1035"/>
              <a:gd name="T9" fmla="*/ 1107 h 2850"/>
              <a:gd name="T10" fmla="*/ 285 w 1035"/>
              <a:gd name="T11" fmla="*/ 1293 h 2850"/>
              <a:gd name="T12" fmla="*/ 231 w 1035"/>
              <a:gd name="T13" fmla="*/ 1332 h 2850"/>
              <a:gd name="T14" fmla="*/ 108 w 1035"/>
              <a:gd name="T15" fmla="*/ 1560 h 2850"/>
              <a:gd name="T16" fmla="*/ 48 w 1035"/>
              <a:gd name="T17" fmla="*/ 1773 h 2850"/>
              <a:gd name="T18" fmla="*/ 0 w 1035"/>
              <a:gd name="T19" fmla="*/ 1932 h 2850"/>
              <a:gd name="T20" fmla="*/ 987 w 1035"/>
              <a:gd name="T21" fmla="*/ 2850 h 2850"/>
              <a:gd name="T22" fmla="*/ 1014 w 1035"/>
              <a:gd name="T23" fmla="*/ 2823 h 28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35"/>
              <a:gd name="T37" fmla="*/ 0 h 2850"/>
              <a:gd name="T38" fmla="*/ 1035 w 1035"/>
              <a:gd name="T39" fmla="*/ 2850 h 28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35" h="2850">
                <a:moveTo>
                  <a:pt x="993" y="0"/>
                </a:moveTo>
                <a:lnTo>
                  <a:pt x="1035" y="84"/>
                </a:lnTo>
                <a:lnTo>
                  <a:pt x="963" y="213"/>
                </a:lnTo>
                <a:lnTo>
                  <a:pt x="885" y="402"/>
                </a:lnTo>
                <a:lnTo>
                  <a:pt x="339" y="1107"/>
                </a:lnTo>
                <a:lnTo>
                  <a:pt x="285" y="1293"/>
                </a:lnTo>
                <a:lnTo>
                  <a:pt x="231" y="1332"/>
                </a:lnTo>
                <a:lnTo>
                  <a:pt x="108" y="1560"/>
                </a:lnTo>
                <a:lnTo>
                  <a:pt x="48" y="1773"/>
                </a:lnTo>
                <a:lnTo>
                  <a:pt x="0" y="1932"/>
                </a:lnTo>
                <a:lnTo>
                  <a:pt x="987" y="2850"/>
                </a:lnTo>
                <a:lnTo>
                  <a:pt x="1014" y="2823"/>
                </a:lnTo>
              </a:path>
            </a:pathLst>
          </a:custGeom>
          <a:noFill/>
          <a:ln w="19050">
            <a:solidFill>
              <a:schemeClr val="bg1"/>
            </a:solidFill>
            <a:round/>
            <a:headEnd/>
            <a:tailEnd/>
          </a:ln>
        </p:spPr>
        <p:txBody>
          <a:bodyPr lIns="101882" tIns="50941" rIns="101882" bIns="50941"/>
          <a:lstStyle/>
          <a:p>
            <a:pPr eaLnBrk="1" fontAlgn="auto" hangingPunct="1">
              <a:spcBef>
                <a:spcPts val="0"/>
              </a:spcBef>
              <a:spcAft>
                <a:spcPts val="0"/>
              </a:spcAft>
            </a:pPr>
            <a:endParaRPr lang="en-US" sz="1100">
              <a:solidFill>
                <a:prstClr val="black"/>
              </a:solidFill>
              <a:latin typeface="Calibri"/>
              <a:ea typeface="+mn-ea"/>
            </a:endParaRPr>
          </a:p>
        </p:txBody>
      </p:sp>
      <p:sp>
        <p:nvSpPr>
          <p:cNvPr id="32793" name="Freeform 26"/>
          <p:cNvSpPr>
            <a:spLocks/>
          </p:cNvSpPr>
          <p:nvPr/>
        </p:nvSpPr>
        <p:spPr bwMode="auto">
          <a:xfrm>
            <a:off x="2119313" y="5710238"/>
            <a:ext cx="161925" cy="192087"/>
          </a:xfrm>
          <a:custGeom>
            <a:avLst/>
            <a:gdLst>
              <a:gd name="T0" fmla="*/ 113 w 113"/>
              <a:gd name="T1" fmla="*/ 0 h 138"/>
              <a:gd name="T2" fmla="*/ 0 w 113"/>
              <a:gd name="T3" fmla="*/ 138 h 138"/>
              <a:gd name="T4" fmla="*/ 0 60000 65536"/>
              <a:gd name="T5" fmla="*/ 0 60000 65536"/>
              <a:gd name="T6" fmla="*/ 0 w 113"/>
              <a:gd name="T7" fmla="*/ 0 h 138"/>
              <a:gd name="T8" fmla="*/ 113 w 113"/>
              <a:gd name="T9" fmla="*/ 138 h 138"/>
            </a:gdLst>
            <a:ahLst/>
            <a:cxnLst>
              <a:cxn ang="T4">
                <a:pos x="T0" y="T1"/>
              </a:cxn>
              <a:cxn ang="T5">
                <a:pos x="T2" y="T3"/>
              </a:cxn>
            </a:cxnLst>
            <a:rect l="T6" t="T7" r="T8" b="T9"/>
            <a:pathLst>
              <a:path w="113" h="138">
                <a:moveTo>
                  <a:pt x="113" y="0"/>
                </a:moveTo>
                <a:lnTo>
                  <a:pt x="0" y="138"/>
                </a:lnTo>
              </a:path>
            </a:pathLst>
          </a:custGeom>
          <a:noFill/>
          <a:ln w="19050">
            <a:solidFill>
              <a:srgbClr val="FF0000"/>
            </a:solidFill>
            <a:round/>
            <a:headEnd/>
            <a:tailEnd/>
          </a:ln>
        </p:spPr>
        <p:txBody>
          <a:bodyPr lIns="101882" tIns="50941" rIns="101882" bIns="50941"/>
          <a:lstStyle/>
          <a:p>
            <a:pPr eaLnBrk="1" fontAlgn="auto" hangingPunct="1">
              <a:spcBef>
                <a:spcPts val="0"/>
              </a:spcBef>
              <a:spcAft>
                <a:spcPts val="0"/>
              </a:spcAft>
            </a:pPr>
            <a:endParaRPr lang="en-US" sz="1100">
              <a:solidFill>
                <a:prstClr val="black"/>
              </a:solidFill>
              <a:latin typeface="Calibri"/>
              <a:ea typeface="+mn-ea"/>
            </a:endParaRPr>
          </a:p>
        </p:txBody>
      </p:sp>
      <p:sp>
        <p:nvSpPr>
          <p:cNvPr id="32794" name="Freeform 27"/>
          <p:cNvSpPr>
            <a:spLocks/>
          </p:cNvSpPr>
          <p:nvPr/>
        </p:nvSpPr>
        <p:spPr bwMode="auto">
          <a:xfrm>
            <a:off x="1812925" y="6172200"/>
            <a:ext cx="73025" cy="88900"/>
          </a:xfrm>
          <a:custGeom>
            <a:avLst/>
            <a:gdLst>
              <a:gd name="T0" fmla="*/ 51 w 51"/>
              <a:gd name="T1" fmla="*/ 0 h 64"/>
              <a:gd name="T2" fmla="*/ 0 w 51"/>
              <a:gd name="T3" fmla="*/ 64 h 64"/>
              <a:gd name="T4" fmla="*/ 0 60000 65536"/>
              <a:gd name="T5" fmla="*/ 0 60000 65536"/>
              <a:gd name="T6" fmla="*/ 0 w 51"/>
              <a:gd name="T7" fmla="*/ 0 h 64"/>
              <a:gd name="T8" fmla="*/ 51 w 51"/>
              <a:gd name="T9" fmla="*/ 64 h 64"/>
            </a:gdLst>
            <a:ahLst/>
            <a:cxnLst>
              <a:cxn ang="T4">
                <a:pos x="T0" y="T1"/>
              </a:cxn>
              <a:cxn ang="T5">
                <a:pos x="T2" y="T3"/>
              </a:cxn>
            </a:cxnLst>
            <a:rect l="T6" t="T7" r="T8" b="T9"/>
            <a:pathLst>
              <a:path w="51" h="64">
                <a:moveTo>
                  <a:pt x="51" y="0"/>
                </a:moveTo>
                <a:lnTo>
                  <a:pt x="0" y="64"/>
                </a:lnTo>
              </a:path>
            </a:pathLst>
          </a:custGeom>
          <a:noFill/>
          <a:ln w="19050">
            <a:solidFill>
              <a:srgbClr val="FF0000"/>
            </a:solidFill>
            <a:round/>
            <a:headEnd/>
            <a:tailEnd/>
          </a:ln>
        </p:spPr>
        <p:txBody>
          <a:bodyPr lIns="101882" tIns="50941" rIns="101882" bIns="50941"/>
          <a:lstStyle/>
          <a:p>
            <a:pPr eaLnBrk="1" fontAlgn="auto" hangingPunct="1">
              <a:spcBef>
                <a:spcPts val="0"/>
              </a:spcBef>
              <a:spcAft>
                <a:spcPts val="0"/>
              </a:spcAft>
            </a:pPr>
            <a:endParaRPr lang="en-US" sz="1100">
              <a:solidFill>
                <a:prstClr val="black"/>
              </a:solidFill>
              <a:latin typeface="Calibri"/>
              <a:ea typeface="+mn-ea"/>
            </a:endParaRPr>
          </a:p>
        </p:txBody>
      </p:sp>
      <p:sp>
        <p:nvSpPr>
          <p:cNvPr id="32795" name="Text Box 28"/>
          <p:cNvSpPr txBox="1">
            <a:spLocks noChangeArrowheads="1"/>
          </p:cNvSpPr>
          <p:nvPr/>
        </p:nvSpPr>
        <p:spPr bwMode="auto">
          <a:xfrm>
            <a:off x="1792288" y="4608513"/>
            <a:ext cx="938212" cy="290512"/>
          </a:xfrm>
          <a:prstGeom prst="rect">
            <a:avLst/>
          </a:prstGeom>
          <a:noFill/>
          <a:ln w="9525" algn="ctr">
            <a:noFill/>
            <a:miter lim="800000"/>
            <a:headEnd/>
            <a:tailEnd/>
          </a:ln>
        </p:spPr>
        <p:txBody>
          <a:bodyPr wrap="none" lIns="91407" tIns="45704" rIns="91407" bIns="45704">
            <a:spAutoFit/>
          </a:bodyPr>
          <a:lstStyle/>
          <a:p>
            <a:pPr marL="342900" indent="-342900" eaLnBrk="1" fontAlgn="auto" hangingPunct="1">
              <a:spcBef>
                <a:spcPct val="20000"/>
              </a:spcBef>
              <a:spcAft>
                <a:spcPts val="0"/>
              </a:spcAft>
              <a:buFont typeface="Wingdings" pitchFamily="2" charset="2"/>
              <a:buNone/>
            </a:pPr>
            <a:r>
              <a:rPr lang="en-US" sz="1300" i="1">
                <a:solidFill>
                  <a:prstClr val="white"/>
                </a:solidFill>
                <a:latin typeface="Calibri"/>
                <a:ea typeface="+mn-ea"/>
              </a:rPr>
              <a:t>2.46 Miles</a:t>
            </a:r>
          </a:p>
        </p:txBody>
      </p:sp>
      <p:pic>
        <p:nvPicPr>
          <p:cNvPr id="47" name="Picture 26" descr="G102_09_wallopsbackground-01"/>
          <p:cNvPicPr preferRelativeResize="0">
            <a:picLocks noChangeArrowheads="1"/>
          </p:cNvPicPr>
          <p:nvPr/>
        </p:nvPicPr>
        <p:blipFill>
          <a:blip r:embed="rId3" cstate="print"/>
          <a:srcRect b="51941"/>
          <a:stretch>
            <a:fillRect/>
          </a:stretch>
        </p:blipFill>
        <p:spPr bwMode="auto">
          <a:xfrm>
            <a:off x="4245841" y="1090613"/>
            <a:ext cx="4762500" cy="2490787"/>
          </a:xfrm>
          <a:prstGeom prst="rect">
            <a:avLst/>
          </a:prstGeom>
          <a:noFill/>
          <a:ln w="9525">
            <a:noFill/>
            <a:miter lim="800000"/>
            <a:headEnd/>
            <a:tailEnd/>
          </a:ln>
        </p:spPr>
      </p:pic>
      <p:sp>
        <p:nvSpPr>
          <p:cNvPr id="48" name="AutoShape 50"/>
          <p:cNvSpPr>
            <a:spLocks noChangeArrowheads="1"/>
          </p:cNvSpPr>
          <p:nvPr/>
        </p:nvSpPr>
        <p:spPr bwMode="auto">
          <a:xfrm rot="19789759">
            <a:off x="4778375" y="1320334"/>
            <a:ext cx="365125" cy="1040746"/>
          </a:xfrm>
          <a:prstGeom prst="triangle">
            <a:avLst>
              <a:gd name="adj" fmla="val 50000"/>
            </a:avLst>
          </a:prstGeom>
          <a:solidFill>
            <a:schemeClr val="bg1"/>
          </a:solidFill>
          <a:ln w="3175">
            <a:solidFill>
              <a:schemeClr val="tx1"/>
            </a:solidFill>
            <a:miter lim="800000"/>
            <a:headEnd/>
            <a:tailEnd/>
          </a:ln>
        </p:spPr>
        <p:txBody>
          <a:bodyPr wrap="none" lIns="101882" tIns="50941" rIns="101882" bIns="50941" anchor="ctr"/>
          <a:lstStyle/>
          <a:p>
            <a:pPr eaLnBrk="1" fontAlgn="auto" hangingPunct="1">
              <a:spcBef>
                <a:spcPts val="0"/>
              </a:spcBef>
              <a:spcAft>
                <a:spcPts val="0"/>
              </a:spcAft>
            </a:pPr>
            <a:endParaRPr lang="en-US" sz="1800">
              <a:solidFill>
                <a:prstClr val="black"/>
              </a:solidFill>
              <a:latin typeface="Calibri"/>
              <a:ea typeface="+mn-ea"/>
            </a:endParaRPr>
          </a:p>
        </p:txBody>
      </p:sp>
      <p:pic>
        <p:nvPicPr>
          <p:cNvPr id="52" name="Picture 34" descr="H100"/>
          <p:cNvPicPr>
            <a:picLocks noChangeAspect="1" noChangeArrowheads="1"/>
          </p:cNvPicPr>
          <p:nvPr/>
        </p:nvPicPr>
        <p:blipFill>
          <a:blip r:embed="rId4" cstate="print"/>
          <a:srcRect/>
          <a:stretch>
            <a:fillRect/>
          </a:stretch>
        </p:blipFill>
        <p:spPr bwMode="auto">
          <a:xfrm>
            <a:off x="4322329" y="1802187"/>
            <a:ext cx="1524000" cy="1028140"/>
          </a:xfrm>
          <a:prstGeom prst="rect">
            <a:avLst/>
          </a:prstGeom>
          <a:noFill/>
          <a:ln w="3175">
            <a:solidFill>
              <a:schemeClr val="tx1"/>
            </a:solidFill>
            <a:miter lim="800000"/>
            <a:headEnd/>
            <a:tailEnd/>
          </a:ln>
        </p:spPr>
      </p:pic>
      <p:sp>
        <p:nvSpPr>
          <p:cNvPr id="53" name="Text Box 44"/>
          <p:cNvSpPr txBox="1">
            <a:spLocks noChangeArrowheads="1"/>
          </p:cNvSpPr>
          <p:nvPr/>
        </p:nvSpPr>
        <p:spPr bwMode="auto">
          <a:xfrm>
            <a:off x="4439938" y="2478741"/>
            <a:ext cx="1167557" cy="379876"/>
          </a:xfrm>
          <a:prstGeom prst="rect">
            <a:avLst/>
          </a:prstGeom>
          <a:noFill/>
          <a:ln w="9525">
            <a:noFill/>
            <a:miter lim="800000"/>
            <a:headEnd/>
            <a:tailEnd/>
          </a:ln>
        </p:spPr>
        <p:txBody>
          <a:bodyPr wrap="none" lIns="101882" tIns="50941" rIns="101882" bIns="50941">
            <a:spAutoFit/>
          </a:bodyPr>
          <a:lstStyle/>
          <a:p>
            <a:pPr algn="ctr" eaLnBrk="1" fontAlgn="auto" hangingPunct="1">
              <a:spcBef>
                <a:spcPts val="0"/>
              </a:spcBef>
              <a:spcAft>
                <a:spcPts val="0"/>
              </a:spcAft>
            </a:pPr>
            <a:r>
              <a:rPr lang="en-US" sz="900" dirty="0">
                <a:solidFill>
                  <a:prstClr val="white"/>
                </a:solidFill>
                <a:latin typeface="Calibri"/>
                <a:ea typeface="+mn-ea"/>
              </a:rPr>
              <a:t>H-100 Cargo</a:t>
            </a:r>
            <a:br>
              <a:rPr lang="en-US" sz="900" dirty="0">
                <a:solidFill>
                  <a:prstClr val="white"/>
                </a:solidFill>
                <a:latin typeface="Calibri"/>
                <a:ea typeface="+mn-ea"/>
              </a:rPr>
            </a:br>
            <a:r>
              <a:rPr lang="en-US" sz="900" dirty="0">
                <a:solidFill>
                  <a:prstClr val="white"/>
                </a:solidFill>
                <a:latin typeface="Calibri"/>
                <a:ea typeface="+mn-ea"/>
              </a:rPr>
              <a:t>Processing Facility</a:t>
            </a:r>
            <a:endParaRPr lang="en-US" sz="900" dirty="0">
              <a:solidFill>
                <a:prstClr val="black"/>
              </a:solidFill>
              <a:latin typeface="Calibri"/>
              <a:ea typeface="+mn-ea"/>
            </a:endParaRPr>
          </a:p>
        </p:txBody>
      </p:sp>
      <p:sp>
        <p:nvSpPr>
          <p:cNvPr id="54" name="AutoShape 45"/>
          <p:cNvSpPr>
            <a:spLocks noChangeArrowheads="1"/>
          </p:cNvSpPr>
          <p:nvPr/>
        </p:nvSpPr>
        <p:spPr bwMode="auto">
          <a:xfrm rot="17912728">
            <a:off x="6762495" y="1114510"/>
            <a:ext cx="364191" cy="1041977"/>
          </a:xfrm>
          <a:prstGeom prst="triangle">
            <a:avLst>
              <a:gd name="adj" fmla="val 50000"/>
            </a:avLst>
          </a:prstGeom>
          <a:solidFill>
            <a:schemeClr val="bg1"/>
          </a:solidFill>
          <a:ln w="3175">
            <a:solidFill>
              <a:schemeClr val="tx1"/>
            </a:solidFill>
            <a:miter lim="800000"/>
            <a:headEnd/>
            <a:tailEnd/>
          </a:ln>
        </p:spPr>
        <p:txBody>
          <a:bodyPr wrap="none" lIns="101882" tIns="50941" rIns="101882" bIns="50941" anchor="ctr"/>
          <a:lstStyle/>
          <a:p>
            <a:pPr eaLnBrk="1" fontAlgn="auto" hangingPunct="1">
              <a:spcBef>
                <a:spcPts val="0"/>
              </a:spcBef>
              <a:spcAft>
                <a:spcPts val="0"/>
              </a:spcAft>
            </a:pPr>
            <a:endParaRPr lang="en-US" sz="1800">
              <a:solidFill>
                <a:prstClr val="black"/>
              </a:solidFill>
              <a:latin typeface="Calibri"/>
              <a:ea typeface="+mn-ea"/>
            </a:endParaRPr>
          </a:p>
        </p:txBody>
      </p:sp>
      <p:pic>
        <p:nvPicPr>
          <p:cNvPr id="55" name="Picture 35" descr="V55"/>
          <p:cNvPicPr>
            <a:picLocks noChangeAspect="1" noChangeArrowheads="1"/>
          </p:cNvPicPr>
          <p:nvPr/>
        </p:nvPicPr>
        <p:blipFill>
          <a:blip r:embed="rId5" cstate="print"/>
          <a:srcRect/>
          <a:stretch>
            <a:fillRect/>
          </a:stretch>
        </p:blipFill>
        <p:spPr bwMode="auto">
          <a:xfrm>
            <a:off x="7273636" y="1363756"/>
            <a:ext cx="1384653" cy="1099578"/>
          </a:xfrm>
          <a:prstGeom prst="rect">
            <a:avLst/>
          </a:prstGeom>
          <a:noFill/>
          <a:ln w="3175">
            <a:solidFill>
              <a:schemeClr val="tx1"/>
            </a:solidFill>
            <a:miter lim="800000"/>
            <a:headEnd/>
            <a:tailEnd/>
          </a:ln>
        </p:spPr>
      </p:pic>
      <p:sp>
        <p:nvSpPr>
          <p:cNvPr id="56" name="Text Box 43"/>
          <p:cNvSpPr txBox="1">
            <a:spLocks noChangeArrowheads="1"/>
          </p:cNvSpPr>
          <p:nvPr/>
        </p:nvSpPr>
        <p:spPr bwMode="auto">
          <a:xfrm>
            <a:off x="7498250" y="2149569"/>
            <a:ext cx="975195" cy="379876"/>
          </a:xfrm>
          <a:prstGeom prst="rect">
            <a:avLst/>
          </a:prstGeom>
          <a:noFill/>
          <a:ln w="9525">
            <a:noFill/>
            <a:miter lim="800000"/>
            <a:headEnd/>
            <a:tailEnd/>
          </a:ln>
        </p:spPr>
        <p:txBody>
          <a:bodyPr wrap="none" lIns="101882" tIns="50941" rIns="101882" bIns="50941">
            <a:spAutoFit/>
          </a:bodyPr>
          <a:lstStyle/>
          <a:p>
            <a:pPr algn="ctr" eaLnBrk="1" fontAlgn="auto" hangingPunct="1">
              <a:spcBef>
                <a:spcPts val="0"/>
              </a:spcBef>
              <a:spcAft>
                <a:spcPts val="0"/>
              </a:spcAft>
            </a:pPr>
            <a:r>
              <a:rPr lang="en-US" sz="900" dirty="0">
                <a:solidFill>
                  <a:prstClr val="white"/>
                </a:solidFill>
                <a:latin typeface="Calibri"/>
                <a:ea typeface="+mn-ea"/>
              </a:rPr>
              <a:t>V-55 Payload</a:t>
            </a:r>
            <a:br>
              <a:rPr lang="en-US" sz="900" dirty="0">
                <a:solidFill>
                  <a:prstClr val="white"/>
                </a:solidFill>
                <a:latin typeface="Calibri"/>
                <a:ea typeface="+mn-ea"/>
              </a:rPr>
            </a:br>
            <a:r>
              <a:rPr lang="en-US" sz="900" dirty="0">
                <a:solidFill>
                  <a:prstClr val="white"/>
                </a:solidFill>
                <a:latin typeface="Calibri"/>
                <a:ea typeface="+mn-ea"/>
              </a:rPr>
              <a:t>Fueling Facility</a:t>
            </a:r>
            <a:endParaRPr lang="en-US" sz="900" dirty="0">
              <a:solidFill>
                <a:prstClr val="black"/>
              </a:solidFill>
              <a:latin typeface="Calibri"/>
              <a:ea typeface="+mn-ea"/>
            </a:endParaRPr>
          </a:p>
        </p:txBody>
      </p:sp>
      <p:sp>
        <p:nvSpPr>
          <p:cNvPr id="57" name="Text Box 51"/>
          <p:cNvSpPr txBox="1">
            <a:spLocks noChangeArrowheads="1"/>
          </p:cNvSpPr>
          <p:nvPr/>
        </p:nvSpPr>
        <p:spPr bwMode="auto">
          <a:xfrm>
            <a:off x="4307357" y="1157848"/>
            <a:ext cx="874207" cy="287543"/>
          </a:xfrm>
          <a:prstGeom prst="rect">
            <a:avLst/>
          </a:prstGeom>
          <a:noFill/>
          <a:ln w="9525">
            <a:noFill/>
            <a:miter lim="800000"/>
            <a:headEnd/>
            <a:tailEnd/>
          </a:ln>
        </p:spPr>
        <p:txBody>
          <a:bodyPr wrap="none" lIns="101882" tIns="50941" rIns="101882" bIns="50941">
            <a:spAutoFit/>
          </a:bodyPr>
          <a:lstStyle/>
          <a:p>
            <a:pPr algn="ctr" eaLnBrk="1" fontAlgn="auto" hangingPunct="1">
              <a:spcBef>
                <a:spcPts val="0"/>
              </a:spcBef>
              <a:spcAft>
                <a:spcPts val="0"/>
              </a:spcAft>
            </a:pPr>
            <a:r>
              <a:rPr lang="en-US" sz="1200" b="1" dirty="0">
                <a:solidFill>
                  <a:prstClr val="white"/>
                </a:solidFill>
                <a:latin typeface="Calibri"/>
                <a:ea typeface="+mn-ea"/>
              </a:rPr>
              <a:t>Mainland</a:t>
            </a:r>
            <a:endParaRPr lang="en-US" sz="1200" b="1" dirty="0">
              <a:solidFill>
                <a:prstClr val="black"/>
              </a:solidFill>
              <a:latin typeface="Calibri"/>
              <a:ea typeface="+mn-ea"/>
            </a:endParaRPr>
          </a:p>
        </p:txBody>
      </p:sp>
      <p:sp>
        <p:nvSpPr>
          <p:cNvPr id="43" name="Footer Placeholder 6"/>
          <p:cNvSpPr txBox="1">
            <a:spLocks/>
          </p:cNvSpPr>
          <p:nvPr/>
        </p:nvSpPr>
        <p:spPr>
          <a:xfrm>
            <a:off x="381000" y="6356350"/>
            <a:ext cx="2362200" cy="365125"/>
          </a:xfrm>
          <a:prstGeom prst="rect">
            <a:avLst/>
          </a:prstGeom>
          <a:ln/>
        </p:spPr>
        <p:txBody>
          <a:bodyPr vert="horz" lIns="91440" tIns="45720" rIns="91440" bIns="45720" rtlCol="0" anchor="ctr"/>
          <a:lstStyle/>
          <a:p>
            <a:pPr eaLnBrk="1" fontAlgn="auto" hangingPunct="1">
              <a:spcBef>
                <a:spcPts val="0"/>
              </a:spcBef>
              <a:spcAft>
                <a:spcPts val="0"/>
              </a:spcAft>
              <a:defRPr/>
            </a:pPr>
            <a:r>
              <a:rPr lang="en-US" sz="800" smtClean="0">
                <a:solidFill>
                  <a:prstClr val="black"/>
                </a:solidFill>
                <a:ea typeface="+mn-ea"/>
                <a:cs typeface="Arial" pitchFamily="34" charset="0"/>
              </a:rPr>
              <a:t>JFS-2/8/13</a:t>
            </a:r>
            <a:endParaRPr lang="en-US" sz="800" dirty="0" smtClean="0">
              <a:solidFill>
                <a:prstClr val="black"/>
              </a:solidFill>
              <a:ea typeface="+mn-ea"/>
              <a:cs typeface="Arial" pitchFamily="34" charset="0"/>
            </a:endParaRPr>
          </a:p>
        </p:txBody>
      </p:sp>
      <p:sp>
        <p:nvSpPr>
          <p:cNvPr id="64" name="object 3"/>
          <p:cNvSpPr/>
          <p:nvPr/>
        </p:nvSpPr>
        <p:spPr>
          <a:xfrm>
            <a:off x="4343400" y="3733800"/>
            <a:ext cx="2133600" cy="2667000"/>
          </a:xfrm>
          <a:prstGeom prst="rect">
            <a:avLst/>
          </a:prstGeom>
          <a:blipFill>
            <a:blip r:embed="rId6" cstate="print">
              <a:extLst>
                <a:ext uri="{28A0092B-C50C-407E-A947-70E740481C1C}">
                  <a14:useLocalDpi xmlns:a14="http://schemas.microsoft.com/office/drawing/2010/main" val="0"/>
                </a:ext>
              </a:extLst>
            </a:blip>
            <a:stretch>
              <a:fillRect/>
            </a:stretch>
          </a:blipFill>
        </p:spPr>
        <p:txBody>
          <a:bodyPr wrap="square" lIns="0" tIns="0" rIns="0" bIns="0" rtlCol="0">
            <a:noAutofit/>
          </a:bodyPr>
          <a:lstStyle/>
          <a:p>
            <a:endParaRPr>
              <a:solidFill>
                <a:prstClr val="black"/>
              </a:solidFill>
            </a:endParaRPr>
          </a:p>
        </p:txBody>
      </p:sp>
      <p:sp>
        <p:nvSpPr>
          <p:cNvPr id="65" name="object 4"/>
          <p:cNvSpPr/>
          <p:nvPr/>
        </p:nvSpPr>
        <p:spPr>
          <a:xfrm>
            <a:off x="6629400" y="3733800"/>
            <a:ext cx="2289353" cy="2693714"/>
          </a:xfrm>
          <a:prstGeom prst="rect">
            <a:avLst/>
          </a:prstGeom>
          <a:blipFill>
            <a:blip r:embed="rId7" cstate="print">
              <a:extLst>
                <a:ext uri="{28A0092B-C50C-407E-A947-70E740481C1C}">
                  <a14:useLocalDpi xmlns:a14="http://schemas.microsoft.com/office/drawing/2010/main" val="0"/>
                </a:ext>
              </a:extLst>
            </a:blip>
            <a:stretch>
              <a:fillRect/>
            </a:stretch>
          </a:blipFill>
        </p:spPr>
        <p:txBody>
          <a:bodyPr wrap="square" lIns="0" tIns="0" rIns="0" bIns="0" rtlCol="0">
            <a:noAutofit/>
          </a:bodyPr>
          <a:lstStyle/>
          <a:p>
            <a:endParaRPr>
              <a:solidFill>
                <a:prstClr val="black"/>
              </a:solidFill>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Users\bainm\Documents\COTS-CRS\Orbital Cargo Operations\Orb-1\Orb-1 Initial Cargo Load Photos\SANY02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935" y="986314"/>
            <a:ext cx="7500132" cy="5625100"/>
          </a:xfrm>
          <a:prstGeom prst="rect">
            <a:avLst/>
          </a:prstGeom>
          <a:noFill/>
        </p:spPr>
      </p:pic>
      <p:sp>
        <p:nvSpPr>
          <p:cNvPr id="4" name="Title 3"/>
          <p:cNvSpPr>
            <a:spLocks noGrp="1"/>
          </p:cNvSpPr>
          <p:nvPr>
            <p:ph type="title"/>
          </p:nvPr>
        </p:nvSpPr>
        <p:spPr/>
        <p:txBody>
          <a:bodyPr/>
          <a:lstStyle/>
          <a:p>
            <a:r>
              <a:rPr lang="en-US" dirty="0" smtClean="0"/>
              <a:t>Cargo Loading</a:t>
            </a:r>
            <a:endParaRPr lang="en-US" dirty="0"/>
          </a:p>
        </p:txBody>
      </p:sp>
    </p:spTree>
    <p:extLst>
      <p:ext uri="{BB962C8B-B14F-4D97-AF65-F5344CB8AC3E}">
        <p14:creationId xmlns:p14="http://schemas.microsoft.com/office/powerpoint/2010/main" val="100516208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15" dirty="0"/>
              <a:t>Fin</a:t>
            </a:r>
            <a:r>
              <a:rPr spc="-10" dirty="0"/>
              <a:t>al </a:t>
            </a:r>
            <a:r>
              <a:rPr spc="-25" dirty="0"/>
              <a:t>C</a:t>
            </a:r>
            <a:r>
              <a:rPr spc="-10" dirty="0"/>
              <a:t>a</a:t>
            </a:r>
            <a:r>
              <a:rPr spc="-15" dirty="0"/>
              <a:t>r</a:t>
            </a:r>
            <a:r>
              <a:rPr spc="-10" dirty="0"/>
              <a:t>g</a:t>
            </a:r>
            <a:r>
              <a:rPr spc="-15" dirty="0"/>
              <a:t>o</a:t>
            </a:r>
            <a:r>
              <a:rPr spc="5" dirty="0"/>
              <a:t> </a:t>
            </a:r>
            <a:r>
              <a:rPr spc="-15" dirty="0"/>
              <a:t>Ins</a:t>
            </a:r>
            <a:r>
              <a:rPr spc="-10" dirty="0"/>
              <a:t>tall</a:t>
            </a:r>
            <a:r>
              <a:rPr spc="-15" dirty="0"/>
              <a:t>ed</a:t>
            </a:r>
            <a:r>
              <a:rPr dirty="0"/>
              <a:t> </a:t>
            </a:r>
            <a:r>
              <a:rPr spc="-15" dirty="0"/>
              <a:t>–</a:t>
            </a:r>
            <a:r>
              <a:rPr spc="-5" dirty="0"/>
              <a:t> </a:t>
            </a:r>
            <a:r>
              <a:rPr spc="-25" dirty="0"/>
              <a:t>H</a:t>
            </a:r>
            <a:r>
              <a:rPr spc="-10" dirty="0"/>
              <a:t>at</a:t>
            </a:r>
            <a:r>
              <a:rPr spc="-15" dirty="0"/>
              <a:t>ch</a:t>
            </a:r>
            <a:r>
              <a:rPr spc="15" dirty="0"/>
              <a:t> </a:t>
            </a:r>
            <a:r>
              <a:rPr spc="-25" dirty="0"/>
              <a:t>C</a:t>
            </a:r>
            <a:r>
              <a:rPr spc="-10" dirty="0"/>
              <a:t>lo</a:t>
            </a:r>
            <a:r>
              <a:rPr spc="-20" dirty="0"/>
              <a:t>sed</a:t>
            </a:r>
          </a:p>
        </p:txBody>
      </p:sp>
      <p:sp>
        <p:nvSpPr>
          <p:cNvPr id="3" name="object 3"/>
          <p:cNvSpPr>
            <a:spLocks noChangeAspect="1"/>
          </p:cNvSpPr>
          <p:nvPr/>
        </p:nvSpPr>
        <p:spPr>
          <a:xfrm>
            <a:off x="431511" y="1075892"/>
            <a:ext cx="3931999" cy="4733082"/>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spAutoFit/>
          </a:bodyPr>
          <a:lstStyle/>
          <a:p>
            <a:endParaRPr>
              <a:solidFill>
                <a:prstClr val="black"/>
              </a:solidFill>
            </a:endParaRPr>
          </a:p>
        </p:txBody>
      </p:sp>
      <p:sp>
        <p:nvSpPr>
          <p:cNvPr id="4" name="object 4"/>
          <p:cNvSpPr>
            <a:spLocks noChangeAspect="1"/>
          </p:cNvSpPr>
          <p:nvPr/>
        </p:nvSpPr>
        <p:spPr>
          <a:xfrm>
            <a:off x="4371642" y="1077113"/>
            <a:ext cx="4378342" cy="4731984"/>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spAutoFit/>
          </a:bodyPr>
          <a:lstStyle/>
          <a:p>
            <a:endParaRPr>
              <a:solidFill>
                <a:prstClr val="black"/>
              </a:solidFill>
            </a:endParaRPr>
          </a:p>
        </p:txBody>
      </p:sp>
    </p:spTree>
    <p:extLst>
      <p:ext uri="{BB962C8B-B14F-4D97-AF65-F5344CB8AC3E}">
        <p14:creationId xmlns:p14="http://schemas.microsoft.com/office/powerpoint/2010/main" val="37863065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35"/>
          <p:cNvSpPr>
            <a:spLocks noChangeArrowheads="1"/>
          </p:cNvSpPr>
          <p:nvPr/>
        </p:nvSpPr>
        <p:spPr bwMode="auto">
          <a:xfrm>
            <a:off x="204788" y="2857799"/>
            <a:ext cx="1738312" cy="1276052"/>
          </a:xfrm>
          <a:prstGeom prst="rect">
            <a:avLst/>
          </a:prstGeom>
          <a:solidFill>
            <a:schemeClr val="bg1"/>
          </a:solidFill>
          <a:ln w="12700">
            <a:solidFill>
              <a:schemeClr val="tx1"/>
            </a:solidFill>
            <a:miter lim="800000"/>
            <a:headEnd/>
            <a:tailEnd/>
          </a:ln>
        </p:spPr>
        <p:txBody>
          <a:bodyPr wrap="none" anchor="ctr"/>
          <a:lstStyle/>
          <a:p>
            <a:pPr algn="ctr">
              <a:defRPr/>
            </a:pPr>
            <a:r>
              <a:rPr lang="en-US" sz="2000">
                <a:solidFill>
                  <a:srgbClr val="000000"/>
                </a:solidFill>
              </a:rPr>
              <a:t> </a:t>
            </a:r>
          </a:p>
        </p:txBody>
      </p:sp>
      <p:pic>
        <p:nvPicPr>
          <p:cNvPr id="63" name="Picture 5" descr="https://encrypted-tbn1.gstatic.com/images?q=tbn:ANd9GcT9xHNLf-5Q_GoFDkReqaIwdG36s3aKyNecNOFzxzXlKg7YlT4S"/>
          <p:cNvPicPr>
            <a:picLocks noChangeAspect="1" noChangeArrowheads="1"/>
          </p:cNvPicPr>
          <p:nvPr/>
        </p:nvPicPr>
        <p:blipFill>
          <a:blip r:embed="rId2" cstate="screen"/>
          <a:srcRect/>
          <a:stretch>
            <a:fillRect/>
          </a:stretch>
        </p:blipFill>
        <p:spPr bwMode="auto">
          <a:xfrm>
            <a:off x="1036858" y="3455548"/>
            <a:ext cx="892120" cy="668229"/>
          </a:xfrm>
          <a:prstGeom prst="rect">
            <a:avLst/>
          </a:prstGeom>
          <a:noFill/>
        </p:spPr>
      </p:pic>
      <p:sp>
        <p:nvSpPr>
          <p:cNvPr id="37897" name="Rectangle 35"/>
          <p:cNvSpPr>
            <a:spLocks noChangeArrowheads="1"/>
          </p:cNvSpPr>
          <p:nvPr/>
        </p:nvSpPr>
        <p:spPr bwMode="auto">
          <a:xfrm>
            <a:off x="2947988" y="1133773"/>
            <a:ext cx="5440362" cy="1339453"/>
          </a:xfrm>
          <a:prstGeom prst="rect">
            <a:avLst/>
          </a:prstGeom>
          <a:solidFill>
            <a:schemeClr val="accent1">
              <a:lumMod val="20000"/>
              <a:lumOff val="80000"/>
            </a:schemeClr>
          </a:solidFill>
          <a:ln w="12700">
            <a:solidFill>
              <a:schemeClr val="tx1"/>
            </a:solidFill>
            <a:miter lim="800000"/>
            <a:headEnd/>
            <a:tailEnd/>
          </a:ln>
        </p:spPr>
        <p:txBody>
          <a:bodyPr wrap="none" anchor="ctr"/>
          <a:lstStyle/>
          <a:p>
            <a:pPr algn="ctr">
              <a:defRPr/>
            </a:pPr>
            <a:r>
              <a:rPr lang="en-US" sz="2000">
                <a:solidFill>
                  <a:srgbClr val="000000"/>
                </a:solidFill>
              </a:rPr>
              <a:t> </a:t>
            </a:r>
          </a:p>
        </p:txBody>
      </p:sp>
      <p:sp>
        <p:nvSpPr>
          <p:cNvPr id="13315" name="Rectangle 2"/>
          <p:cNvSpPr>
            <a:spLocks noGrp="1" noChangeArrowheads="1"/>
          </p:cNvSpPr>
          <p:nvPr>
            <p:ph type="title"/>
          </p:nvPr>
        </p:nvSpPr>
        <p:spPr>
          <a:xfrm>
            <a:off x="317790" y="193964"/>
            <a:ext cx="6387810" cy="667273"/>
          </a:xfrm>
        </p:spPr>
        <p:txBody>
          <a:bodyPr rtlCol="0">
            <a:normAutofit/>
          </a:bodyPr>
          <a:lstStyle/>
          <a:p>
            <a:pPr fontAlgn="auto">
              <a:spcAft>
                <a:spcPts val="0"/>
              </a:spcAft>
              <a:defRPr/>
            </a:pPr>
            <a:r>
              <a:rPr lang="en-US" dirty="0" smtClean="0"/>
              <a:t>Global Value Stream</a:t>
            </a:r>
          </a:p>
        </p:txBody>
      </p:sp>
      <p:sp>
        <p:nvSpPr>
          <p:cNvPr id="37944" name="Rectangle 4"/>
          <p:cNvSpPr>
            <a:spLocks noChangeArrowheads="1"/>
          </p:cNvSpPr>
          <p:nvPr/>
        </p:nvSpPr>
        <p:spPr bwMode="auto">
          <a:xfrm>
            <a:off x="6688139" y="4775597"/>
            <a:ext cx="2084387" cy="1488281"/>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lgn="ctr">
              <a:defRPr/>
            </a:pPr>
            <a:r>
              <a:rPr lang="en-US">
                <a:solidFill>
                  <a:srgbClr val="000000"/>
                </a:solidFill>
              </a:rPr>
              <a:t> </a:t>
            </a:r>
          </a:p>
        </p:txBody>
      </p:sp>
      <p:pic>
        <p:nvPicPr>
          <p:cNvPr id="13318" name="Picture 6" descr="Nfire MOC"/>
          <p:cNvPicPr>
            <a:picLocks noChangeAspect="1" noChangeArrowheads="1"/>
          </p:cNvPicPr>
          <p:nvPr/>
        </p:nvPicPr>
        <p:blipFill>
          <a:blip r:embed="rId3" cstate="screen"/>
          <a:srcRect/>
          <a:stretch>
            <a:fillRect/>
          </a:stretch>
        </p:blipFill>
        <p:spPr bwMode="auto">
          <a:xfrm>
            <a:off x="6892926" y="5143203"/>
            <a:ext cx="1668463" cy="991195"/>
          </a:xfrm>
          <a:prstGeom prst="rect">
            <a:avLst/>
          </a:prstGeom>
          <a:solidFill>
            <a:srgbClr val="FFFF66"/>
          </a:solidFill>
          <a:ln w="9525">
            <a:noFill/>
            <a:miter lim="800000"/>
            <a:headEnd/>
            <a:tailEnd/>
          </a:ln>
        </p:spPr>
      </p:pic>
      <p:sp>
        <p:nvSpPr>
          <p:cNvPr id="13319" name="Text Box 8"/>
          <p:cNvSpPr txBox="1">
            <a:spLocks noChangeArrowheads="1"/>
          </p:cNvSpPr>
          <p:nvPr/>
        </p:nvSpPr>
        <p:spPr bwMode="auto">
          <a:xfrm>
            <a:off x="6761163" y="4937820"/>
            <a:ext cx="1860550" cy="153888"/>
          </a:xfrm>
          <a:prstGeom prst="rect">
            <a:avLst/>
          </a:prstGeom>
          <a:noFill/>
          <a:ln w="12700">
            <a:noFill/>
            <a:miter lim="800000"/>
            <a:headEnd/>
            <a:tailEnd/>
          </a:ln>
        </p:spPr>
        <p:txBody>
          <a:bodyPr lIns="0" tIns="0" rIns="0" bIns="0">
            <a:spAutoFit/>
          </a:bodyPr>
          <a:lstStyle/>
          <a:p>
            <a:pPr algn="ctr"/>
            <a:r>
              <a:rPr lang="en-US" sz="1000" b="1">
                <a:solidFill>
                  <a:srgbClr val="000000"/>
                </a:solidFill>
              </a:rPr>
              <a:t>Mission OPS</a:t>
            </a:r>
          </a:p>
        </p:txBody>
      </p:sp>
      <p:sp>
        <p:nvSpPr>
          <p:cNvPr id="37940" name="Rectangle 10"/>
          <p:cNvSpPr>
            <a:spLocks noChangeArrowheads="1"/>
          </p:cNvSpPr>
          <p:nvPr/>
        </p:nvSpPr>
        <p:spPr bwMode="auto">
          <a:xfrm>
            <a:off x="3341689" y="4788992"/>
            <a:ext cx="2579687" cy="1461492"/>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lgn="ctr">
              <a:defRPr/>
            </a:pPr>
            <a:r>
              <a:rPr lang="en-US">
                <a:solidFill>
                  <a:srgbClr val="000000"/>
                </a:solidFill>
              </a:rPr>
              <a:t> </a:t>
            </a:r>
          </a:p>
        </p:txBody>
      </p:sp>
      <p:pic>
        <p:nvPicPr>
          <p:cNvPr id="13321" name="Picture 11" descr="GLAST_IMG_3980re"/>
          <p:cNvPicPr>
            <a:picLocks noChangeAspect="1" noChangeArrowheads="1"/>
          </p:cNvPicPr>
          <p:nvPr/>
        </p:nvPicPr>
        <p:blipFill>
          <a:blip r:embed="rId4" cstate="screen"/>
          <a:srcRect/>
          <a:stretch>
            <a:fillRect/>
          </a:stretch>
        </p:blipFill>
        <p:spPr bwMode="auto">
          <a:xfrm>
            <a:off x="4732338" y="5018187"/>
            <a:ext cx="925512" cy="1183183"/>
          </a:xfrm>
          <a:prstGeom prst="rect">
            <a:avLst/>
          </a:prstGeom>
          <a:noFill/>
          <a:ln w="9525">
            <a:noFill/>
            <a:miter lim="800000"/>
            <a:headEnd/>
            <a:tailEnd/>
          </a:ln>
        </p:spPr>
      </p:pic>
      <p:sp>
        <p:nvSpPr>
          <p:cNvPr id="13322" name="Text Box 12"/>
          <p:cNvSpPr txBox="1">
            <a:spLocks noChangeArrowheads="1"/>
          </p:cNvSpPr>
          <p:nvPr/>
        </p:nvSpPr>
        <p:spPr bwMode="auto">
          <a:xfrm>
            <a:off x="3810000" y="4838105"/>
            <a:ext cx="1658938" cy="153888"/>
          </a:xfrm>
          <a:prstGeom prst="rect">
            <a:avLst/>
          </a:prstGeom>
          <a:noFill/>
          <a:ln w="12700">
            <a:noFill/>
            <a:miter lim="800000"/>
            <a:headEnd/>
            <a:tailEnd/>
          </a:ln>
        </p:spPr>
        <p:txBody>
          <a:bodyPr lIns="0" tIns="0" rIns="0" bIns="0">
            <a:spAutoFit/>
          </a:bodyPr>
          <a:lstStyle/>
          <a:p>
            <a:pPr algn="ctr"/>
            <a:r>
              <a:rPr lang="en-US" sz="1000" b="1">
                <a:solidFill>
                  <a:srgbClr val="000000"/>
                </a:solidFill>
              </a:rPr>
              <a:t>SV Launch Site Support </a:t>
            </a:r>
          </a:p>
        </p:txBody>
      </p:sp>
      <p:pic>
        <p:nvPicPr>
          <p:cNvPr id="13323" name="Picture 13" descr="Nasa launches a space observatory that will reveal the most violent phenomena in the universe"/>
          <p:cNvPicPr>
            <a:picLocks noChangeAspect="1" noChangeArrowheads="1"/>
          </p:cNvPicPr>
          <p:nvPr/>
        </p:nvPicPr>
        <p:blipFill>
          <a:blip r:embed="rId5" cstate="screen"/>
          <a:srcRect/>
          <a:stretch>
            <a:fillRect/>
          </a:stretch>
        </p:blipFill>
        <p:spPr bwMode="auto">
          <a:xfrm>
            <a:off x="3567113" y="5027117"/>
            <a:ext cx="925512" cy="1165324"/>
          </a:xfrm>
          <a:prstGeom prst="rect">
            <a:avLst/>
          </a:prstGeom>
          <a:noFill/>
          <a:ln w="9525">
            <a:noFill/>
            <a:miter lim="800000"/>
            <a:headEnd/>
            <a:tailEnd/>
          </a:ln>
        </p:spPr>
      </p:pic>
      <p:sp>
        <p:nvSpPr>
          <p:cNvPr id="13324" name="Text Box 15"/>
          <p:cNvSpPr txBox="1">
            <a:spLocks noChangeArrowheads="1"/>
          </p:cNvSpPr>
          <p:nvPr/>
        </p:nvSpPr>
        <p:spPr bwMode="auto">
          <a:xfrm>
            <a:off x="1401763" y="4873823"/>
            <a:ext cx="1092200" cy="153888"/>
          </a:xfrm>
          <a:prstGeom prst="rect">
            <a:avLst/>
          </a:prstGeom>
          <a:noFill/>
          <a:ln w="12700">
            <a:noFill/>
            <a:miter lim="800000"/>
            <a:headEnd/>
            <a:tailEnd/>
          </a:ln>
        </p:spPr>
        <p:txBody>
          <a:bodyPr lIns="0" tIns="0" rIns="0" bIns="0">
            <a:spAutoFit/>
          </a:bodyPr>
          <a:lstStyle/>
          <a:p>
            <a:pPr algn="ctr"/>
            <a:r>
              <a:rPr lang="en-US" sz="1000" b="1">
                <a:solidFill>
                  <a:srgbClr val="000000"/>
                </a:solidFill>
              </a:rPr>
              <a:t>Vehicle I&amp;T</a:t>
            </a:r>
          </a:p>
        </p:txBody>
      </p:sp>
      <p:sp>
        <p:nvSpPr>
          <p:cNvPr id="37936" name="Rectangle 16"/>
          <p:cNvSpPr>
            <a:spLocks noChangeArrowheads="1"/>
          </p:cNvSpPr>
          <p:nvPr/>
        </p:nvSpPr>
        <p:spPr bwMode="auto">
          <a:xfrm>
            <a:off x="858838" y="4802386"/>
            <a:ext cx="1625600" cy="1434703"/>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lgn="ctr">
              <a:defRPr/>
            </a:pPr>
            <a:endParaRPr lang="en-US" sz="2800" b="1">
              <a:solidFill>
                <a:srgbClr val="000000"/>
              </a:solidFill>
            </a:endParaRPr>
          </a:p>
          <a:p>
            <a:pPr algn="ctr">
              <a:defRPr/>
            </a:pPr>
            <a:endParaRPr lang="en-US">
              <a:solidFill>
                <a:srgbClr val="000000"/>
              </a:solidFill>
            </a:endParaRPr>
          </a:p>
        </p:txBody>
      </p:sp>
      <p:sp>
        <p:nvSpPr>
          <p:cNvPr id="13326" name="Text Box 17"/>
          <p:cNvSpPr txBox="1">
            <a:spLocks noChangeArrowheads="1"/>
          </p:cNvSpPr>
          <p:nvPr/>
        </p:nvSpPr>
        <p:spPr bwMode="auto">
          <a:xfrm>
            <a:off x="874714" y="5033070"/>
            <a:ext cx="1576387" cy="307777"/>
          </a:xfrm>
          <a:prstGeom prst="rect">
            <a:avLst/>
          </a:prstGeom>
          <a:noFill/>
          <a:ln w="12700">
            <a:noFill/>
            <a:miter lim="800000"/>
            <a:headEnd/>
            <a:tailEnd/>
          </a:ln>
        </p:spPr>
        <p:txBody>
          <a:bodyPr lIns="0" tIns="0" rIns="0" bIns="0">
            <a:spAutoFit/>
          </a:bodyPr>
          <a:lstStyle/>
          <a:p>
            <a:pPr algn="ctr"/>
            <a:r>
              <a:rPr lang="en-US" sz="1000" b="1">
                <a:solidFill>
                  <a:srgbClr val="000000"/>
                </a:solidFill>
              </a:rPr>
              <a:t>SV </a:t>
            </a:r>
          </a:p>
          <a:p>
            <a:pPr algn="ctr"/>
            <a:r>
              <a:rPr lang="en-US" sz="1000" b="1">
                <a:solidFill>
                  <a:srgbClr val="000000"/>
                </a:solidFill>
              </a:rPr>
              <a:t>Shipment </a:t>
            </a:r>
          </a:p>
        </p:txBody>
      </p:sp>
      <p:pic>
        <p:nvPicPr>
          <p:cNvPr id="13327" name="Picture 19"/>
          <p:cNvPicPr>
            <a:picLocks noChangeAspect="1" noChangeArrowheads="1"/>
          </p:cNvPicPr>
          <p:nvPr/>
        </p:nvPicPr>
        <p:blipFill>
          <a:blip r:embed="rId6" cstate="screen"/>
          <a:srcRect/>
          <a:stretch>
            <a:fillRect/>
          </a:stretch>
        </p:blipFill>
        <p:spPr bwMode="auto">
          <a:xfrm>
            <a:off x="936626" y="5369422"/>
            <a:ext cx="1465263" cy="620613"/>
          </a:xfrm>
          <a:prstGeom prst="rect">
            <a:avLst/>
          </a:prstGeom>
          <a:noFill/>
          <a:ln w="12700">
            <a:noFill/>
            <a:miter lim="800000"/>
            <a:headEnd/>
            <a:tailEnd/>
          </a:ln>
        </p:spPr>
      </p:pic>
      <p:sp>
        <p:nvSpPr>
          <p:cNvPr id="13328" name="Text Box 22"/>
          <p:cNvSpPr txBox="1">
            <a:spLocks noChangeArrowheads="1"/>
          </p:cNvSpPr>
          <p:nvPr/>
        </p:nvSpPr>
        <p:spPr bwMode="auto">
          <a:xfrm>
            <a:off x="7360499" y="1191816"/>
            <a:ext cx="809516" cy="461665"/>
          </a:xfrm>
          <a:prstGeom prst="rect">
            <a:avLst/>
          </a:prstGeom>
          <a:noFill/>
          <a:ln w="12700">
            <a:noFill/>
            <a:miter lim="800000"/>
            <a:headEnd/>
            <a:tailEnd/>
          </a:ln>
        </p:spPr>
        <p:txBody>
          <a:bodyPr wrap="none" lIns="0" tIns="0" rIns="0" bIns="0">
            <a:spAutoFit/>
          </a:bodyPr>
          <a:lstStyle/>
          <a:p>
            <a:pPr algn="ctr"/>
            <a:r>
              <a:rPr lang="en-US" sz="1000" b="1">
                <a:solidFill>
                  <a:srgbClr val="000000"/>
                </a:solidFill>
              </a:rPr>
              <a:t>Box Test </a:t>
            </a:r>
          </a:p>
          <a:p>
            <a:pPr algn="ctr"/>
            <a:r>
              <a:rPr lang="en-US" sz="1000" b="1">
                <a:solidFill>
                  <a:srgbClr val="000000"/>
                </a:solidFill>
              </a:rPr>
              <a:t>(Includes</a:t>
            </a:r>
          </a:p>
          <a:p>
            <a:pPr algn="ctr"/>
            <a:r>
              <a:rPr lang="en-US" sz="1000" b="1">
                <a:solidFill>
                  <a:srgbClr val="000000"/>
                </a:solidFill>
              </a:rPr>
              <a:t> Environments)</a:t>
            </a:r>
          </a:p>
        </p:txBody>
      </p:sp>
      <p:pic>
        <p:nvPicPr>
          <p:cNvPr id="13329" name="Picture 23" descr="G040060-002"/>
          <p:cNvPicPr>
            <a:picLocks noChangeAspect="1" noChangeArrowheads="1"/>
          </p:cNvPicPr>
          <p:nvPr/>
        </p:nvPicPr>
        <p:blipFill>
          <a:blip r:embed="rId7" cstate="screen"/>
          <a:srcRect/>
          <a:stretch>
            <a:fillRect/>
          </a:stretch>
        </p:blipFill>
        <p:spPr bwMode="auto">
          <a:xfrm>
            <a:off x="7354888" y="1682949"/>
            <a:ext cx="800100" cy="683122"/>
          </a:xfrm>
          <a:prstGeom prst="rect">
            <a:avLst/>
          </a:prstGeom>
          <a:solidFill>
            <a:schemeClr val="folHlink"/>
          </a:solidFill>
          <a:ln w="6350">
            <a:solidFill>
              <a:srgbClr val="000000"/>
            </a:solidFill>
            <a:miter lim="800000"/>
            <a:headEnd/>
            <a:tailEnd/>
          </a:ln>
        </p:spPr>
      </p:pic>
      <p:grpSp>
        <p:nvGrpSpPr>
          <p:cNvPr id="2" name="Group 24"/>
          <p:cNvGrpSpPr>
            <a:grpSpLocks/>
          </p:cNvGrpSpPr>
          <p:nvPr/>
        </p:nvGrpSpPr>
        <p:grpSpPr bwMode="auto">
          <a:xfrm>
            <a:off x="5401947" y="2777986"/>
            <a:ext cx="3305175" cy="1436687"/>
            <a:chOff x="3470" y="1801"/>
            <a:chExt cx="2082" cy="905"/>
          </a:xfrm>
          <a:solidFill>
            <a:schemeClr val="accent1">
              <a:lumMod val="40000"/>
              <a:lumOff val="60000"/>
            </a:schemeClr>
          </a:solidFill>
        </p:grpSpPr>
        <p:sp>
          <p:nvSpPr>
            <p:cNvPr id="37922" name="Line 25"/>
            <p:cNvSpPr>
              <a:spLocks noChangeShapeType="1"/>
            </p:cNvSpPr>
            <p:nvPr/>
          </p:nvSpPr>
          <p:spPr bwMode="auto">
            <a:xfrm>
              <a:off x="5321" y="2100"/>
              <a:ext cx="0" cy="140"/>
            </a:xfrm>
            <a:prstGeom prst="line">
              <a:avLst/>
            </a:prstGeom>
            <a:grpFill/>
            <a:ln w="50800">
              <a:solidFill>
                <a:srgbClr val="48A57D"/>
              </a:solidFill>
              <a:round/>
              <a:headEnd/>
              <a:tailEnd type="triangle" w="med" len="med"/>
            </a:ln>
          </p:spPr>
          <p:txBody>
            <a:bodyPr/>
            <a:lstStyle/>
            <a:p>
              <a:pPr>
                <a:defRPr/>
              </a:pPr>
              <a:endParaRPr lang="en-US"/>
            </a:p>
          </p:txBody>
        </p:sp>
        <p:sp>
          <p:nvSpPr>
            <p:cNvPr id="37923" name="Line 26"/>
            <p:cNvSpPr>
              <a:spLocks noChangeShapeType="1"/>
            </p:cNvSpPr>
            <p:nvPr/>
          </p:nvSpPr>
          <p:spPr bwMode="auto">
            <a:xfrm>
              <a:off x="4833" y="1976"/>
              <a:ext cx="0" cy="264"/>
            </a:xfrm>
            <a:prstGeom prst="line">
              <a:avLst/>
            </a:prstGeom>
            <a:grpFill/>
            <a:ln w="50800">
              <a:solidFill>
                <a:srgbClr val="48A57D"/>
              </a:solidFill>
              <a:round/>
              <a:headEnd/>
              <a:tailEnd type="triangle" w="med" len="med"/>
            </a:ln>
          </p:spPr>
          <p:txBody>
            <a:bodyPr/>
            <a:lstStyle/>
            <a:p>
              <a:pPr>
                <a:defRPr/>
              </a:pPr>
              <a:endParaRPr lang="en-US"/>
            </a:p>
          </p:txBody>
        </p:sp>
        <p:sp>
          <p:nvSpPr>
            <p:cNvPr id="37924" name="Rectangle 27"/>
            <p:cNvSpPr>
              <a:spLocks noChangeArrowheads="1"/>
            </p:cNvSpPr>
            <p:nvPr/>
          </p:nvSpPr>
          <p:spPr bwMode="auto">
            <a:xfrm>
              <a:off x="3470" y="1801"/>
              <a:ext cx="2082" cy="905"/>
            </a:xfrm>
            <a:prstGeom prst="rect">
              <a:avLst/>
            </a:prstGeom>
            <a:grpFill/>
            <a:ln w="12700">
              <a:solidFill>
                <a:schemeClr val="tx1"/>
              </a:solidFill>
              <a:miter lim="800000"/>
              <a:headEnd/>
              <a:tailEnd/>
            </a:ln>
          </p:spPr>
          <p:txBody>
            <a:bodyPr wrap="none" anchor="ctr"/>
            <a:lstStyle/>
            <a:p>
              <a:pPr algn="ctr">
                <a:defRPr/>
              </a:pPr>
              <a:r>
                <a:rPr lang="en-US" sz="2000">
                  <a:solidFill>
                    <a:srgbClr val="000000"/>
                  </a:solidFill>
                </a:rPr>
                <a:t> </a:t>
              </a:r>
            </a:p>
          </p:txBody>
        </p:sp>
        <p:pic>
          <p:nvPicPr>
            <p:cNvPr id="37925" name="Picture 28" descr="G070458-003e"/>
            <p:cNvPicPr>
              <a:picLocks noChangeAspect="1" noChangeArrowheads="1"/>
            </p:cNvPicPr>
            <p:nvPr/>
          </p:nvPicPr>
          <p:blipFill>
            <a:blip r:embed="rId8" cstate="screen"/>
            <a:srcRect/>
            <a:stretch>
              <a:fillRect/>
            </a:stretch>
          </p:blipFill>
          <p:spPr bwMode="auto">
            <a:xfrm>
              <a:off x="3621" y="1941"/>
              <a:ext cx="486" cy="651"/>
            </a:xfrm>
            <a:prstGeom prst="rect">
              <a:avLst/>
            </a:prstGeom>
            <a:grpFill/>
            <a:ln w="12700">
              <a:solidFill>
                <a:srgbClr val="000000"/>
              </a:solidFill>
              <a:miter lim="800000"/>
              <a:headEnd/>
              <a:tailEnd/>
            </a:ln>
          </p:spPr>
        </p:pic>
        <p:pic>
          <p:nvPicPr>
            <p:cNvPr id="37926" name="Picture 29" descr="G070013-004e"/>
            <p:cNvPicPr>
              <a:picLocks noChangeAspect="1" noChangeArrowheads="1"/>
            </p:cNvPicPr>
            <p:nvPr/>
          </p:nvPicPr>
          <p:blipFill>
            <a:blip r:embed="rId9" cstate="screen"/>
            <a:srcRect/>
            <a:stretch>
              <a:fillRect/>
            </a:stretch>
          </p:blipFill>
          <p:spPr bwMode="auto">
            <a:xfrm>
              <a:off x="4841" y="1994"/>
              <a:ext cx="621" cy="459"/>
            </a:xfrm>
            <a:prstGeom prst="rect">
              <a:avLst/>
            </a:prstGeom>
            <a:grpFill/>
            <a:ln w="12700">
              <a:solidFill>
                <a:srgbClr val="000000"/>
              </a:solidFill>
              <a:miter lim="800000"/>
              <a:headEnd/>
              <a:tailEnd/>
            </a:ln>
          </p:spPr>
        </p:pic>
        <p:sp>
          <p:nvSpPr>
            <p:cNvPr id="37927" name="Text Box 30"/>
            <p:cNvSpPr txBox="1">
              <a:spLocks noChangeArrowheads="1"/>
            </p:cNvSpPr>
            <p:nvPr/>
          </p:nvSpPr>
          <p:spPr bwMode="auto">
            <a:xfrm>
              <a:off x="3766" y="2605"/>
              <a:ext cx="226" cy="97"/>
            </a:xfrm>
            <a:prstGeom prst="rect">
              <a:avLst/>
            </a:prstGeom>
            <a:grpFill/>
            <a:ln w="12700">
              <a:noFill/>
              <a:miter lim="800000"/>
              <a:headEnd/>
              <a:tailEnd/>
            </a:ln>
          </p:spPr>
          <p:txBody>
            <a:bodyPr lIns="0" tIns="0" rIns="0" bIns="0">
              <a:spAutoFit/>
            </a:bodyPr>
            <a:lstStyle/>
            <a:p>
              <a:pPr algn="ctr">
                <a:defRPr/>
              </a:pPr>
              <a:r>
                <a:rPr lang="en-US" sz="1000" b="1" dirty="0">
                  <a:solidFill>
                    <a:srgbClr val="000000"/>
                  </a:solidFill>
                </a:rPr>
                <a:t>EMI</a:t>
              </a:r>
            </a:p>
          </p:txBody>
        </p:sp>
        <p:sp>
          <p:nvSpPr>
            <p:cNvPr id="37928" name="Text Box 31"/>
            <p:cNvSpPr txBox="1">
              <a:spLocks noChangeArrowheads="1"/>
            </p:cNvSpPr>
            <p:nvPr/>
          </p:nvSpPr>
          <p:spPr bwMode="auto">
            <a:xfrm>
              <a:off x="4169" y="2602"/>
              <a:ext cx="648" cy="97"/>
            </a:xfrm>
            <a:prstGeom prst="rect">
              <a:avLst/>
            </a:prstGeom>
            <a:grpFill/>
            <a:ln w="12700">
              <a:noFill/>
              <a:miter lim="800000"/>
              <a:headEnd/>
              <a:tailEnd/>
            </a:ln>
          </p:spPr>
          <p:txBody>
            <a:bodyPr lIns="0" tIns="0" rIns="0" bIns="0">
              <a:spAutoFit/>
            </a:bodyPr>
            <a:lstStyle/>
            <a:p>
              <a:pPr algn="ctr">
                <a:defRPr/>
              </a:pPr>
              <a:r>
                <a:rPr lang="en-US" sz="1000" b="1">
                  <a:solidFill>
                    <a:srgbClr val="000000"/>
                  </a:solidFill>
                </a:rPr>
                <a:t>Acoustic - Vibe</a:t>
              </a:r>
            </a:p>
          </p:txBody>
        </p:sp>
        <p:sp>
          <p:nvSpPr>
            <p:cNvPr id="37929" name="Text Box 32"/>
            <p:cNvSpPr txBox="1">
              <a:spLocks noChangeArrowheads="1"/>
            </p:cNvSpPr>
            <p:nvPr/>
          </p:nvSpPr>
          <p:spPr bwMode="auto">
            <a:xfrm>
              <a:off x="5001" y="2488"/>
              <a:ext cx="257" cy="87"/>
            </a:xfrm>
            <a:prstGeom prst="rect">
              <a:avLst/>
            </a:prstGeom>
            <a:grpFill/>
            <a:ln w="12700">
              <a:noFill/>
              <a:miter lim="800000"/>
              <a:headEnd/>
              <a:tailEnd/>
            </a:ln>
          </p:spPr>
          <p:txBody>
            <a:bodyPr lIns="0" tIns="0" rIns="0" bIns="0">
              <a:spAutoFit/>
            </a:bodyPr>
            <a:lstStyle/>
            <a:p>
              <a:pPr algn="ctr">
                <a:defRPr/>
              </a:pPr>
              <a:r>
                <a:rPr lang="en-US" sz="900" b="1">
                  <a:solidFill>
                    <a:srgbClr val="000000"/>
                  </a:solidFill>
                </a:rPr>
                <a:t>TVAC</a:t>
              </a:r>
            </a:p>
          </p:txBody>
        </p:sp>
        <p:pic>
          <p:nvPicPr>
            <p:cNvPr id="37930" name="Picture 33" descr="GLAST General Dynamics"/>
            <p:cNvPicPr>
              <a:picLocks noChangeAspect="1" noChangeArrowheads="1"/>
            </p:cNvPicPr>
            <p:nvPr/>
          </p:nvPicPr>
          <p:blipFill>
            <a:blip r:embed="rId10" cstate="screen"/>
            <a:srcRect/>
            <a:stretch>
              <a:fillRect/>
            </a:stretch>
          </p:blipFill>
          <p:spPr bwMode="auto">
            <a:xfrm>
              <a:off x="4264" y="1932"/>
              <a:ext cx="447" cy="640"/>
            </a:xfrm>
            <a:prstGeom prst="rect">
              <a:avLst/>
            </a:prstGeom>
            <a:grpFill/>
            <a:ln w="9525">
              <a:solidFill>
                <a:schemeClr val="tx1"/>
              </a:solidFill>
              <a:miter lim="800000"/>
              <a:headEnd/>
              <a:tailEnd/>
            </a:ln>
          </p:spPr>
        </p:pic>
        <p:sp>
          <p:nvSpPr>
            <p:cNvPr id="37931" name="Text Box 34"/>
            <p:cNvSpPr txBox="1">
              <a:spLocks noChangeArrowheads="1"/>
            </p:cNvSpPr>
            <p:nvPr/>
          </p:nvSpPr>
          <p:spPr bwMode="auto">
            <a:xfrm>
              <a:off x="3828" y="1811"/>
              <a:ext cx="1512" cy="97"/>
            </a:xfrm>
            <a:prstGeom prst="rect">
              <a:avLst/>
            </a:prstGeom>
            <a:grpFill/>
            <a:ln w="12700">
              <a:noFill/>
              <a:miter lim="800000"/>
              <a:headEnd/>
              <a:tailEnd/>
            </a:ln>
          </p:spPr>
          <p:txBody>
            <a:bodyPr lIns="0" tIns="0" rIns="0" bIns="0">
              <a:spAutoFit/>
            </a:bodyPr>
            <a:lstStyle/>
            <a:p>
              <a:pPr algn="ctr">
                <a:defRPr/>
              </a:pPr>
              <a:r>
                <a:rPr lang="en-US" sz="1000" b="1" dirty="0">
                  <a:solidFill>
                    <a:srgbClr val="000000"/>
                  </a:solidFill>
                </a:rPr>
                <a:t>SV Environmental Tests</a:t>
              </a:r>
            </a:p>
          </p:txBody>
        </p:sp>
      </p:grpSp>
      <p:sp>
        <p:nvSpPr>
          <p:cNvPr id="13331" name="Text Box 36"/>
          <p:cNvSpPr txBox="1">
            <a:spLocks noChangeArrowheads="1"/>
          </p:cNvSpPr>
          <p:nvPr/>
        </p:nvSpPr>
        <p:spPr bwMode="auto">
          <a:xfrm>
            <a:off x="2963864" y="1457028"/>
            <a:ext cx="1354137" cy="138499"/>
          </a:xfrm>
          <a:prstGeom prst="rect">
            <a:avLst/>
          </a:prstGeom>
          <a:noFill/>
          <a:ln w="12700">
            <a:noFill/>
            <a:miter lim="800000"/>
            <a:headEnd/>
            <a:tailEnd/>
          </a:ln>
        </p:spPr>
        <p:txBody>
          <a:bodyPr lIns="0" tIns="0" rIns="0" bIns="0">
            <a:spAutoFit/>
          </a:bodyPr>
          <a:lstStyle/>
          <a:p>
            <a:pPr algn="ctr">
              <a:lnSpc>
                <a:spcPct val="90000"/>
              </a:lnSpc>
            </a:pPr>
            <a:r>
              <a:rPr lang="en-US" sz="1000" b="1" dirty="0">
                <a:solidFill>
                  <a:srgbClr val="000000"/>
                </a:solidFill>
              </a:rPr>
              <a:t>Manual Card Assembly</a:t>
            </a:r>
          </a:p>
        </p:txBody>
      </p:sp>
      <p:sp>
        <p:nvSpPr>
          <p:cNvPr id="13332" name="Text Box 37"/>
          <p:cNvSpPr txBox="1">
            <a:spLocks noChangeArrowheads="1"/>
          </p:cNvSpPr>
          <p:nvPr/>
        </p:nvSpPr>
        <p:spPr bwMode="auto">
          <a:xfrm>
            <a:off x="5978126" y="1422500"/>
            <a:ext cx="738985" cy="138499"/>
          </a:xfrm>
          <a:prstGeom prst="rect">
            <a:avLst/>
          </a:prstGeom>
          <a:noFill/>
          <a:ln w="12700">
            <a:noFill/>
            <a:miter lim="800000"/>
            <a:headEnd/>
            <a:tailEnd/>
          </a:ln>
        </p:spPr>
        <p:txBody>
          <a:bodyPr wrap="none" lIns="0" tIns="0" rIns="0" bIns="0">
            <a:spAutoFit/>
          </a:bodyPr>
          <a:lstStyle/>
          <a:p>
            <a:pPr algn="ctr">
              <a:lnSpc>
                <a:spcPct val="90000"/>
              </a:lnSpc>
            </a:pPr>
            <a:r>
              <a:rPr lang="en-US" sz="1000" b="1">
                <a:solidFill>
                  <a:srgbClr val="000000"/>
                </a:solidFill>
              </a:rPr>
              <a:t>Box Assembly</a:t>
            </a:r>
          </a:p>
        </p:txBody>
      </p:sp>
      <p:sp>
        <p:nvSpPr>
          <p:cNvPr id="13333" name="Text Box 38"/>
          <p:cNvSpPr txBox="1">
            <a:spLocks noChangeArrowheads="1"/>
          </p:cNvSpPr>
          <p:nvPr/>
        </p:nvSpPr>
        <p:spPr bwMode="auto">
          <a:xfrm>
            <a:off x="4723584" y="1422500"/>
            <a:ext cx="496931" cy="138499"/>
          </a:xfrm>
          <a:prstGeom prst="rect">
            <a:avLst/>
          </a:prstGeom>
          <a:noFill/>
          <a:ln w="12700">
            <a:noFill/>
            <a:miter lim="800000"/>
            <a:headEnd/>
            <a:tailEnd/>
          </a:ln>
        </p:spPr>
        <p:txBody>
          <a:bodyPr wrap="none" lIns="0" tIns="0" rIns="0" bIns="0">
            <a:spAutoFit/>
          </a:bodyPr>
          <a:lstStyle/>
          <a:p>
            <a:pPr algn="ctr">
              <a:lnSpc>
                <a:spcPct val="90000"/>
              </a:lnSpc>
            </a:pPr>
            <a:r>
              <a:rPr lang="en-US" sz="1000" b="1">
                <a:solidFill>
                  <a:srgbClr val="000000"/>
                </a:solidFill>
              </a:rPr>
              <a:t>Card Test</a:t>
            </a:r>
          </a:p>
        </p:txBody>
      </p:sp>
      <p:pic>
        <p:nvPicPr>
          <p:cNvPr id="13334" name="Picture 39" descr="G030606-002"/>
          <p:cNvPicPr>
            <a:picLocks noChangeAspect="1" noChangeArrowheads="1"/>
          </p:cNvPicPr>
          <p:nvPr/>
        </p:nvPicPr>
        <p:blipFill>
          <a:blip r:embed="rId11" cstate="screen"/>
          <a:srcRect/>
          <a:stretch>
            <a:fillRect/>
          </a:stretch>
        </p:blipFill>
        <p:spPr bwMode="auto">
          <a:xfrm>
            <a:off x="3059114" y="1599605"/>
            <a:ext cx="1146175" cy="790278"/>
          </a:xfrm>
          <a:prstGeom prst="rect">
            <a:avLst/>
          </a:prstGeom>
          <a:solidFill>
            <a:schemeClr val="folHlink"/>
          </a:solidFill>
          <a:ln w="6350">
            <a:solidFill>
              <a:srgbClr val="000000"/>
            </a:solidFill>
            <a:miter lim="800000"/>
            <a:headEnd/>
            <a:tailEnd/>
          </a:ln>
        </p:spPr>
      </p:pic>
      <p:pic>
        <p:nvPicPr>
          <p:cNvPr id="13335" name="Picture 40" descr="G040187-001"/>
          <p:cNvPicPr>
            <a:picLocks noChangeAspect="1" noChangeArrowheads="1"/>
          </p:cNvPicPr>
          <p:nvPr/>
        </p:nvPicPr>
        <p:blipFill>
          <a:blip r:embed="rId12" cstate="screen"/>
          <a:srcRect/>
          <a:stretch>
            <a:fillRect/>
          </a:stretch>
        </p:blipFill>
        <p:spPr bwMode="auto">
          <a:xfrm>
            <a:off x="5834064" y="1613000"/>
            <a:ext cx="1030287" cy="766464"/>
          </a:xfrm>
          <a:prstGeom prst="rect">
            <a:avLst/>
          </a:prstGeom>
          <a:solidFill>
            <a:schemeClr val="folHlink"/>
          </a:solidFill>
          <a:ln w="6350">
            <a:solidFill>
              <a:srgbClr val="000000"/>
            </a:solidFill>
            <a:miter lim="800000"/>
            <a:headEnd/>
            <a:tailEnd/>
          </a:ln>
        </p:spPr>
      </p:pic>
      <p:grpSp>
        <p:nvGrpSpPr>
          <p:cNvPr id="3" name="Group 43"/>
          <p:cNvGrpSpPr>
            <a:grpSpLocks/>
          </p:cNvGrpSpPr>
          <p:nvPr/>
        </p:nvGrpSpPr>
        <p:grpSpPr bwMode="auto">
          <a:xfrm>
            <a:off x="4432301" y="1598117"/>
            <a:ext cx="1076325" cy="791766"/>
            <a:chOff x="3357" y="1024"/>
            <a:chExt cx="773" cy="551"/>
          </a:xfrm>
        </p:grpSpPr>
        <p:pic>
          <p:nvPicPr>
            <p:cNvPr id="13346" name="Picture 44" descr="ccb testing"/>
            <p:cNvPicPr>
              <a:picLocks noChangeAspect="1" noChangeArrowheads="1"/>
            </p:cNvPicPr>
            <p:nvPr/>
          </p:nvPicPr>
          <p:blipFill>
            <a:blip r:embed="rId13" cstate="screen"/>
            <a:srcRect/>
            <a:stretch>
              <a:fillRect/>
            </a:stretch>
          </p:blipFill>
          <p:spPr bwMode="auto">
            <a:xfrm>
              <a:off x="3357" y="1111"/>
              <a:ext cx="687" cy="464"/>
            </a:xfrm>
            <a:prstGeom prst="rect">
              <a:avLst/>
            </a:prstGeom>
            <a:solidFill>
              <a:schemeClr val="bg1"/>
            </a:solidFill>
            <a:ln w="6350">
              <a:solidFill>
                <a:srgbClr val="000000"/>
              </a:solidFill>
              <a:miter lim="800000"/>
              <a:headEnd/>
              <a:tailEnd/>
            </a:ln>
          </p:spPr>
        </p:pic>
        <p:pic>
          <p:nvPicPr>
            <p:cNvPr id="13347" name="Picture 45" descr="ccb testing"/>
            <p:cNvPicPr>
              <a:picLocks noChangeAspect="1" noChangeArrowheads="1"/>
            </p:cNvPicPr>
            <p:nvPr/>
          </p:nvPicPr>
          <p:blipFill>
            <a:blip r:embed="rId13" cstate="screen"/>
            <a:srcRect/>
            <a:stretch>
              <a:fillRect/>
            </a:stretch>
          </p:blipFill>
          <p:spPr bwMode="auto">
            <a:xfrm>
              <a:off x="3400" y="1068"/>
              <a:ext cx="687" cy="464"/>
            </a:xfrm>
            <a:prstGeom prst="rect">
              <a:avLst/>
            </a:prstGeom>
            <a:solidFill>
              <a:schemeClr val="bg1"/>
            </a:solidFill>
            <a:ln w="6350">
              <a:solidFill>
                <a:srgbClr val="000000"/>
              </a:solidFill>
              <a:miter lim="800000"/>
              <a:headEnd/>
              <a:tailEnd/>
            </a:ln>
          </p:spPr>
        </p:pic>
        <p:pic>
          <p:nvPicPr>
            <p:cNvPr id="13348" name="Picture 46" descr="ccb testing"/>
            <p:cNvPicPr>
              <a:picLocks noChangeAspect="1" noChangeArrowheads="1"/>
            </p:cNvPicPr>
            <p:nvPr/>
          </p:nvPicPr>
          <p:blipFill>
            <a:blip r:embed="rId13" cstate="screen"/>
            <a:srcRect/>
            <a:stretch>
              <a:fillRect/>
            </a:stretch>
          </p:blipFill>
          <p:spPr bwMode="auto">
            <a:xfrm>
              <a:off x="3443" y="1024"/>
              <a:ext cx="687" cy="464"/>
            </a:xfrm>
            <a:prstGeom prst="rect">
              <a:avLst/>
            </a:prstGeom>
            <a:solidFill>
              <a:schemeClr val="bg1"/>
            </a:solidFill>
            <a:ln w="6350">
              <a:solidFill>
                <a:srgbClr val="000000"/>
              </a:solidFill>
              <a:miter lim="800000"/>
              <a:headEnd/>
              <a:tailEnd/>
            </a:ln>
          </p:spPr>
        </p:pic>
      </p:grpSp>
      <p:cxnSp>
        <p:nvCxnSpPr>
          <p:cNvPr id="13337" name="AutoShape 49"/>
          <p:cNvCxnSpPr>
            <a:cxnSpLocks noChangeShapeType="1"/>
            <a:endCxn id="37936" idx="1"/>
          </p:cNvCxnSpPr>
          <p:nvPr/>
        </p:nvCxnSpPr>
        <p:spPr bwMode="auto">
          <a:xfrm flipH="1">
            <a:off x="858838" y="3496330"/>
            <a:ext cx="7848284" cy="2023408"/>
          </a:xfrm>
          <a:prstGeom prst="bentConnector5">
            <a:avLst>
              <a:gd name="adj1" fmla="val -2913"/>
              <a:gd name="adj2" fmla="val 50024"/>
              <a:gd name="adj3" fmla="val 102913"/>
            </a:avLst>
          </a:prstGeom>
          <a:noFill/>
          <a:ln w="38100">
            <a:solidFill>
              <a:schemeClr val="tx1"/>
            </a:solidFill>
            <a:miter lim="800000"/>
            <a:headEnd/>
            <a:tailEnd type="triangle" w="med" len="med"/>
          </a:ln>
        </p:spPr>
      </p:cxnSp>
      <p:cxnSp>
        <p:nvCxnSpPr>
          <p:cNvPr id="13338" name="AutoShape 50"/>
          <p:cNvCxnSpPr>
            <a:cxnSpLocks noChangeShapeType="1"/>
            <a:stCxn id="37897" idx="3"/>
            <a:endCxn id="37915" idx="1"/>
          </p:cNvCxnSpPr>
          <p:nvPr/>
        </p:nvCxnSpPr>
        <p:spPr bwMode="auto">
          <a:xfrm flipH="1">
            <a:off x="2695575" y="1803500"/>
            <a:ext cx="5692775" cy="1692623"/>
          </a:xfrm>
          <a:prstGeom prst="bentConnector5">
            <a:avLst>
              <a:gd name="adj1" fmla="val -4016"/>
              <a:gd name="adj2" fmla="val 48615"/>
              <a:gd name="adj3" fmla="val 104016"/>
            </a:avLst>
          </a:prstGeom>
          <a:noFill/>
          <a:ln w="38100">
            <a:solidFill>
              <a:schemeClr val="tx1"/>
            </a:solidFill>
            <a:miter lim="800000"/>
            <a:headEnd/>
            <a:tailEnd type="triangle" w="med" len="med"/>
          </a:ln>
        </p:spPr>
      </p:cxnSp>
      <p:cxnSp>
        <p:nvCxnSpPr>
          <p:cNvPr id="13339" name="AutoShape 52"/>
          <p:cNvCxnSpPr>
            <a:cxnSpLocks noChangeShapeType="1"/>
            <a:stCxn id="37915" idx="3"/>
          </p:cNvCxnSpPr>
          <p:nvPr/>
        </p:nvCxnSpPr>
        <p:spPr bwMode="auto">
          <a:xfrm>
            <a:off x="5087939" y="3495378"/>
            <a:ext cx="314325" cy="1488"/>
          </a:xfrm>
          <a:prstGeom prst="straightConnector1">
            <a:avLst/>
          </a:prstGeom>
          <a:noFill/>
          <a:ln w="38100">
            <a:solidFill>
              <a:schemeClr val="tx1"/>
            </a:solidFill>
            <a:round/>
            <a:headEnd/>
            <a:tailEnd type="triangle" w="med" len="med"/>
          </a:ln>
        </p:spPr>
      </p:cxnSp>
      <p:cxnSp>
        <p:nvCxnSpPr>
          <p:cNvPr id="13340" name="AutoShape 53"/>
          <p:cNvCxnSpPr>
            <a:cxnSpLocks noChangeShapeType="1"/>
            <a:stCxn id="37936" idx="3"/>
            <a:endCxn id="37940" idx="1"/>
          </p:cNvCxnSpPr>
          <p:nvPr/>
        </p:nvCxnSpPr>
        <p:spPr bwMode="auto">
          <a:xfrm flipV="1">
            <a:off x="2484438" y="5519738"/>
            <a:ext cx="857250" cy="0"/>
          </a:xfrm>
          <a:prstGeom prst="straightConnector1">
            <a:avLst/>
          </a:prstGeom>
          <a:noFill/>
          <a:ln w="38100">
            <a:solidFill>
              <a:schemeClr val="tx1"/>
            </a:solidFill>
            <a:round/>
            <a:headEnd/>
            <a:tailEnd type="triangle" w="med" len="med"/>
          </a:ln>
        </p:spPr>
      </p:cxnSp>
      <p:cxnSp>
        <p:nvCxnSpPr>
          <p:cNvPr id="13341" name="AutoShape 54"/>
          <p:cNvCxnSpPr>
            <a:cxnSpLocks noChangeShapeType="1"/>
            <a:stCxn id="37940" idx="3"/>
            <a:endCxn id="37944" idx="1"/>
          </p:cNvCxnSpPr>
          <p:nvPr/>
        </p:nvCxnSpPr>
        <p:spPr bwMode="auto">
          <a:xfrm>
            <a:off x="5921376" y="5519738"/>
            <a:ext cx="766763" cy="0"/>
          </a:xfrm>
          <a:prstGeom prst="straightConnector1">
            <a:avLst/>
          </a:prstGeom>
          <a:noFill/>
          <a:ln w="38100">
            <a:solidFill>
              <a:schemeClr val="tx1"/>
            </a:solidFill>
            <a:round/>
            <a:headEnd/>
            <a:tailEnd type="triangle" w="med" len="med"/>
          </a:ln>
        </p:spPr>
      </p:cxnSp>
      <p:sp>
        <p:nvSpPr>
          <p:cNvPr id="37915" name="Rectangle 56"/>
          <p:cNvSpPr>
            <a:spLocks noChangeArrowheads="1"/>
          </p:cNvSpPr>
          <p:nvPr/>
        </p:nvSpPr>
        <p:spPr bwMode="auto">
          <a:xfrm>
            <a:off x="2695575" y="2779515"/>
            <a:ext cx="2392363" cy="1433215"/>
          </a:xfrm>
          <a:prstGeom prst="rect">
            <a:avLst/>
          </a:prstGeom>
          <a:solidFill>
            <a:schemeClr val="accent1">
              <a:lumMod val="40000"/>
              <a:lumOff val="60000"/>
            </a:schemeClr>
          </a:solidFill>
          <a:ln w="12700">
            <a:solidFill>
              <a:schemeClr val="tx1"/>
            </a:solidFill>
            <a:miter lim="800000"/>
            <a:headEnd/>
            <a:tailEnd/>
          </a:ln>
        </p:spPr>
        <p:txBody>
          <a:bodyPr wrap="none" anchor="ctr"/>
          <a:lstStyle/>
          <a:p>
            <a:pPr algn="ctr">
              <a:defRPr/>
            </a:pPr>
            <a:r>
              <a:rPr lang="en-US">
                <a:solidFill>
                  <a:srgbClr val="000000"/>
                </a:solidFill>
              </a:rPr>
              <a:t> </a:t>
            </a:r>
          </a:p>
        </p:txBody>
      </p:sp>
      <p:pic>
        <p:nvPicPr>
          <p:cNvPr id="37916" name="Picture 57" descr="G040446-004"/>
          <p:cNvPicPr>
            <a:picLocks noChangeAspect="1" noChangeArrowheads="1"/>
          </p:cNvPicPr>
          <p:nvPr/>
        </p:nvPicPr>
        <p:blipFill>
          <a:blip r:embed="rId14" cstate="screen"/>
          <a:srcRect/>
          <a:stretch>
            <a:fillRect/>
          </a:stretch>
        </p:blipFill>
        <p:spPr bwMode="auto">
          <a:xfrm>
            <a:off x="3692526" y="3139679"/>
            <a:ext cx="1323975" cy="1038820"/>
          </a:xfrm>
          <a:prstGeom prst="rect">
            <a:avLst/>
          </a:prstGeom>
          <a:solidFill>
            <a:schemeClr val="accent1">
              <a:lumMod val="40000"/>
              <a:lumOff val="60000"/>
            </a:schemeClr>
          </a:solidFill>
          <a:ln w="12700">
            <a:solidFill>
              <a:srgbClr val="000000"/>
            </a:solidFill>
            <a:miter lim="800000"/>
            <a:headEnd/>
            <a:tailEnd/>
          </a:ln>
        </p:spPr>
      </p:pic>
      <p:sp>
        <p:nvSpPr>
          <p:cNvPr id="37917" name="Text Box 58"/>
          <p:cNvSpPr txBox="1">
            <a:spLocks noChangeArrowheads="1"/>
          </p:cNvSpPr>
          <p:nvPr/>
        </p:nvSpPr>
        <p:spPr bwMode="auto">
          <a:xfrm>
            <a:off x="3822700" y="2807792"/>
            <a:ext cx="1206500" cy="307777"/>
          </a:xfrm>
          <a:prstGeom prst="rect">
            <a:avLst/>
          </a:prstGeom>
          <a:solidFill>
            <a:schemeClr val="accent1">
              <a:lumMod val="40000"/>
              <a:lumOff val="60000"/>
            </a:schemeClr>
          </a:solidFill>
          <a:ln w="12700">
            <a:noFill/>
            <a:miter lim="800000"/>
            <a:headEnd/>
            <a:tailEnd/>
          </a:ln>
        </p:spPr>
        <p:txBody>
          <a:bodyPr wrap="square" lIns="0" tIns="0" rIns="0" bIns="0">
            <a:spAutoFit/>
          </a:bodyPr>
          <a:lstStyle/>
          <a:p>
            <a:pPr algn="ctr">
              <a:defRPr/>
            </a:pPr>
            <a:r>
              <a:rPr lang="en-US" sz="1000" b="1" dirty="0" smtClean="0">
                <a:solidFill>
                  <a:srgbClr val="000000"/>
                </a:solidFill>
              </a:rPr>
              <a:t>Space Vehicle (SV) Integration</a:t>
            </a:r>
            <a:endParaRPr lang="en-US" sz="1000" b="1" dirty="0">
              <a:solidFill>
                <a:srgbClr val="000000"/>
              </a:solidFill>
            </a:endParaRPr>
          </a:p>
        </p:txBody>
      </p:sp>
      <p:pic>
        <p:nvPicPr>
          <p:cNvPr id="37918" name="Picture 59" descr="G020445-006"/>
          <p:cNvPicPr>
            <a:picLocks noChangeAspect="1" noChangeArrowheads="1"/>
          </p:cNvPicPr>
          <p:nvPr/>
        </p:nvPicPr>
        <p:blipFill>
          <a:blip r:embed="rId15" cstate="screen"/>
          <a:srcRect/>
          <a:stretch>
            <a:fillRect/>
          </a:stretch>
        </p:blipFill>
        <p:spPr bwMode="auto">
          <a:xfrm>
            <a:off x="2749550" y="2821186"/>
            <a:ext cx="871538" cy="1342430"/>
          </a:xfrm>
          <a:prstGeom prst="rect">
            <a:avLst/>
          </a:prstGeom>
          <a:solidFill>
            <a:schemeClr val="accent1">
              <a:lumMod val="40000"/>
              <a:lumOff val="60000"/>
            </a:schemeClr>
          </a:solidFill>
          <a:ln w="12700">
            <a:solidFill>
              <a:srgbClr val="000000"/>
            </a:solidFill>
            <a:miter lim="800000"/>
            <a:headEnd/>
            <a:tailEnd/>
          </a:ln>
        </p:spPr>
      </p:pic>
      <p:sp>
        <p:nvSpPr>
          <p:cNvPr id="49" name="Slide Number Placeholder 12"/>
          <p:cNvSpPr txBox="1">
            <a:spLocks/>
          </p:cNvSpPr>
          <p:nvPr/>
        </p:nvSpPr>
        <p:spPr>
          <a:xfrm>
            <a:off x="6631200" y="6478610"/>
            <a:ext cx="2286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1B09704D-1985-46DA-8D64-66D700CF06A7}" type="slidenum">
              <a:rPr kumimoji="0" lang="en-US" sz="6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6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51" name="Rectangle 35"/>
          <p:cNvSpPr>
            <a:spLocks noChangeArrowheads="1"/>
          </p:cNvSpPr>
          <p:nvPr/>
        </p:nvSpPr>
        <p:spPr bwMode="auto">
          <a:xfrm>
            <a:off x="776288" y="1162349"/>
            <a:ext cx="1738312" cy="1276052"/>
          </a:xfrm>
          <a:prstGeom prst="rect">
            <a:avLst/>
          </a:prstGeom>
          <a:solidFill>
            <a:schemeClr val="accent1">
              <a:lumMod val="20000"/>
              <a:lumOff val="80000"/>
            </a:schemeClr>
          </a:solidFill>
          <a:ln w="12700">
            <a:solidFill>
              <a:schemeClr val="tx1"/>
            </a:solidFill>
            <a:miter lim="800000"/>
            <a:headEnd/>
            <a:tailEnd/>
          </a:ln>
        </p:spPr>
        <p:txBody>
          <a:bodyPr wrap="none" anchor="ctr"/>
          <a:lstStyle/>
          <a:p>
            <a:pPr algn="ctr">
              <a:defRPr/>
            </a:pPr>
            <a:r>
              <a:rPr lang="en-US" sz="2000">
                <a:solidFill>
                  <a:srgbClr val="000000"/>
                </a:solidFill>
              </a:rPr>
              <a:t> </a:t>
            </a:r>
          </a:p>
        </p:txBody>
      </p:sp>
      <p:sp>
        <p:nvSpPr>
          <p:cNvPr id="52" name="Text Box 36"/>
          <p:cNvSpPr txBox="1">
            <a:spLocks noChangeArrowheads="1"/>
          </p:cNvSpPr>
          <p:nvPr/>
        </p:nvSpPr>
        <p:spPr bwMode="auto">
          <a:xfrm>
            <a:off x="733426" y="1342728"/>
            <a:ext cx="685800" cy="138499"/>
          </a:xfrm>
          <a:prstGeom prst="rect">
            <a:avLst/>
          </a:prstGeom>
          <a:noFill/>
          <a:ln w="12700">
            <a:noFill/>
            <a:miter lim="800000"/>
            <a:headEnd/>
            <a:tailEnd/>
          </a:ln>
        </p:spPr>
        <p:txBody>
          <a:bodyPr wrap="square" lIns="0" tIns="0" rIns="0" bIns="0">
            <a:spAutoFit/>
          </a:bodyPr>
          <a:lstStyle/>
          <a:p>
            <a:pPr algn="ctr">
              <a:lnSpc>
                <a:spcPct val="90000"/>
              </a:lnSpc>
            </a:pPr>
            <a:r>
              <a:rPr lang="en-US" sz="1000" b="1" dirty="0" smtClean="0">
                <a:solidFill>
                  <a:srgbClr val="000000"/>
                </a:solidFill>
              </a:rPr>
              <a:t>Design</a:t>
            </a:r>
            <a:endParaRPr lang="en-US" sz="1000" b="1" dirty="0">
              <a:solidFill>
                <a:srgbClr val="000000"/>
              </a:solidFill>
            </a:endParaRPr>
          </a:p>
        </p:txBody>
      </p:sp>
      <p:sp>
        <p:nvSpPr>
          <p:cNvPr id="54" name="Text Box 36"/>
          <p:cNvSpPr txBox="1">
            <a:spLocks noChangeArrowheads="1"/>
          </p:cNvSpPr>
          <p:nvPr/>
        </p:nvSpPr>
        <p:spPr bwMode="auto">
          <a:xfrm>
            <a:off x="401639" y="2933403"/>
            <a:ext cx="1354137" cy="138499"/>
          </a:xfrm>
          <a:prstGeom prst="rect">
            <a:avLst/>
          </a:prstGeom>
          <a:noFill/>
          <a:ln w="12700">
            <a:noFill/>
            <a:miter lim="800000"/>
            <a:headEnd/>
            <a:tailEnd/>
          </a:ln>
        </p:spPr>
        <p:txBody>
          <a:bodyPr lIns="0" tIns="0" rIns="0" bIns="0">
            <a:spAutoFit/>
          </a:bodyPr>
          <a:lstStyle/>
          <a:p>
            <a:pPr algn="ctr">
              <a:lnSpc>
                <a:spcPct val="90000"/>
              </a:lnSpc>
            </a:pPr>
            <a:r>
              <a:rPr lang="en-US" sz="1000" b="1" dirty="0" smtClean="0">
                <a:solidFill>
                  <a:srgbClr val="000000"/>
                </a:solidFill>
              </a:rPr>
              <a:t>Procure</a:t>
            </a:r>
            <a:endParaRPr lang="en-US" sz="1000" b="1" dirty="0">
              <a:solidFill>
                <a:srgbClr val="000000"/>
              </a:solidFill>
            </a:endParaRPr>
          </a:p>
        </p:txBody>
      </p:sp>
      <p:cxnSp>
        <p:nvCxnSpPr>
          <p:cNvPr id="56" name="AutoShape 50"/>
          <p:cNvCxnSpPr>
            <a:cxnSpLocks noChangeShapeType="1"/>
            <a:stCxn id="51" idx="3"/>
            <a:endCxn id="37897" idx="1"/>
          </p:cNvCxnSpPr>
          <p:nvPr/>
        </p:nvCxnSpPr>
        <p:spPr bwMode="auto">
          <a:xfrm>
            <a:off x="2514600" y="1800375"/>
            <a:ext cx="433388" cy="3125"/>
          </a:xfrm>
          <a:prstGeom prst="bentConnector3">
            <a:avLst>
              <a:gd name="adj1" fmla="val 50000"/>
            </a:avLst>
          </a:prstGeom>
          <a:noFill/>
          <a:ln w="38100">
            <a:solidFill>
              <a:schemeClr val="tx1"/>
            </a:solidFill>
            <a:miter lim="800000"/>
            <a:headEnd/>
            <a:tailEnd type="triangle" w="med" len="med"/>
          </a:ln>
        </p:spPr>
      </p:cxnSp>
      <p:cxnSp>
        <p:nvCxnSpPr>
          <p:cNvPr id="59" name="AutoShape 50"/>
          <p:cNvCxnSpPr>
            <a:cxnSpLocks noChangeShapeType="1"/>
            <a:stCxn id="51" idx="2"/>
            <a:endCxn id="53" idx="0"/>
          </p:cNvCxnSpPr>
          <p:nvPr/>
        </p:nvCxnSpPr>
        <p:spPr bwMode="auto">
          <a:xfrm rot="5400000">
            <a:off x="1149995" y="2362350"/>
            <a:ext cx="419398" cy="571500"/>
          </a:xfrm>
          <a:prstGeom prst="bentConnector3">
            <a:avLst>
              <a:gd name="adj1" fmla="val 50000"/>
            </a:avLst>
          </a:prstGeom>
          <a:noFill/>
          <a:ln w="38100">
            <a:solidFill>
              <a:schemeClr val="tx1"/>
            </a:solidFill>
            <a:miter lim="800000"/>
            <a:headEnd/>
            <a:tailEnd type="triangle" w="med" len="med"/>
          </a:ln>
        </p:spPr>
      </p:cxnSp>
      <p:cxnSp>
        <p:nvCxnSpPr>
          <p:cNvPr id="62" name="AutoShape 50"/>
          <p:cNvCxnSpPr>
            <a:cxnSpLocks noChangeShapeType="1"/>
            <a:stCxn id="53" idx="3"/>
            <a:endCxn id="37915" idx="1"/>
          </p:cNvCxnSpPr>
          <p:nvPr/>
        </p:nvCxnSpPr>
        <p:spPr bwMode="auto">
          <a:xfrm>
            <a:off x="1943100" y="3495825"/>
            <a:ext cx="752475" cy="298"/>
          </a:xfrm>
          <a:prstGeom prst="bentConnector3">
            <a:avLst>
              <a:gd name="adj1" fmla="val 50000"/>
            </a:avLst>
          </a:prstGeom>
          <a:noFill/>
          <a:ln w="38100">
            <a:solidFill>
              <a:schemeClr val="tx1"/>
            </a:solidFill>
            <a:miter lim="800000"/>
            <a:headEnd/>
            <a:tailEnd type="triangle" w="med" len="med"/>
          </a:ln>
        </p:spPr>
      </p:cxnSp>
      <p:pic>
        <p:nvPicPr>
          <p:cNvPr id="60" name="Picture 2"/>
          <p:cNvPicPr>
            <a:picLocks noChangeAspect="1" noChangeArrowheads="1"/>
          </p:cNvPicPr>
          <p:nvPr/>
        </p:nvPicPr>
        <p:blipFill>
          <a:blip r:embed="rId16" cstate="screen"/>
          <a:srcRect/>
          <a:stretch>
            <a:fillRect/>
          </a:stretch>
        </p:blipFill>
        <p:spPr bwMode="auto">
          <a:xfrm>
            <a:off x="1300596" y="2921874"/>
            <a:ext cx="550463" cy="357353"/>
          </a:xfrm>
          <a:prstGeom prst="rect">
            <a:avLst/>
          </a:prstGeom>
          <a:noFill/>
          <a:ln w="9525">
            <a:noFill/>
            <a:miter lim="800000"/>
            <a:headEnd/>
            <a:tailEnd/>
          </a:ln>
          <a:effectLst/>
        </p:spPr>
      </p:pic>
      <p:pic>
        <p:nvPicPr>
          <p:cNvPr id="61" name="Picture 3"/>
          <p:cNvPicPr>
            <a:picLocks noChangeAspect="1" noChangeArrowheads="1"/>
          </p:cNvPicPr>
          <p:nvPr/>
        </p:nvPicPr>
        <p:blipFill>
          <a:blip r:embed="rId17" cstate="screen"/>
          <a:srcRect/>
          <a:stretch>
            <a:fillRect/>
          </a:stretch>
        </p:blipFill>
        <p:spPr bwMode="auto">
          <a:xfrm>
            <a:off x="249605" y="2888244"/>
            <a:ext cx="570202" cy="456161"/>
          </a:xfrm>
          <a:prstGeom prst="rect">
            <a:avLst/>
          </a:prstGeom>
          <a:noFill/>
          <a:ln w="9525">
            <a:noFill/>
            <a:miter lim="800000"/>
            <a:headEnd/>
            <a:tailEnd/>
          </a:ln>
          <a:effectLst/>
        </p:spPr>
      </p:pic>
      <p:pic>
        <p:nvPicPr>
          <p:cNvPr id="64" name="Picture 9" descr="http://www2.l-3com.com/eti/img/PAS11_C-band_LTWTA_shadow.jpg"/>
          <p:cNvPicPr>
            <a:picLocks noChangeAspect="1" noChangeArrowheads="1"/>
          </p:cNvPicPr>
          <p:nvPr/>
        </p:nvPicPr>
        <p:blipFill>
          <a:blip r:embed="rId18" cstate="screen"/>
          <a:srcRect/>
          <a:stretch>
            <a:fillRect/>
          </a:stretch>
        </p:blipFill>
        <p:spPr bwMode="auto">
          <a:xfrm>
            <a:off x="808310" y="3156155"/>
            <a:ext cx="536027" cy="373433"/>
          </a:xfrm>
          <a:prstGeom prst="rect">
            <a:avLst/>
          </a:prstGeom>
          <a:noFill/>
        </p:spPr>
      </p:pic>
      <p:sp>
        <p:nvSpPr>
          <p:cNvPr id="58" name="Text Box 36"/>
          <p:cNvSpPr txBox="1">
            <a:spLocks noChangeArrowheads="1"/>
          </p:cNvSpPr>
          <p:nvPr/>
        </p:nvSpPr>
        <p:spPr bwMode="auto">
          <a:xfrm>
            <a:off x="430214" y="4156873"/>
            <a:ext cx="1354137" cy="138499"/>
          </a:xfrm>
          <a:prstGeom prst="rect">
            <a:avLst/>
          </a:prstGeom>
          <a:noFill/>
          <a:ln w="12700">
            <a:noFill/>
            <a:miter lim="800000"/>
            <a:headEnd/>
            <a:tailEnd/>
          </a:ln>
        </p:spPr>
        <p:txBody>
          <a:bodyPr lIns="0" tIns="0" rIns="0" bIns="0">
            <a:spAutoFit/>
          </a:bodyPr>
          <a:lstStyle/>
          <a:p>
            <a:pPr algn="ctr">
              <a:lnSpc>
                <a:spcPct val="90000"/>
              </a:lnSpc>
            </a:pPr>
            <a:r>
              <a:rPr lang="en-US" sz="1000" i="1" dirty="0" smtClean="0">
                <a:solidFill>
                  <a:srgbClr val="000000"/>
                </a:solidFill>
              </a:rPr>
              <a:t>World-wide Supply Base</a:t>
            </a:r>
            <a:endParaRPr lang="en-US" sz="1000" i="1" dirty="0">
              <a:solidFill>
                <a:srgbClr val="000000"/>
              </a:solidFill>
            </a:endParaRPr>
          </a:p>
        </p:txBody>
      </p:sp>
      <p:pic>
        <p:nvPicPr>
          <p:cNvPr id="65" name="Picture 11" descr="spacecraft_structures_2">
            <a:hlinkClick r:id="rId19"/>
          </p:cNvPr>
          <p:cNvPicPr>
            <a:picLocks noChangeAspect="1" noChangeArrowheads="1"/>
          </p:cNvPicPr>
          <p:nvPr/>
        </p:nvPicPr>
        <p:blipFill>
          <a:blip r:embed="rId20" cstate="screen"/>
          <a:srcRect/>
          <a:stretch>
            <a:fillRect/>
          </a:stretch>
        </p:blipFill>
        <p:spPr bwMode="auto">
          <a:xfrm>
            <a:off x="278304" y="3496551"/>
            <a:ext cx="594054" cy="594054"/>
          </a:xfrm>
          <a:prstGeom prst="rect">
            <a:avLst/>
          </a:prstGeom>
          <a:noFill/>
        </p:spPr>
      </p:pic>
      <p:pic>
        <p:nvPicPr>
          <p:cNvPr id="67" name="Picture 4" descr="T-FLEX PLM 3D CAD CAM CNC Design CAD Software"/>
          <p:cNvPicPr>
            <a:picLocks noChangeAspect="1" noChangeArrowheads="1"/>
          </p:cNvPicPr>
          <p:nvPr/>
        </p:nvPicPr>
        <p:blipFill>
          <a:blip r:embed="rId21" cstate="print"/>
          <a:srcRect/>
          <a:stretch>
            <a:fillRect/>
          </a:stretch>
        </p:blipFill>
        <p:spPr bwMode="auto">
          <a:xfrm>
            <a:off x="1566723" y="1266826"/>
            <a:ext cx="832142" cy="552450"/>
          </a:xfrm>
          <a:prstGeom prst="rect">
            <a:avLst/>
          </a:prstGeom>
          <a:noFill/>
          <a:ln>
            <a:solidFill>
              <a:schemeClr val="tx1">
                <a:lumMod val="50000"/>
                <a:lumOff val="50000"/>
              </a:schemeClr>
            </a:solidFill>
          </a:ln>
        </p:spPr>
      </p:pic>
      <p:pic>
        <p:nvPicPr>
          <p:cNvPr id="66" name="Picture 2" descr="http://www.ptc.com/images/product/windchill/main/1.png"/>
          <p:cNvPicPr>
            <a:picLocks noChangeAspect="1" noChangeArrowheads="1"/>
          </p:cNvPicPr>
          <p:nvPr/>
        </p:nvPicPr>
        <p:blipFill>
          <a:blip r:embed="rId22" cstate="print"/>
          <a:srcRect r="29497"/>
          <a:stretch>
            <a:fillRect/>
          </a:stretch>
        </p:blipFill>
        <p:spPr bwMode="auto">
          <a:xfrm>
            <a:off x="812483" y="1890275"/>
            <a:ext cx="1121092" cy="509072"/>
          </a:xfrm>
          <a:prstGeom prst="rect">
            <a:avLst/>
          </a:prstGeom>
          <a:noFill/>
          <a:ln>
            <a:solidFill>
              <a:schemeClr val="tx1">
                <a:lumMod val="50000"/>
                <a:lumOff val="50000"/>
              </a:schemeClr>
            </a:solidFill>
          </a:ln>
        </p:spPr>
      </p:pic>
      <p:sp>
        <p:nvSpPr>
          <p:cNvPr id="68" name="Text Box 36"/>
          <p:cNvSpPr txBox="1">
            <a:spLocks noChangeArrowheads="1"/>
          </p:cNvSpPr>
          <p:nvPr/>
        </p:nvSpPr>
        <p:spPr bwMode="auto">
          <a:xfrm>
            <a:off x="2754314" y="1156498"/>
            <a:ext cx="1354137" cy="166199"/>
          </a:xfrm>
          <a:prstGeom prst="rect">
            <a:avLst/>
          </a:prstGeom>
          <a:noFill/>
          <a:ln w="12700">
            <a:noFill/>
            <a:miter lim="800000"/>
            <a:headEnd/>
            <a:tailEnd/>
          </a:ln>
        </p:spPr>
        <p:txBody>
          <a:bodyPr lIns="0" tIns="0" rIns="0" bIns="0">
            <a:spAutoFit/>
          </a:bodyPr>
          <a:lstStyle/>
          <a:p>
            <a:pPr algn="ctr">
              <a:lnSpc>
                <a:spcPct val="90000"/>
              </a:lnSpc>
            </a:pPr>
            <a:r>
              <a:rPr lang="en-US" sz="1200" b="1" dirty="0" smtClean="0">
                <a:solidFill>
                  <a:srgbClr val="000000"/>
                </a:solidFill>
              </a:rPr>
              <a:t>Manufacture</a:t>
            </a:r>
            <a:endParaRPr lang="en-US" sz="1200" b="1" dirty="0">
              <a:solidFill>
                <a:srgbClr val="000000"/>
              </a:solidFill>
            </a:endParaRPr>
          </a:p>
        </p:txBody>
      </p:sp>
      <p:sp>
        <p:nvSpPr>
          <p:cNvPr id="70" name="Content Placeholder 3"/>
          <p:cNvSpPr txBox="1">
            <a:spLocks/>
          </p:cNvSpPr>
          <p:nvPr/>
        </p:nvSpPr>
        <p:spPr>
          <a:xfrm>
            <a:off x="76200" y="990600"/>
            <a:ext cx="8991600" cy="5358924"/>
          </a:xfrm>
          <a:prstGeom prst="rect">
            <a:avLst/>
          </a:prstGeom>
          <a:solidFill>
            <a:schemeClr val="bg1">
              <a:alpha val="93000"/>
            </a:schemeClr>
          </a:solidFill>
          <a:ln>
            <a:solidFill>
              <a:schemeClr val="bg1"/>
            </a:solidFill>
          </a:ln>
        </p:spPr>
        <p:txBody>
          <a:bodyPr>
            <a:normAutofit/>
          </a:bodyPr>
          <a:lstStyle/>
          <a:p>
            <a:pPr marL="265113" marR="0" lvl="0" indent="-265113" algn="l" defTabSz="914400" rtl="0" eaLnBrk="1" fontAlgn="base" latinLnBrk="0" hangingPunct="1">
              <a:lnSpc>
                <a:spcPct val="100000"/>
              </a:lnSpc>
              <a:spcBef>
                <a:spcPts val="250"/>
              </a:spcBef>
              <a:spcAft>
                <a:spcPct val="0"/>
              </a:spcAft>
              <a:buClrTx/>
              <a:buSzPct val="80000"/>
              <a:tabLst/>
              <a:defRPr/>
            </a:pP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p>
          <a:p>
            <a:pPr marL="265113" marR="0" lvl="0" indent="-265113" algn="l" defTabSz="914400" rtl="0" eaLnBrk="1" fontAlgn="base" latinLnBrk="0" hangingPunct="1">
              <a:lnSpc>
                <a:spcPct val="100000"/>
              </a:lnSpc>
              <a:spcBef>
                <a:spcPts val="250"/>
              </a:spcBef>
              <a:spcAft>
                <a:spcPct val="0"/>
              </a:spcAft>
              <a:buClrTx/>
              <a:buSzPct val="80000"/>
              <a:tabLst/>
              <a:defRPr/>
            </a:pPr>
            <a:endParaRPr lang="en-US" sz="2400" dirty="0" smtClean="0">
              <a:latin typeface="Times New Roman" pitchFamily="18" charset="0"/>
              <a:ea typeface="+mn-ea"/>
              <a:cs typeface="Times New Roman" pitchFamily="18" charset="0"/>
            </a:endParaRPr>
          </a:p>
          <a:p>
            <a:pPr marL="265113" marR="0" lvl="0" indent="-265113" algn="l" defTabSz="914400" rtl="0" eaLnBrk="1" fontAlgn="base" latinLnBrk="0" hangingPunct="1">
              <a:lnSpc>
                <a:spcPct val="100000"/>
              </a:lnSpc>
              <a:spcBef>
                <a:spcPts val="250"/>
              </a:spcBef>
              <a:spcAft>
                <a:spcPct val="0"/>
              </a:spcAft>
              <a:buClrTx/>
              <a:buSzPct val="80000"/>
              <a:tabLst/>
              <a:defRPr/>
            </a:pPr>
            <a:endPar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512763" lvl="1" indent="-200025" eaLnBrk="1" hangingPunct="1">
              <a:spcBef>
                <a:spcPts val="250"/>
              </a:spcBef>
              <a:buSzPct val="80000"/>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Market Forces Drive Business to Reduce Quality Oversight</a:t>
            </a: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512763" lvl="2" indent="-200025" eaLnBrk="1" hangingPunct="1">
              <a:spcBef>
                <a:spcPts val="250"/>
              </a:spcBef>
              <a:buClr>
                <a:schemeClr val="tx1"/>
              </a:buClr>
              <a:buSzPct val="100000"/>
              <a:buFont typeface="Wingdings" pitchFamily="2" charset="2"/>
              <a:buChar char="Ø"/>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The Need to be Quicker to Market</a:t>
            </a:r>
          </a:p>
          <a:p>
            <a:pPr marL="512763" lvl="2" indent="-200025" eaLnBrk="1" hangingPunct="1">
              <a:spcBef>
                <a:spcPts val="250"/>
              </a:spcBef>
              <a:buClr>
                <a:schemeClr val="tx1"/>
              </a:buClr>
              <a:buSzPct val="100000"/>
              <a:buFont typeface="Wingdings" pitchFamily="2" charset="2"/>
              <a:buChar char="Ø"/>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Consumer Electronics Influence Decision Makers</a:t>
            </a:r>
          </a:p>
          <a:p>
            <a:pPr marL="969963" lvl="4" indent="-200025">
              <a:spcBef>
                <a:spcPts val="250"/>
              </a:spcBef>
              <a:buSzPct val="100000"/>
              <a:buFont typeface="Symbol" pitchFamily="18" charset="2"/>
              <a:buChar cha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Quickly Evolving, Disposable, Durable (on Earth)</a:t>
            </a:r>
          </a:p>
          <a:p>
            <a:pPr marL="512763" lvl="2" indent="-200025" eaLnBrk="1" hangingPunct="1">
              <a:spcBef>
                <a:spcPts val="250"/>
              </a:spcBef>
              <a:buClr>
                <a:schemeClr val="tx1"/>
              </a:buClr>
              <a:buSzPct val="100000"/>
              <a:buFont typeface="Wingdings" pitchFamily="2" charset="2"/>
              <a:buChar char="Ø"/>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Pressure to Reduce Cost and Meet Demand for Lower Price </a:t>
            </a:r>
          </a:p>
          <a:p>
            <a:pPr marL="512763" lvl="2" indent="-200025" eaLnBrk="1" hangingPunct="1">
              <a:spcBef>
                <a:spcPts val="250"/>
              </a:spcBef>
              <a:buClr>
                <a:schemeClr val="tx1"/>
              </a:buClr>
              <a:buSzPct val="100000"/>
              <a:buFont typeface="Wingdings" pitchFamily="2" charset="2"/>
              <a:buChar char="Ø"/>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Schedule Pressures in Design and on the Factory Floor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bg/>
                                          </p:spTgt>
                                        </p:tgtEl>
                                        <p:attrNameLst>
                                          <p:attrName>style.visibility</p:attrName>
                                        </p:attrNameLst>
                                      </p:cBhvr>
                                      <p:to>
                                        <p:strVal val="visible"/>
                                      </p:to>
                                    </p:set>
                                    <p:animEffect transition="in" filter="fade">
                                      <p:cBhvr>
                                        <p:cTn id="7" dur="2000"/>
                                        <p:tgtEl>
                                          <p:spTgt spid="7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
                                            <p:txEl>
                                              <p:pRg st="0" end="0"/>
                                            </p:txEl>
                                          </p:spTgt>
                                        </p:tgtEl>
                                        <p:attrNameLst>
                                          <p:attrName>style.visibility</p:attrName>
                                        </p:attrNameLst>
                                      </p:cBhvr>
                                      <p:to>
                                        <p:strVal val="visible"/>
                                      </p:to>
                                    </p:set>
                                    <p:animEffect transition="in" filter="fade">
                                      <p:cBhvr>
                                        <p:cTn id="10" dur="2000"/>
                                        <p:tgtEl>
                                          <p:spTgt spid="7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0">
                                            <p:txEl>
                                              <p:pRg st="3" end="3"/>
                                            </p:txEl>
                                          </p:spTgt>
                                        </p:tgtEl>
                                        <p:attrNameLst>
                                          <p:attrName>style.visibility</p:attrName>
                                        </p:attrNameLst>
                                      </p:cBhvr>
                                      <p:to>
                                        <p:strVal val="visible"/>
                                      </p:to>
                                    </p:set>
                                    <p:animEffect transition="in" filter="fade">
                                      <p:cBhvr>
                                        <p:cTn id="13" dur="2000"/>
                                        <p:tgtEl>
                                          <p:spTgt spid="70">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0">
                                            <p:txEl>
                                              <p:pRg st="4" end="4"/>
                                            </p:txEl>
                                          </p:spTgt>
                                        </p:tgtEl>
                                        <p:attrNameLst>
                                          <p:attrName>style.visibility</p:attrName>
                                        </p:attrNameLst>
                                      </p:cBhvr>
                                      <p:to>
                                        <p:strVal val="visible"/>
                                      </p:to>
                                    </p:set>
                                    <p:animEffect transition="in" filter="fade">
                                      <p:cBhvr>
                                        <p:cTn id="16" dur="2000"/>
                                        <p:tgtEl>
                                          <p:spTgt spid="70">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0">
                                            <p:txEl>
                                              <p:pRg st="5" end="5"/>
                                            </p:txEl>
                                          </p:spTgt>
                                        </p:tgtEl>
                                        <p:attrNameLst>
                                          <p:attrName>style.visibility</p:attrName>
                                        </p:attrNameLst>
                                      </p:cBhvr>
                                      <p:to>
                                        <p:strVal val="visible"/>
                                      </p:to>
                                    </p:set>
                                    <p:animEffect transition="in" filter="fade">
                                      <p:cBhvr>
                                        <p:cTn id="19" dur="2000"/>
                                        <p:tgtEl>
                                          <p:spTgt spid="70">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0">
                                            <p:txEl>
                                              <p:pRg st="6" end="6"/>
                                            </p:txEl>
                                          </p:spTgt>
                                        </p:tgtEl>
                                        <p:attrNameLst>
                                          <p:attrName>style.visibility</p:attrName>
                                        </p:attrNameLst>
                                      </p:cBhvr>
                                      <p:to>
                                        <p:strVal val="visible"/>
                                      </p:to>
                                    </p:set>
                                    <p:animEffect transition="in" filter="fade">
                                      <p:cBhvr>
                                        <p:cTn id="22" dur="2000"/>
                                        <p:tgtEl>
                                          <p:spTgt spid="70">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0">
                                            <p:txEl>
                                              <p:pRg st="7" end="7"/>
                                            </p:txEl>
                                          </p:spTgt>
                                        </p:tgtEl>
                                        <p:attrNameLst>
                                          <p:attrName>style.visibility</p:attrName>
                                        </p:attrNameLst>
                                      </p:cBhvr>
                                      <p:to>
                                        <p:strVal val="visible"/>
                                      </p:to>
                                    </p:set>
                                    <p:animEffect transition="in" filter="fade">
                                      <p:cBhvr>
                                        <p:cTn id="25" dur="2000"/>
                                        <p:tgtEl>
                                          <p:spTgt spid="70">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0">
                                            <p:txEl>
                                              <p:pRg st="8" end="8"/>
                                            </p:txEl>
                                          </p:spTgt>
                                        </p:tgtEl>
                                        <p:attrNameLst>
                                          <p:attrName>style.visibility</p:attrName>
                                        </p:attrNameLst>
                                      </p:cBhvr>
                                      <p:to>
                                        <p:strVal val="visible"/>
                                      </p:to>
                                    </p:set>
                                    <p:animEffect transition="in" filter="fade">
                                      <p:cBhvr>
                                        <p:cTn id="28" dur="2000"/>
                                        <p:tgtEl>
                                          <p:spTgt spid="7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build="allAtOnce"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0" y="152400"/>
            <a:ext cx="6324600" cy="762000"/>
          </a:xfrm>
        </p:spPr>
        <p:txBody>
          <a:bodyPr lIns="91418" tIns="45709" rIns="91418" bIns="45709"/>
          <a:lstStyle/>
          <a:p>
            <a:r>
              <a:rPr lang="en-US" dirty="0" err="1" smtClean="0"/>
              <a:t>Antares</a:t>
            </a:r>
            <a:r>
              <a:rPr lang="en-US" dirty="0" smtClean="0"/>
              <a:t> Wallops </a:t>
            </a:r>
            <a:r>
              <a:rPr lang="en-US" dirty="0"/>
              <a:t>Footprint</a:t>
            </a:r>
          </a:p>
        </p:txBody>
      </p:sp>
      <p:pic>
        <p:nvPicPr>
          <p:cNvPr id="32772" name="Picture 5"/>
          <p:cNvPicPr>
            <a:picLocks noChangeAspect="1" noChangeArrowheads="1"/>
          </p:cNvPicPr>
          <p:nvPr/>
        </p:nvPicPr>
        <p:blipFill>
          <a:blip r:embed="rId2" cstate="print"/>
          <a:srcRect/>
          <a:stretch>
            <a:fillRect/>
          </a:stretch>
        </p:blipFill>
        <p:spPr bwMode="auto">
          <a:xfrm>
            <a:off x="188913" y="1077913"/>
            <a:ext cx="4024312" cy="5194300"/>
          </a:xfrm>
          <a:prstGeom prst="rect">
            <a:avLst/>
          </a:prstGeom>
          <a:noFill/>
          <a:ln w="9525" algn="ctr">
            <a:noFill/>
            <a:miter lim="800000"/>
            <a:headEnd/>
            <a:tailEnd/>
          </a:ln>
        </p:spPr>
      </p:pic>
      <p:sp>
        <p:nvSpPr>
          <p:cNvPr id="32773" name="Oval 6"/>
          <p:cNvSpPr>
            <a:spLocks noChangeArrowheads="1"/>
          </p:cNvSpPr>
          <p:nvPr/>
        </p:nvSpPr>
        <p:spPr bwMode="auto">
          <a:xfrm>
            <a:off x="1731963" y="1477963"/>
            <a:ext cx="161925" cy="149225"/>
          </a:xfrm>
          <a:prstGeom prst="ellipse">
            <a:avLst/>
          </a:prstGeom>
          <a:noFill/>
          <a:ln w="28575" algn="ctr">
            <a:solidFill>
              <a:srgbClr val="FFFF00"/>
            </a:solidFill>
            <a:round/>
            <a:headEnd/>
            <a:tailEnd/>
          </a:ln>
        </p:spPr>
        <p:txBody>
          <a:bodyPr wrap="none" lIns="101882" tIns="50941" rIns="101882" bIns="50941" anchor="ctr"/>
          <a:lstStyle/>
          <a:p>
            <a:pPr eaLnBrk="1" fontAlgn="auto" hangingPunct="1">
              <a:spcBef>
                <a:spcPts val="0"/>
              </a:spcBef>
              <a:spcAft>
                <a:spcPts val="0"/>
              </a:spcAft>
            </a:pPr>
            <a:endParaRPr lang="en-US" sz="1100">
              <a:solidFill>
                <a:prstClr val="black"/>
              </a:solidFill>
              <a:latin typeface="Calibri"/>
              <a:ea typeface="+mn-ea"/>
            </a:endParaRPr>
          </a:p>
        </p:txBody>
      </p:sp>
      <p:sp>
        <p:nvSpPr>
          <p:cNvPr id="32774" name="Text Box 7"/>
          <p:cNvSpPr txBox="1">
            <a:spLocks noChangeArrowheads="1"/>
          </p:cNvSpPr>
          <p:nvPr/>
        </p:nvSpPr>
        <p:spPr bwMode="auto">
          <a:xfrm>
            <a:off x="555625" y="1230313"/>
            <a:ext cx="1076325" cy="766762"/>
          </a:xfrm>
          <a:prstGeom prst="rect">
            <a:avLst/>
          </a:prstGeom>
          <a:solidFill>
            <a:srgbClr val="808000">
              <a:alpha val="34901"/>
            </a:srgbClr>
          </a:solidFill>
          <a:ln w="9525" algn="ctr">
            <a:noFill/>
            <a:miter lim="800000"/>
            <a:headEnd/>
            <a:tailEnd/>
          </a:ln>
        </p:spPr>
        <p:txBody>
          <a:bodyPr wrap="none" lIns="91407" tIns="45704" rIns="91407" bIns="45704">
            <a:spAutoFit/>
          </a:bodyPr>
          <a:lstStyle/>
          <a:p>
            <a:pPr marL="342900" indent="-342900" algn="r" eaLnBrk="1" fontAlgn="auto" hangingPunct="1">
              <a:spcBef>
                <a:spcPct val="20000"/>
              </a:spcBef>
              <a:spcAft>
                <a:spcPts val="0"/>
              </a:spcAft>
              <a:buFont typeface="Wingdings" pitchFamily="2" charset="2"/>
              <a:buNone/>
            </a:pPr>
            <a:r>
              <a:rPr lang="en-US" sz="1300" b="1">
                <a:solidFill>
                  <a:prstClr val="white"/>
                </a:solidFill>
                <a:latin typeface="Calibri"/>
                <a:ea typeface="+mn-ea"/>
              </a:rPr>
              <a:t>H-100</a:t>
            </a:r>
          </a:p>
          <a:p>
            <a:pPr marL="342900" indent="-342900" algn="r" eaLnBrk="1" fontAlgn="auto" hangingPunct="1">
              <a:spcBef>
                <a:spcPct val="20000"/>
              </a:spcBef>
              <a:spcAft>
                <a:spcPts val="0"/>
              </a:spcAft>
              <a:buFont typeface="Wingdings" pitchFamily="2" charset="2"/>
              <a:buNone/>
            </a:pPr>
            <a:r>
              <a:rPr lang="en-US" sz="1300" b="1">
                <a:solidFill>
                  <a:prstClr val="white"/>
                </a:solidFill>
                <a:latin typeface="Calibri"/>
                <a:ea typeface="+mn-ea"/>
              </a:rPr>
              <a:t>Cargo</a:t>
            </a:r>
          </a:p>
          <a:p>
            <a:pPr marL="342900" indent="-342900" algn="r" eaLnBrk="1" fontAlgn="auto" hangingPunct="1">
              <a:spcBef>
                <a:spcPct val="20000"/>
              </a:spcBef>
              <a:spcAft>
                <a:spcPts val="0"/>
              </a:spcAft>
              <a:buFont typeface="Wingdings" pitchFamily="2" charset="2"/>
              <a:buNone/>
            </a:pPr>
            <a:r>
              <a:rPr lang="en-US" sz="1300" b="1">
                <a:solidFill>
                  <a:prstClr val="white"/>
                </a:solidFill>
                <a:latin typeface="Calibri"/>
                <a:ea typeface="+mn-ea"/>
              </a:rPr>
              <a:t>Processing</a:t>
            </a:r>
          </a:p>
        </p:txBody>
      </p:sp>
      <p:sp>
        <p:nvSpPr>
          <p:cNvPr id="32775" name="Oval 8"/>
          <p:cNvSpPr>
            <a:spLocks noChangeArrowheads="1"/>
          </p:cNvSpPr>
          <p:nvPr/>
        </p:nvSpPr>
        <p:spPr bwMode="auto">
          <a:xfrm>
            <a:off x="2905125" y="4371975"/>
            <a:ext cx="161925" cy="147638"/>
          </a:xfrm>
          <a:prstGeom prst="ellipse">
            <a:avLst/>
          </a:prstGeom>
          <a:noFill/>
          <a:ln w="28575" algn="ctr">
            <a:solidFill>
              <a:srgbClr val="FFFF00"/>
            </a:solidFill>
            <a:round/>
            <a:headEnd/>
            <a:tailEnd/>
          </a:ln>
        </p:spPr>
        <p:txBody>
          <a:bodyPr wrap="none" lIns="101882" tIns="50941" rIns="101882" bIns="50941" anchor="ctr"/>
          <a:lstStyle/>
          <a:p>
            <a:pPr eaLnBrk="1" fontAlgn="auto" hangingPunct="1">
              <a:spcBef>
                <a:spcPts val="0"/>
              </a:spcBef>
              <a:spcAft>
                <a:spcPts val="0"/>
              </a:spcAft>
            </a:pPr>
            <a:endParaRPr lang="en-US" sz="1100">
              <a:solidFill>
                <a:prstClr val="black"/>
              </a:solidFill>
              <a:latin typeface="Calibri"/>
              <a:ea typeface="+mn-ea"/>
            </a:endParaRPr>
          </a:p>
        </p:txBody>
      </p:sp>
      <p:sp>
        <p:nvSpPr>
          <p:cNvPr id="32776" name="Text Box 9"/>
          <p:cNvSpPr txBox="1">
            <a:spLocks noChangeArrowheads="1"/>
          </p:cNvSpPr>
          <p:nvPr/>
        </p:nvSpPr>
        <p:spPr bwMode="auto">
          <a:xfrm>
            <a:off x="3090863" y="4481513"/>
            <a:ext cx="819150" cy="766762"/>
          </a:xfrm>
          <a:prstGeom prst="rect">
            <a:avLst/>
          </a:prstGeom>
          <a:solidFill>
            <a:srgbClr val="808000">
              <a:alpha val="34901"/>
            </a:srgbClr>
          </a:solidFill>
          <a:ln w="9525" algn="ctr">
            <a:noFill/>
            <a:miter lim="800000"/>
            <a:headEnd/>
            <a:tailEnd/>
          </a:ln>
        </p:spPr>
        <p:txBody>
          <a:bodyPr wrap="none" lIns="91407" tIns="45704" rIns="91407" bIns="45704">
            <a:spAutoFit/>
          </a:bodyPr>
          <a:lstStyle/>
          <a:p>
            <a:pPr marL="342900" indent="-342900" eaLnBrk="1" fontAlgn="auto" hangingPunct="1">
              <a:spcBef>
                <a:spcPct val="20000"/>
              </a:spcBef>
              <a:spcAft>
                <a:spcPts val="0"/>
              </a:spcAft>
              <a:buFont typeface="Wingdings" pitchFamily="2" charset="2"/>
              <a:buNone/>
            </a:pPr>
            <a:r>
              <a:rPr lang="en-US" sz="1300" b="1">
                <a:solidFill>
                  <a:prstClr val="white"/>
                </a:solidFill>
                <a:latin typeface="Calibri"/>
                <a:ea typeface="+mn-ea"/>
              </a:rPr>
              <a:t>V-55</a:t>
            </a:r>
          </a:p>
          <a:p>
            <a:pPr marL="342900" indent="-342900" eaLnBrk="1" fontAlgn="auto" hangingPunct="1">
              <a:spcBef>
                <a:spcPct val="20000"/>
              </a:spcBef>
              <a:spcAft>
                <a:spcPts val="0"/>
              </a:spcAft>
              <a:buFont typeface="Wingdings" pitchFamily="2" charset="2"/>
              <a:buNone/>
            </a:pPr>
            <a:r>
              <a:rPr lang="en-US" sz="1300" b="1">
                <a:solidFill>
                  <a:prstClr val="white"/>
                </a:solidFill>
                <a:latin typeface="Calibri"/>
                <a:ea typeface="+mn-ea"/>
              </a:rPr>
              <a:t>Payload</a:t>
            </a:r>
          </a:p>
          <a:p>
            <a:pPr marL="342900" indent="-342900" eaLnBrk="1" fontAlgn="auto" hangingPunct="1">
              <a:spcBef>
                <a:spcPct val="20000"/>
              </a:spcBef>
              <a:spcAft>
                <a:spcPts val="0"/>
              </a:spcAft>
              <a:buFont typeface="Wingdings" pitchFamily="2" charset="2"/>
              <a:buNone/>
            </a:pPr>
            <a:r>
              <a:rPr lang="en-US" sz="1300" b="1">
                <a:solidFill>
                  <a:prstClr val="white"/>
                </a:solidFill>
                <a:latin typeface="Calibri"/>
                <a:ea typeface="+mn-ea"/>
              </a:rPr>
              <a:t>Fueling</a:t>
            </a:r>
          </a:p>
        </p:txBody>
      </p:sp>
      <p:sp>
        <p:nvSpPr>
          <p:cNvPr id="32777" name="Oval 10"/>
          <p:cNvSpPr>
            <a:spLocks noChangeArrowheads="1"/>
          </p:cNvSpPr>
          <p:nvPr/>
        </p:nvSpPr>
        <p:spPr bwMode="auto">
          <a:xfrm>
            <a:off x="1887538" y="5446713"/>
            <a:ext cx="161925" cy="147637"/>
          </a:xfrm>
          <a:prstGeom prst="ellipse">
            <a:avLst/>
          </a:prstGeom>
          <a:noFill/>
          <a:ln w="28575" algn="ctr">
            <a:solidFill>
              <a:srgbClr val="FFFF00"/>
            </a:solidFill>
            <a:round/>
            <a:headEnd/>
            <a:tailEnd/>
          </a:ln>
        </p:spPr>
        <p:txBody>
          <a:bodyPr wrap="none" lIns="101882" tIns="50941" rIns="101882" bIns="50941" anchor="ctr"/>
          <a:lstStyle/>
          <a:p>
            <a:pPr eaLnBrk="1" fontAlgn="auto" hangingPunct="1">
              <a:spcBef>
                <a:spcPts val="0"/>
              </a:spcBef>
              <a:spcAft>
                <a:spcPts val="0"/>
              </a:spcAft>
            </a:pPr>
            <a:endParaRPr lang="en-US" sz="1100">
              <a:solidFill>
                <a:prstClr val="black"/>
              </a:solidFill>
              <a:latin typeface="Calibri"/>
              <a:ea typeface="+mn-ea"/>
            </a:endParaRPr>
          </a:p>
        </p:txBody>
      </p:sp>
      <p:sp>
        <p:nvSpPr>
          <p:cNvPr id="32780" name="Oval 13"/>
          <p:cNvSpPr>
            <a:spLocks noChangeArrowheads="1"/>
          </p:cNvSpPr>
          <p:nvPr/>
        </p:nvSpPr>
        <p:spPr bwMode="auto">
          <a:xfrm>
            <a:off x="1489075" y="5984875"/>
            <a:ext cx="161925" cy="147638"/>
          </a:xfrm>
          <a:prstGeom prst="ellipse">
            <a:avLst/>
          </a:prstGeom>
          <a:noFill/>
          <a:ln w="28575" algn="ctr">
            <a:solidFill>
              <a:srgbClr val="FFFF00"/>
            </a:solidFill>
            <a:round/>
            <a:headEnd/>
            <a:tailEnd/>
          </a:ln>
        </p:spPr>
        <p:txBody>
          <a:bodyPr wrap="none" lIns="101882" tIns="50941" rIns="101882" bIns="50941" anchor="ctr"/>
          <a:lstStyle/>
          <a:p>
            <a:pPr eaLnBrk="1" fontAlgn="auto" hangingPunct="1">
              <a:spcBef>
                <a:spcPts val="0"/>
              </a:spcBef>
              <a:spcAft>
                <a:spcPts val="0"/>
              </a:spcAft>
            </a:pPr>
            <a:endParaRPr lang="en-US" sz="1100">
              <a:solidFill>
                <a:prstClr val="black"/>
              </a:solidFill>
              <a:latin typeface="Calibri"/>
              <a:ea typeface="+mn-ea"/>
            </a:endParaRPr>
          </a:p>
        </p:txBody>
      </p:sp>
      <p:sp>
        <p:nvSpPr>
          <p:cNvPr id="32781" name="Text Box 14"/>
          <p:cNvSpPr txBox="1">
            <a:spLocks noChangeArrowheads="1"/>
          </p:cNvSpPr>
          <p:nvPr/>
        </p:nvSpPr>
        <p:spPr bwMode="auto">
          <a:xfrm>
            <a:off x="2095500" y="5432425"/>
            <a:ext cx="450850" cy="290513"/>
          </a:xfrm>
          <a:prstGeom prst="rect">
            <a:avLst/>
          </a:prstGeom>
          <a:solidFill>
            <a:srgbClr val="808000">
              <a:alpha val="34901"/>
            </a:srgbClr>
          </a:solidFill>
          <a:ln w="9525" algn="ctr">
            <a:noFill/>
            <a:miter lim="800000"/>
            <a:headEnd/>
            <a:tailEnd/>
          </a:ln>
        </p:spPr>
        <p:txBody>
          <a:bodyPr wrap="none" lIns="91407" tIns="45704" rIns="91407" bIns="45704">
            <a:spAutoFit/>
          </a:bodyPr>
          <a:lstStyle/>
          <a:p>
            <a:pPr marL="342900" indent="-342900" eaLnBrk="1" fontAlgn="auto" hangingPunct="1">
              <a:spcBef>
                <a:spcPct val="20000"/>
              </a:spcBef>
              <a:spcAft>
                <a:spcPts val="0"/>
              </a:spcAft>
              <a:buFont typeface="Wingdings" pitchFamily="2" charset="2"/>
              <a:buNone/>
            </a:pPr>
            <a:r>
              <a:rPr lang="en-US" sz="1300" b="1">
                <a:solidFill>
                  <a:prstClr val="white"/>
                </a:solidFill>
                <a:latin typeface="Calibri"/>
                <a:ea typeface="+mn-ea"/>
              </a:rPr>
              <a:t>HIF</a:t>
            </a:r>
          </a:p>
        </p:txBody>
      </p:sp>
      <p:sp>
        <p:nvSpPr>
          <p:cNvPr id="32782" name="Text Box 15"/>
          <p:cNvSpPr txBox="1">
            <a:spLocks noChangeArrowheads="1"/>
          </p:cNvSpPr>
          <p:nvPr/>
        </p:nvSpPr>
        <p:spPr bwMode="auto">
          <a:xfrm>
            <a:off x="1697038" y="5900738"/>
            <a:ext cx="817562" cy="290512"/>
          </a:xfrm>
          <a:prstGeom prst="rect">
            <a:avLst/>
          </a:prstGeom>
          <a:solidFill>
            <a:srgbClr val="808000">
              <a:alpha val="34901"/>
            </a:srgbClr>
          </a:solidFill>
          <a:ln w="9525" algn="ctr">
            <a:noFill/>
            <a:miter lim="800000"/>
            <a:headEnd/>
            <a:tailEnd/>
          </a:ln>
        </p:spPr>
        <p:txBody>
          <a:bodyPr lIns="91407" tIns="45704" rIns="91407" bIns="45704">
            <a:spAutoFit/>
          </a:bodyPr>
          <a:lstStyle/>
          <a:p>
            <a:pPr marL="342900" indent="-342900" eaLnBrk="1" fontAlgn="auto" hangingPunct="1">
              <a:spcBef>
                <a:spcPct val="20000"/>
              </a:spcBef>
              <a:spcAft>
                <a:spcPts val="0"/>
              </a:spcAft>
              <a:buFont typeface="Wingdings" pitchFamily="2" charset="2"/>
              <a:buNone/>
            </a:pPr>
            <a:r>
              <a:rPr lang="en-US" sz="1300" b="1">
                <a:solidFill>
                  <a:prstClr val="white"/>
                </a:solidFill>
                <a:latin typeface="Calibri"/>
                <a:ea typeface="+mn-ea"/>
              </a:rPr>
              <a:t>Pad 0A</a:t>
            </a:r>
          </a:p>
        </p:txBody>
      </p:sp>
      <p:sp>
        <p:nvSpPr>
          <p:cNvPr id="32783" name="Text Box 16"/>
          <p:cNvSpPr txBox="1">
            <a:spLocks noChangeArrowheads="1"/>
          </p:cNvSpPr>
          <p:nvPr/>
        </p:nvSpPr>
        <p:spPr bwMode="auto">
          <a:xfrm>
            <a:off x="658813" y="3565525"/>
            <a:ext cx="938212" cy="290513"/>
          </a:xfrm>
          <a:prstGeom prst="rect">
            <a:avLst/>
          </a:prstGeom>
          <a:noFill/>
          <a:ln w="9525" algn="ctr">
            <a:noFill/>
            <a:miter lim="800000"/>
            <a:headEnd/>
            <a:tailEnd/>
          </a:ln>
        </p:spPr>
        <p:txBody>
          <a:bodyPr wrap="none" lIns="91407" tIns="45704" rIns="91407" bIns="45704">
            <a:spAutoFit/>
          </a:bodyPr>
          <a:lstStyle/>
          <a:p>
            <a:pPr marL="342900" indent="-342900" eaLnBrk="1" fontAlgn="auto" hangingPunct="1">
              <a:spcBef>
                <a:spcPct val="20000"/>
              </a:spcBef>
              <a:spcAft>
                <a:spcPts val="0"/>
              </a:spcAft>
              <a:buFont typeface="Wingdings" pitchFamily="2" charset="2"/>
              <a:buNone/>
            </a:pPr>
            <a:r>
              <a:rPr lang="en-US" sz="1300" i="1">
                <a:solidFill>
                  <a:prstClr val="white"/>
                </a:solidFill>
                <a:latin typeface="Calibri"/>
                <a:ea typeface="+mn-ea"/>
              </a:rPr>
              <a:t>8.53 Miles</a:t>
            </a:r>
          </a:p>
        </p:txBody>
      </p:sp>
      <p:sp>
        <p:nvSpPr>
          <p:cNvPr id="32784" name="Line 17"/>
          <p:cNvSpPr>
            <a:spLocks noChangeShapeType="1"/>
          </p:cNvSpPr>
          <p:nvPr/>
        </p:nvSpPr>
        <p:spPr bwMode="auto">
          <a:xfrm flipH="1">
            <a:off x="1617663" y="5600700"/>
            <a:ext cx="312737" cy="369888"/>
          </a:xfrm>
          <a:prstGeom prst="line">
            <a:avLst/>
          </a:prstGeom>
          <a:noFill/>
          <a:ln w="19050">
            <a:solidFill>
              <a:schemeClr val="bg1"/>
            </a:solidFill>
            <a:round/>
            <a:headEnd/>
            <a:tailEnd/>
          </a:ln>
        </p:spPr>
        <p:txBody>
          <a:bodyPr lIns="101882" tIns="50941" rIns="101882" bIns="50941"/>
          <a:lstStyle/>
          <a:p>
            <a:pPr eaLnBrk="1" fontAlgn="auto" hangingPunct="1">
              <a:spcBef>
                <a:spcPts val="0"/>
              </a:spcBef>
              <a:spcAft>
                <a:spcPts val="0"/>
              </a:spcAft>
            </a:pPr>
            <a:endParaRPr lang="en-US" sz="1800">
              <a:solidFill>
                <a:prstClr val="black"/>
              </a:solidFill>
              <a:latin typeface="Calibri"/>
              <a:ea typeface="+mn-ea"/>
            </a:endParaRPr>
          </a:p>
        </p:txBody>
      </p:sp>
      <p:sp>
        <p:nvSpPr>
          <p:cNvPr id="32785" name="Text Box 18"/>
          <p:cNvSpPr txBox="1">
            <a:spLocks noChangeArrowheads="1"/>
          </p:cNvSpPr>
          <p:nvPr/>
        </p:nvSpPr>
        <p:spPr bwMode="auto">
          <a:xfrm>
            <a:off x="909638" y="5616575"/>
            <a:ext cx="846137" cy="290513"/>
          </a:xfrm>
          <a:prstGeom prst="rect">
            <a:avLst/>
          </a:prstGeom>
          <a:noFill/>
          <a:ln w="9525" algn="ctr">
            <a:noFill/>
            <a:miter lim="800000"/>
            <a:headEnd/>
            <a:tailEnd/>
          </a:ln>
        </p:spPr>
        <p:txBody>
          <a:bodyPr wrap="none" lIns="91407" tIns="45704" rIns="91407" bIns="45704">
            <a:spAutoFit/>
          </a:bodyPr>
          <a:lstStyle/>
          <a:p>
            <a:pPr marL="342900" indent="-342900" eaLnBrk="1" fontAlgn="auto" hangingPunct="1">
              <a:spcBef>
                <a:spcPct val="20000"/>
              </a:spcBef>
              <a:spcAft>
                <a:spcPts val="0"/>
              </a:spcAft>
              <a:buFont typeface="Wingdings" pitchFamily="2" charset="2"/>
              <a:buNone/>
            </a:pPr>
            <a:r>
              <a:rPr lang="en-US" sz="1300" i="1">
                <a:solidFill>
                  <a:prstClr val="white"/>
                </a:solidFill>
                <a:latin typeface="Calibri"/>
                <a:ea typeface="+mn-ea"/>
              </a:rPr>
              <a:t>1.1 Miles</a:t>
            </a:r>
          </a:p>
        </p:txBody>
      </p:sp>
      <p:sp>
        <p:nvSpPr>
          <p:cNvPr id="32786" name="Freeform 19"/>
          <p:cNvSpPr>
            <a:spLocks/>
          </p:cNvSpPr>
          <p:nvPr/>
        </p:nvSpPr>
        <p:spPr bwMode="auto">
          <a:xfrm>
            <a:off x="2051050" y="4465638"/>
            <a:ext cx="831850" cy="984250"/>
          </a:xfrm>
          <a:custGeom>
            <a:avLst/>
            <a:gdLst>
              <a:gd name="T0" fmla="*/ 0 w 576"/>
              <a:gd name="T1" fmla="*/ 702 h 702"/>
              <a:gd name="T2" fmla="*/ 78 w 576"/>
              <a:gd name="T3" fmla="*/ 594 h 702"/>
              <a:gd name="T4" fmla="*/ 306 w 576"/>
              <a:gd name="T5" fmla="*/ 348 h 702"/>
              <a:gd name="T6" fmla="*/ 408 w 576"/>
              <a:gd name="T7" fmla="*/ 312 h 702"/>
              <a:gd name="T8" fmla="*/ 558 w 576"/>
              <a:gd name="T9" fmla="*/ 138 h 702"/>
              <a:gd name="T10" fmla="*/ 564 w 576"/>
              <a:gd name="T11" fmla="*/ 48 h 702"/>
              <a:gd name="T12" fmla="*/ 576 w 576"/>
              <a:gd name="T13" fmla="*/ 0 h 702"/>
              <a:gd name="T14" fmla="*/ 0 60000 65536"/>
              <a:gd name="T15" fmla="*/ 0 60000 65536"/>
              <a:gd name="T16" fmla="*/ 0 60000 65536"/>
              <a:gd name="T17" fmla="*/ 0 60000 65536"/>
              <a:gd name="T18" fmla="*/ 0 60000 65536"/>
              <a:gd name="T19" fmla="*/ 0 60000 65536"/>
              <a:gd name="T20" fmla="*/ 0 60000 65536"/>
              <a:gd name="T21" fmla="*/ 0 w 576"/>
              <a:gd name="T22" fmla="*/ 0 h 702"/>
              <a:gd name="T23" fmla="*/ 576 w 576"/>
              <a:gd name="T24" fmla="*/ 702 h 7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702">
                <a:moveTo>
                  <a:pt x="0" y="702"/>
                </a:moveTo>
                <a:lnTo>
                  <a:pt x="78" y="594"/>
                </a:lnTo>
                <a:lnTo>
                  <a:pt x="306" y="348"/>
                </a:lnTo>
                <a:lnTo>
                  <a:pt x="408" y="312"/>
                </a:lnTo>
                <a:lnTo>
                  <a:pt x="558" y="138"/>
                </a:lnTo>
                <a:lnTo>
                  <a:pt x="564" y="48"/>
                </a:lnTo>
                <a:lnTo>
                  <a:pt x="576" y="0"/>
                </a:lnTo>
              </a:path>
            </a:pathLst>
          </a:custGeom>
          <a:noFill/>
          <a:ln w="19050">
            <a:solidFill>
              <a:schemeClr val="bg1"/>
            </a:solidFill>
            <a:round/>
            <a:headEnd/>
            <a:tailEnd/>
          </a:ln>
        </p:spPr>
        <p:txBody>
          <a:bodyPr lIns="101882" tIns="50941" rIns="101882" bIns="50941"/>
          <a:lstStyle/>
          <a:p>
            <a:pPr eaLnBrk="1" fontAlgn="auto" hangingPunct="1">
              <a:spcBef>
                <a:spcPts val="0"/>
              </a:spcBef>
              <a:spcAft>
                <a:spcPts val="0"/>
              </a:spcAft>
            </a:pPr>
            <a:endParaRPr lang="en-US" sz="1100">
              <a:solidFill>
                <a:prstClr val="black"/>
              </a:solidFill>
              <a:latin typeface="Calibri"/>
              <a:ea typeface="+mn-ea"/>
            </a:endParaRPr>
          </a:p>
        </p:txBody>
      </p:sp>
      <p:sp>
        <p:nvSpPr>
          <p:cNvPr id="32788" name="Freeform 21"/>
          <p:cNvSpPr>
            <a:spLocks/>
          </p:cNvSpPr>
          <p:nvPr/>
        </p:nvSpPr>
        <p:spPr bwMode="auto">
          <a:xfrm>
            <a:off x="1285875" y="5857875"/>
            <a:ext cx="311150" cy="409575"/>
          </a:xfrm>
          <a:custGeom>
            <a:avLst/>
            <a:gdLst>
              <a:gd name="T0" fmla="*/ 216 w 216"/>
              <a:gd name="T1" fmla="*/ 292 h 292"/>
              <a:gd name="T2" fmla="*/ 0 w 216"/>
              <a:gd name="T3" fmla="*/ 114 h 292"/>
              <a:gd name="T4" fmla="*/ 94 w 216"/>
              <a:gd name="T5" fmla="*/ 0 h 292"/>
              <a:gd name="T6" fmla="*/ 0 60000 65536"/>
              <a:gd name="T7" fmla="*/ 0 60000 65536"/>
              <a:gd name="T8" fmla="*/ 0 60000 65536"/>
              <a:gd name="T9" fmla="*/ 0 w 216"/>
              <a:gd name="T10" fmla="*/ 0 h 292"/>
              <a:gd name="T11" fmla="*/ 216 w 216"/>
              <a:gd name="T12" fmla="*/ 292 h 292"/>
            </a:gdLst>
            <a:ahLst/>
            <a:cxnLst>
              <a:cxn ang="T6">
                <a:pos x="T0" y="T1"/>
              </a:cxn>
              <a:cxn ang="T7">
                <a:pos x="T2" y="T3"/>
              </a:cxn>
              <a:cxn ang="T8">
                <a:pos x="T4" y="T5"/>
              </a:cxn>
            </a:cxnLst>
            <a:rect l="T9" t="T10" r="T11" b="T12"/>
            <a:pathLst>
              <a:path w="216" h="292">
                <a:moveTo>
                  <a:pt x="216" y="292"/>
                </a:moveTo>
                <a:lnTo>
                  <a:pt x="0" y="114"/>
                </a:lnTo>
                <a:lnTo>
                  <a:pt x="94" y="0"/>
                </a:lnTo>
              </a:path>
            </a:pathLst>
          </a:custGeom>
          <a:noFill/>
          <a:ln w="19050">
            <a:solidFill>
              <a:srgbClr val="FF0000"/>
            </a:solidFill>
            <a:round/>
            <a:headEnd/>
            <a:tailEnd/>
          </a:ln>
        </p:spPr>
        <p:txBody>
          <a:bodyPr lIns="101882" tIns="50941" rIns="101882" bIns="50941"/>
          <a:lstStyle/>
          <a:p>
            <a:pPr eaLnBrk="1" fontAlgn="auto" hangingPunct="1">
              <a:spcBef>
                <a:spcPts val="0"/>
              </a:spcBef>
              <a:spcAft>
                <a:spcPts val="0"/>
              </a:spcAft>
            </a:pPr>
            <a:endParaRPr lang="en-US" sz="1100">
              <a:solidFill>
                <a:prstClr val="black"/>
              </a:solidFill>
              <a:latin typeface="Calibri"/>
              <a:ea typeface="+mn-ea"/>
            </a:endParaRPr>
          </a:p>
        </p:txBody>
      </p:sp>
      <p:sp>
        <p:nvSpPr>
          <p:cNvPr id="32789" name="Freeform 22"/>
          <p:cNvSpPr>
            <a:spLocks/>
          </p:cNvSpPr>
          <p:nvPr/>
        </p:nvSpPr>
        <p:spPr bwMode="auto">
          <a:xfrm>
            <a:off x="1581150" y="5965825"/>
            <a:ext cx="866775" cy="382588"/>
          </a:xfrm>
          <a:custGeom>
            <a:avLst/>
            <a:gdLst>
              <a:gd name="T0" fmla="*/ 600 w 600"/>
              <a:gd name="T1" fmla="*/ 252 h 273"/>
              <a:gd name="T2" fmla="*/ 600 w 600"/>
              <a:gd name="T3" fmla="*/ 273 h 273"/>
              <a:gd name="T4" fmla="*/ 0 w 600"/>
              <a:gd name="T5" fmla="*/ 273 h 273"/>
              <a:gd name="T6" fmla="*/ 0 w 600"/>
              <a:gd name="T7" fmla="*/ 0 h 273"/>
              <a:gd name="T8" fmla="*/ 0 60000 65536"/>
              <a:gd name="T9" fmla="*/ 0 60000 65536"/>
              <a:gd name="T10" fmla="*/ 0 60000 65536"/>
              <a:gd name="T11" fmla="*/ 0 60000 65536"/>
              <a:gd name="T12" fmla="*/ 0 w 600"/>
              <a:gd name="T13" fmla="*/ 0 h 273"/>
              <a:gd name="T14" fmla="*/ 600 w 600"/>
              <a:gd name="T15" fmla="*/ 273 h 273"/>
            </a:gdLst>
            <a:ahLst/>
            <a:cxnLst>
              <a:cxn ang="T8">
                <a:pos x="T0" y="T1"/>
              </a:cxn>
              <a:cxn ang="T9">
                <a:pos x="T2" y="T3"/>
              </a:cxn>
              <a:cxn ang="T10">
                <a:pos x="T4" y="T5"/>
              </a:cxn>
              <a:cxn ang="T11">
                <a:pos x="T6" y="T7"/>
              </a:cxn>
            </a:cxnLst>
            <a:rect l="T12" t="T13" r="T14" b="T15"/>
            <a:pathLst>
              <a:path w="600" h="273">
                <a:moveTo>
                  <a:pt x="600" y="252"/>
                </a:moveTo>
                <a:lnTo>
                  <a:pt x="600" y="273"/>
                </a:lnTo>
                <a:lnTo>
                  <a:pt x="0" y="273"/>
                </a:lnTo>
                <a:lnTo>
                  <a:pt x="0" y="0"/>
                </a:lnTo>
              </a:path>
            </a:pathLst>
          </a:custGeom>
          <a:noFill/>
          <a:ln w="9525">
            <a:noFill/>
            <a:round/>
            <a:headEnd/>
            <a:tailEnd/>
          </a:ln>
        </p:spPr>
        <p:txBody>
          <a:bodyPr lIns="101882" tIns="50941" rIns="101882" bIns="50941"/>
          <a:lstStyle/>
          <a:p>
            <a:pPr eaLnBrk="1" fontAlgn="auto" hangingPunct="1">
              <a:spcBef>
                <a:spcPts val="0"/>
              </a:spcBef>
              <a:spcAft>
                <a:spcPts val="0"/>
              </a:spcAft>
            </a:pPr>
            <a:endParaRPr lang="en-US" sz="1100">
              <a:solidFill>
                <a:prstClr val="black"/>
              </a:solidFill>
              <a:latin typeface="Calibri"/>
              <a:ea typeface="+mn-ea"/>
            </a:endParaRPr>
          </a:p>
        </p:txBody>
      </p:sp>
      <p:sp>
        <p:nvSpPr>
          <p:cNvPr id="32790" name="Freeform 23"/>
          <p:cNvSpPr>
            <a:spLocks/>
          </p:cNvSpPr>
          <p:nvPr/>
        </p:nvSpPr>
        <p:spPr bwMode="auto">
          <a:xfrm>
            <a:off x="1589088" y="4037013"/>
            <a:ext cx="1870075" cy="1627187"/>
          </a:xfrm>
          <a:custGeom>
            <a:avLst/>
            <a:gdLst>
              <a:gd name="T0" fmla="*/ 1242 w 1296"/>
              <a:gd name="T1" fmla="*/ 318 h 1162"/>
              <a:gd name="T2" fmla="*/ 1296 w 1296"/>
              <a:gd name="T3" fmla="*/ 254 h 1162"/>
              <a:gd name="T4" fmla="*/ 1004 w 1296"/>
              <a:gd name="T5" fmla="*/ 0 h 1162"/>
              <a:gd name="T6" fmla="*/ 0 w 1296"/>
              <a:gd name="T7" fmla="*/ 1162 h 1162"/>
              <a:gd name="T8" fmla="*/ 0 60000 65536"/>
              <a:gd name="T9" fmla="*/ 0 60000 65536"/>
              <a:gd name="T10" fmla="*/ 0 60000 65536"/>
              <a:gd name="T11" fmla="*/ 0 60000 65536"/>
              <a:gd name="T12" fmla="*/ 0 w 1296"/>
              <a:gd name="T13" fmla="*/ 0 h 1162"/>
              <a:gd name="T14" fmla="*/ 1296 w 1296"/>
              <a:gd name="T15" fmla="*/ 1162 h 1162"/>
            </a:gdLst>
            <a:ahLst/>
            <a:cxnLst>
              <a:cxn ang="T8">
                <a:pos x="T0" y="T1"/>
              </a:cxn>
              <a:cxn ang="T9">
                <a:pos x="T2" y="T3"/>
              </a:cxn>
              <a:cxn ang="T10">
                <a:pos x="T4" y="T5"/>
              </a:cxn>
              <a:cxn ang="T11">
                <a:pos x="T6" y="T7"/>
              </a:cxn>
            </a:cxnLst>
            <a:rect l="T12" t="T13" r="T14" b="T15"/>
            <a:pathLst>
              <a:path w="1296" h="1162">
                <a:moveTo>
                  <a:pt x="1242" y="318"/>
                </a:moveTo>
                <a:lnTo>
                  <a:pt x="1296" y="254"/>
                </a:lnTo>
                <a:lnTo>
                  <a:pt x="1004" y="0"/>
                </a:lnTo>
                <a:lnTo>
                  <a:pt x="0" y="1162"/>
                </a:lnTo>
              </a:path>
            </a:pathLst>
          </a:custGeom>
          <a:noFill/>
          <a:ln w="19050">
            <a:solidFill>
              <a:srgbClr val="FF0000"/>
            </a:solidFill>
            <a:round/>
            <a:headEnd/>
            <a:tailEnd/>
          </a:ln>
        </p:spPr>
        <p:txBody>
          <a:bodyPr lIns="101882" tIns="50941" rIns="101882" bIns="50941"/>
          <a:lstStyle/>
          <a:p>
            <a:pPr eaLnBrk="1" fontAlgn="auto" hangingPunct="1">
              <a:spcBef>
                <a:spcPts val="0"/>
              </a:spcBef>
              <a:spcAft>
                <a:spcPts val="0"/>
              </a:spcAft>
            </a:pPr>
            <a:endParaRPr lang="en-US" sz="1100">
              <a:solidFill>
                <a:prstClr val="black"/>
              </a:solidFill>
              <a:latin typeface="Calibri"/>
              <a:ea typeface="+mn-ea"/>
            </a:endParaRPr>
          </a:p>
        </p:txBody>
      </p:sp>
      <p:sp>
        <p:nvSpPr>
          <p:cNvPr id="32791" name="Line 24"/>
          <p:cNvSpPr>
            <a:spLocks noChangeShapeType="1"/>
          </p:cNvSpPr>
          <p:nvPr/>
        </p:nvSpPr>
        <p:spPr bwMode="auto">
          <a:xfrm flipH="1">
            <a:off x="2535238" y="4800600"/>
            <a:ext cx="554037" cy="631825"/>
          </a:xfrm>
          <a:prstGeom prst="line">
            <a:avLst/>
          </a:prstGeom>
          <a:noFill/>
          <a:ln w="19050">
            <a:solidFill>
              <a:srgbClr val="FF0000"/>
            </a:solidFill>
            <a:round/>
            <a:headEnd/>
            <a:tailEnd/>
          </a:ln>
        </p:spPr>
        <p:txBody>
          <a:bodyPr lIns="101882" tIns="50941" rIns="101882" bIns="50941"/>
          <a:lstStyle/>
          <a:p>
            <a:pPr eaLnBrk="1" fontAlgn="auto" hangingPunct="1">
              <a:spcBef>
                <a:spcPts val="0"/>
              </a:spcBef>
              <a:spcAft>
                <a:spcPts val="0"/>
              </a:spcAft>
            </a:pPr>
            <a:endParaRPr lang="en-US" sz="1800">
              <a:solidFill>
                <a:prstClr val="black"/>
              </a:solidFill>
              <a:latin typeface="Calibri"/>
              <a:ea typeface="+mn-ea"/>
            </a:endParaRPr>
          </a:p>
        </p:txBody>
      </p:sp>
      <p:sp>
        <p:nvSpPr>
          <p:cNvPr id="32792" name="Freeform 25"/>
          <p:cNvSpPr>
            <a:spLocks/>
          </p:cNvSpPr>
          <p:nvPr/>
        </p:nvSpPr>
        <p:spPr bwMode="auto">
          <a:xfrm>
            <a:off x="434975" y="1628775"/>
            <a:ext cx="1495425" cy="3992563"/>
          </a:xfrm>
          <a:custGeom>
            <a:avLst/>
            <a:gdLst>
              <a:gd name="T0" fmla="*/ 993 w 1035"/>
              <a:gd name="T1" fmla="*/ 0 h 2850"/>
              <a:gd name="T2" fmla="*/ 1035 w 1035"/>
              <a:gd name="T3" fmla="*/ 84 h 2850"/>
              <a:gd name="T4" fmla="*/ 963 w 1035"/>
              <a:gd name="T5" fmla="*/ 213 h 2850"/>
              <a:gd name="T6" fmla="*/ 885 w 1035"/>
              <a:gd name="T7" fmla="*/ 402 h 2850"/>
              <a:gd name="T8" fmla="*/ 339 w 1035"/>
              <a:gd name="T9" fmla="*/ 1107 h 2850"/>
              <a:gd name="T10" fmla="*/ 285 w 1035"/>
              <a:gd name="T11" fmla="*/ 1293 h 2850"/>
              <a:gd name="T12" fmla="*/ 231 w 1035"/>
              <a:gd name="T13" fmla="*/ 1332 h 2850"/>
              <a:gd name="T14" fmla="*/ 108 w 1035"/>
              <a:gd name="T15" fmla="*/ 1560 h 2850"/>
              <a:gd name="T16" fmla="*/ 48 w 1035"/>
              <a:gd name="T17" fmla="*/ 1773 h 2850"/>
              <a:gd name="T18" fmla="*/ 0 w 1035"/>
              <a:gd name="T19" fmla="*/ 1932 h 2850"/>
              <a:gd name="T20" fmla="*/ 987 w 1035"/>
              <a:gd name="T21" fmla="*/ 2850 h 2850"/>
              <a:gd name="T22" fmla="*/ 1014 w 1035"/>
              <a:gd name="T23" fmla="*/ 2823 h 28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35"/>
              <a:gd name="T37" fmla="*/ 0 h 2850"/>
              <a:gd name="T38" fmla="*/ 1035 w 1035"/>
              <a:gd name="T39" fmla="*/ 2850 h 28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35" h="2850">
                <a:moveTo>
                  <a:pt x="993" y="0"/>
                </a:moveTo>
                <a:lnTo>
                  <a:pt x="1035" y="84"/>
                </a:lnTo>
                <a:lnTo>
                  <a:pt x="963" y="213"/>
                </a:lnTo>
                <a:lnTo>
                  <a:pt x="885" y="402"/>
                </a:lnTo>
                <a:lnTo>
                  <a:pt x="339" y="1107"/>
                </a:lnTo>
                <a:lnTo>
                  <a:pt x="285" y="1293"/>
                </a:lnTo>
                <a:lnTo>
                  <a:pt x="231" y="1332"/>
                </a:lnTo>
                <a:lnTo>
                  <a:pt x="108" y="1560"/>
                </a:lnTo>
                <a:lnTo>
                  <a:pt x="48" y="1773"/>
                </a:lnTo>
                <a:lnTo>
                  <a:pt x="0" y="1932"/>
                </a:lnTo>
                <a:lnTo>
                  <a:pt x="987" y="2850"/>
                </a:lnTo>
                <a:lnTo>
                  <a:pt x="1014" y="2823"/>
                </a:lnTo>
              </a:path>
            </a:pathLst>
          </a:custGeom>
          <a:noFill/>
          <a:ln w="19050">
            <a:solidFill>
              <a:schemeClr val="bg1"/>
            </a:solidFill>
            <a:round/>
            <a:headEnd/>
            <a:tailEnd/>
          </a:ln>
        </p:spPr>
        <p:txBody>
          <a:bodyPr lIns="101882" tIns="50941" rIns="101882" bIns="50941"/>
          <a:lstStyle/>
          <a:p>
            <a:pPr eaLnBrk="1" fontAlgn="auto" hangingPunct="1">
              <a:spcBef>
                <a:spcPts val="0"/>
              </a:spcBef>
              <a:spcAft>
                <a:spcPts val="0"/>
              </a:spcAft>
            </a:pPr>
            <a:endParaRPr lang="en-US" sz="1100">
              <a:solidFill>
                <a:prstClr val="black"/>
              </a:solidFill>
              <a:latin typeface="Calibri"/>
              <a:ea typeface="+mn-ea"/>
            </a:endParaRPr>
          </a:p>
        </p:txBody>
      </p:sp>
      <p:sp>
        <p:nvSpPr>
          <p:cNvPr id="32793" name="Freeform 26"/>
          <p:cNvSpPr>
            <a:spLocks/>
          </p:cNvSpPr>
          <p:nvPr/>
        </p:nvSpPr>
        <p:spPr bwMode="auto">
          <a:xfrm>
            <a:off x="2119313" y="5710238"/>
            <a:ext cx="161925" cy="192087"/>
          </a:xfrm>
          <a:custGeom>
            <a:avLst/>
            <a:gdLst>
              <a:gd name="T0" fmla="*/ 113 w 113"/>
              <a:gd name="T1" fmla="*/ 0 h 138"/>
              <a:gd name="T2" fmla="*/ 0 w 113"/>
              <a:gd name="T3" fmla="*/ 138 h 138"/>
              <a:gd name="T4" fmla="*/ 0 60000 65536"/>
              <a:gd name="T5" fmla="*/ 0 60000 65536"/>
              <a:gd name="T6" fmla="*/ 0 w 113"/>
              <a:gd name="T7" fmla="*/ 0 h 138"/>
              <a:gd name="T8" fmla="*/ 113 w 113"/>
              <a:gd name="T9" fmla="*/ 138 h 138"/>
            </a:gdLst>
            <a:ahLst/>
            <a:cxnLst>
              <a:cxn ang="T4">
                <a:pos x="T0" y="T1"/>
              </a:cxn>
              <a:cxn ang="T5">
                <a:pos x="T2" y="T3"/>
              </a:cxn>
            </a:cxnLst>
            <a:rect l="T6" t="T7" r="T8" b="T9"/>
            <a:pathLst>
              <a:path w="113" h="138">
                <a:moveTo>
                  <a:pt x="113" y="0"/>
                </a:moveTo>
                <a:lnTo>
                  <a:pt x="0" y="138"/>
                </a:lnTo>
              </a:path>
            </a:pathLst>
          </a:custGeom>
          <a:noFill/>
          <a:ln w="19050">
            <a:solidFill>
              <a:srgbClr val="FF0000"/>
            </a:solidFill>
            <a:round/>
            <a:headEnd/>
            <a:tailEnd/>
          </a:ln>
        </p:spPr>
        <p:txBody>
          <a:bodyPr lIns="101882" tIns="50941" rIns="101882" bIns="50941"/>
          <a:lstStyle/>
          <a:p>
            <a:pPr eaLnBrk="1" fontAlgn="auto" hangingPunct="1">
              <a:spcBef>
                <a:spcPts val="0"/>
              </a:spcBef>
              <a:spcAft>
                <a:spcPts val="0"/>
              </a:spcAft>
            </a:pPr>
            <a:endParaRPr lang="en-US" sz="1100">
              <a:solidFill>
                <a:prstClr val="black"/>
              </a:solidFill>
              <a:latin typeface="Calibri"/>
              <a:ea typeface="+mn-ea"/>
            </a:endParaRPr>
          </a:p>
        </p:txBody>
      </p:sp>
      <p:sp>
        <p:nvSpPr>
          <p:cNvPr id="32794" name="Freeform 27"/>
          <p:cNvSpPr>
            <a:spLocks/>
          </p:cNvSpPr>
          <p:nvPr/>
        </p:nvSpPr>
        <p:spPr bwMode="auto">
          <a:xfrm>
            <a:off x="1812925" y="6172200"/>
            <a:ext cx="73025" cy="88900"/>
          </a:xfrm>
          <a:custGeom>
            <a:avLst/>
            <a:gdLst>
              <a:gd name="T0" fmla="*/ 51 w 51"/>
              <a:gd name="T1" fmla="*/ 0 h 64"/>
              <a:gd name="T2" fmla="*/ 0 w 51"/>
              <a:gd name="T3" fmla="*/ 64 h 64"/>
              <a:gd name="T4" fmla="*/ 0 60000 65536"/>
              <a:gd name="T5" fmla="*/ 0 60000 65536"/>
              <a:gd name="T6" fmla="*/ 0 w 51"/>
              <a:gd name="T7" fmla="*/ 0 h 64"/>
              <a:gd name="T8" fmla="*/ 51 w 51"/>
              <a:gd name="T9" fmla="*/ 64 h 64"/>
            </a:gdLst>
            <a:ahLst/>
            <a:cxnLst>
              <a:cxn ang="T4">
                <a:pos x="T0" y="T1"/>
              </a:cxn>
              <a:cxn ang="T5">
                <a:pos x="T2" y="T3"/>
              </a:cxn>
            </a:cxnLst>
            <a:rect l="T6" t="T7" r="T8" b="T9"/>
            <a:pathLst>
              <a:path w="51" h="64">
                <a:moveTo>
                  <a:pt x="51" y="0"/>
                </a:moveTo>
                <a:lnTo>
                  <a:pt x="0" y="64"/>
                </a:lnTo>
              </a:path>
            </a:pathLst>
          </a:custGeom>
          <a:noFill/>
          <a:ln w="19050">
            <a:solidFill>
              <a:srgbClr val="FF0000"/>
            </a:solidFill>
            <a:round/>
            <a:headEnd/>
            <a:tailEnd/>
          </a:ln>
        </p:spPr>
        <p:txBody>
          <a:bodyPr lIns="101882" tIns="50941" rIns="101882" bIns="50941"/>
          <a:lstStyle/>
          <a:p>
            <a:pPr eaLnBrk="1" fontAlgn="auto" hangingPunct="1">
              <a:spcBef>
                <a:spcPts val="0"/>
              </a:spcBef>
              <a:spcAft>
                <a:spcPts val="0"/>
              </a:spcAft>
            </a:pPr>
            <a:endParaRPr lang="en-US" sz="1100">
              <a:solidFill>
                <a:prstClr val="black"/>
              </a:solidFill>
              <a:latin typeface="Calibri"/>
              <a:ea typeface="+mn-ea"/>
            </a:endParaRPr>
          </a:p>
        </p:txBody>
      </p:sp>
      <p:sp>
        <p:nvSpPr>
          <p:cNvPr id="32795" name="Text Box 28"/>
          <p:cNvSpPr txBox="1">
            <a:spLocks noChangeArrowheads="1"/>
          </p:cNvSpPr>
          <p:nvPr/>
        </p:nvSpPr>
        <p:spPr bwMode="auto">
          <a:xfrm>
            <a:off x="1792288" y="4608513"/>
            <a:ext cx="938212" cy="290512"/>
          </a:xfrm>
          <a:prstGeom prst="rect">
            <a:avLst/>
          </a:prstGeom>
          <a:noFill/>
          <a:ln w="9525" algn="ctr">
            <a:noFill/>
            <a:miter lim="800000"/>
            <a:headEnd/>
            <a:tailEnd/>
          </a:ln>
        </p:spPr>
        <p:txBody>
          <a:bodyPr wrap="none" lIns="91407" tIns="45704" rIns="91407" bIns="45704">
            <a:spAutoFit/>
          </a:bodyPr>
          <a:lstStyle/>
          <a:p>
            <a:pPr marL="342900" indent="-342900" eaLnBrk="1" fontAlgn="auto" hangingPunct="1">
              <a:spcBef>
                <a:spcPct val="20000"/>
              </a:spcBef>
              <a:spcAft>
                <a:spcPts val="0"/>
              </a:spcAft>
              <a:buFont typeface="Wingdings" pitchFamily="2" charset="2"/>
              <a:buNone/>
            </a:pPr>
            <a:r>
              <a:rPr lang="en-US" sz="1300" i="1">
                <a:solidFill>
                  <a:prstClr val="white"/>
                </a:solidFill>
                <a:latin typeface="Calibri"/>
                <a:ea typeface="+mn-ea"/>
              </a:rPr>
              <a:t>2.46 Miles</a:t>
            </a:r>
          </a:p>
        </p:txBody>
      </p:sp>
      <p:pic>
        <p:nvPicPr>
          <p:cNvPr id="47" name="Picture 26" descr="G102_09_wallopsbackground-01"/>
          <p:cNvPicPr preferRelativeResize="0">
            <a:picLocks noChangeArrowheads="1"/>
          </p:cNvPicPr>
          <p:nvPr/>
        </p:nvPicPr>
        <p:blipFill>
          <a:blip r:embed="rId3" cstate="print"/>
          <a:srcRect/>
          <a:stretch>
            <a:fillRect/>
          </a:stretch>
        </p:blipFill>
        <p:spPr bwMode="auto">
          <a:xfrm>
            <a:off x="4245841" y="1090613"/>
            <a:ext cx="4762500" cy="5182721"/>
          </a:xfrm>
          <a:prstGeom prst="rect">
            <a:avLst/>
          </a:prstGeom>
          <a:noFill/>
          <a:ln w="9525">
            <a:noFill/>
            <a:miter lim="800000"/>
            <a:headEnd/>
            <a:tailEnd/>
          </a:ln>
        </p:spPr>
      </p:pic>
      <p:sp>
        <p:nvSpPr>
          <p:cNvPr id="48" name="AutoShape 50"/>
          <p:cNvSpPr>
            <a:spLocks noChangeArrowheads="1"/>
          </p:cNvSpPr>
          <p:nvPr/>
        </p:nvSpPr>
        <p:spPr bwMode="auto">
          <a:xfrm rot="19789759">
            <a:off x="4778375" y="1320334"/>
            <a:ext cx="365125" cy="1040746"/>
          </a:xfrm>
          <a:prstGeom prst="triangle">
            <a:avLst>
              <a:gd name="adj" fmla="val 50000"/>
            </a:avLst>
          </a:prstGeom>
          <a:solidFill>
            <a:schemeClr val="bg1"/>
          </a:solidFill>
          <a:ln w="3175">
            <a:solidFill>
              <a:schemeClr val="tx1"/>
            </a:solidFill>
            <a:miter lim="800000"/>
            <a:headEnd/>
            <a:tailEnd/>
          </a:ln>
        </p:spPr>
        <p:txBody>
          <a:bodyPr wrap="none" lIns="101882" tIns="50941" rIns="101882" bIns="50941" anchor="ctr"/>
          <a:lstStyle/>
          <a:p>
            <a:pPr eaLnBrk="1" fontAlgn="auto" hangingPunct="1">
              <a:spcBef>
                <a:spcPts val="0"/>
              </a:spcBef>
              <a:spcAft>
                <a:spcPts val="0"/>
              </a:spcAft>
            </a:pPr>
            <a:endParaRPr lang="en-US" sz="1800">
              <a:solidFill>
                <a:prstClr val="black"/>
              </a:solidFill>
              <a:latin typeface="Calibri"/>
              <a:ea typeface="+mn-ea"/>
            </a:endParaRPr>
          </a:p>
        </p:txBody>
      </p:sp>
      <p:sp>
        <p:nvSpPr>
          <p:cNvPr id="49" name="AutoShape 49"/>
          <p:cNvSpPr>
            <a:spLocks noChangeArrowheads="1"/>
          </p:cNvSpPr>
          <p:nvPr/>
        </p:nvSpPr>
        <p:spPr bwMode="auto">
          <a:xfrm rot="16739781">
            <a:off x="6649951" y="5204999"/>
            <a:ext cx="365591" cy="1098968"/>
          </a:xfrm>
          <a:prstGeom prst="triangle">
            <a:avLst>
              <a:gd name="adj" fmla="val 50000"/>
            </a:avLst>
          </a:prstGeom>
          <a:solidFill>
            <a:schemeClr val="bg1"/>
          </a:solidFill>
          <a:ln w="3175">
            <a:solidFill>
              <a:schemeClr val="tx1"/>
            </a:solidFill>
            <a:miter lim="800000"/>
            <a:headEnd/>
            <a:tailEnd/>
          </a:ln>
        </p:spPr>
        <p:txBody>
          <a:bodyPr wrap="none" lIns="101882" tIns="50941" rIns="101882" bIns="50941" anchor="ctr"/>
          <a:lstStyle/>
          <a:p>
            <a:pPr eaLnBrk="1" fontAlgn="auto" hangingPunct="1">
              <a:spcBef>
                <a:spcPts val="0"/>
              </a:spcBef>
              <a:spcAft>
                <a:spcPts val="0"/>
              </a:spcAft>
            </a:pPr>
            <a:endParaRPr lang="en-US" sz="1800">
              <a:solidFill>
                <a:prstClr val="black"/>
              </a:solidFill>
              <a:latin typeface="Calibri"/>
              <a:ea typeface="+mn-ea"/>
            </a:endParaRPr>
          </a:p>
        </p:txBody>
      </p:sp>
      <p:sp>
        <p:nvSpPr>
          <p:cNvPr id="50" name="AutoShape 48"/>
          <p:cNvSpPr>
            <a:spLocks noChangeArrowheads="1"/>
          </p:cNvSpPr>
          <p:nvPr/>
        </p:nvSpPr>
        <p:spPr bwMode="auto">
          <a:xfrm rot="13260734">
            <a:off x="6746875" y="4330514"/>
            <a:ext cx="301625" cy="1309688"/>
          </a:xfrm>
          <a:prstGeom prst="triangle">
            <a:avLst>
              <a:gd name="adj" fmla="val 50000"/>
            </a:avLst>
          </a:prstGeom>
          <a:solidFill>
            <a:schemeClr val="bg1"/>
          </a:solidFill>
          <a:ln w="3175">
            <a:solidFill>
              <a:schemeClr val="tx1"/>
            </a:solidFill>
            <a:miter lim="800000"/>
            <a:headEnd/>
            <a:tailEnd/>
          </a:ln>
        </p:spPr>
        <p:txBody>
          <a:bodyPr wrap="none" lIns="101882" tIns="50941" rIns="101882" bIns="50941" anchor="ctr"/>
          <a:lstStyle/>
          <a:p>
            <a:pPr eaLnBrk="1" fontAlgn="auto" hangingPunct="1">
              <a:spcBef>
                <a:spcPts val="0"/>
              </a:spcBef>
              <a:spcAft>
                <a:spcPts val="0"/>
              </a:spcAft>
            </a:pPr>
            <a:endParaRPr lang="en-US" sz="1800">
              <a:solidFill>
                <a:prstClr val="black"/>
              </a:solidFill>
              <a:latin typeface="Calibri"/>
              <a:ea typeface="+mn-ea"/>
            </a:endParaRPr>
          </a:p>
        </p:txBody>
      </p:sp>
      <p:sp>
        <p:nvSpPr>
          <p:cNvPr id="51" name="AutoShape 47"/>
          <p:cNvSpPr>
            <a:spLocks noChangeArrowheads="1"/>
          </p:cNvSpPr>
          <p:nvPr/>
        </p:nvSpPr>
        <p:spPr bwMode="auto">
          <a:xfrm rot="15905264">
            <a:off x="6841170" y="2490732"/>
            <a:ext cx="365592" cy="1041977"/>
          </a:xfrm>
          <a:prstGeom prst="triangle">
            <a:avLst>
              <a:gd name="adj" fmla="val 50000"/>
            </a:avLst>
          </a:prstGeom>
          <a:solidFill>
            <a:schemeClr val="bg1"/>
          </a:solidFill>
          <a:ln w="3175">
            <a:solidFill>
              <a:schemeClr val="tx1"/>
            </a:solidFill>
            <a:miter lim="800000"/>
            <a:headEnd/>
            <a:tailEnd/>
          </a:ln>
        </p:spPr>
        <p:txBody>
          <a:bodyPr wrap="none" lIns="101882" tIns="50941" rIns="101882" bIns="50941" anchor="ctr"/>
          <a:lstStyle/>
          <a:p>
            <a:pPr eaLnBrk="1" fontAlgn="auto" hangingPunct="1">
              <a:spcBef>
                <a:spcPts val="0"/>
              </a:spcBef>
              <a:spcAft>
                <a:spcPts val="0"/>
              </a:spcAft>
            </a:pPr>
            <a:endParaRPr lang="en-US" sz="1800">
              <a:solidFill>
                <a:prstClr val="black"/>
              </a:solidFill>
              <a:latin typeface="Calibri"/>
              <a:ea typeface="+mn-ea"/>
            </a:endParaRPr>
          </a:p>
        </p:txBody>
      </p:sp>
      <p:pic>
        <p:nvPicPr>
          <p:cNvPr id="52" name="Picture 34" descr="H100"/>
          <p:cNvPicPr>
            <a:picLocks noChangeAspect="1" noChangeArrowheads="1"/>
          </p:cNvPicPr>
          <p:nvPr/>
        </p:nvPicPr>
        <p:blipFill>
          <a:blip r:embed="rId4" cstate="print">
            <a:lum bright="20000" contrast="-64000"/>
          </a:blip>
          <a:srcRect/>
          <a:stretch>
            <a:fillRect/>
          </a:stretch>
        </p:blipFill>
        <p:spPr bwMode="auto">
          <a:xfrm>
            <a:off x="4322329" y="1802187"/>
            <a:ext cx="1524000" cy="1028140"/>
          </a:xfrm>
          <a:prstGeom prst="rect">
            <a:avLst/>
          </a:prstGeom>
          <a:solidFill>
            <a:schemeClr val="accent1"/>
          </a:solidFill>
          <a:ln w="3175">
            <a:solidFill>
              <a:schemeClr val="tx1"/>
            </a:solidFill>
            <a:miter lim="800000"/>
            <a:headEnd/>
            <a:tailEnd/>
          </a:ln>
        </p:spPr>
      </p:pic>
      <p:sp>
        <p:nvSpPr>
          <p:cNvPr id="53" name="Text Box 44"/>
          <p:cNvSpPr txBox="1">
            <a:spLocks noChangeArrowheads="1"/>
          </p:cNvSpPr>
          <p:nvPr/>
        </p:nvSpPr>
        <p:spPr bwMode="auto">
          <a:xfrm>
            <a:off x="4439938" y="2478741"/>
            <a:ext cx="1167557" cy="379876"/>
          </a:xfrm>
          <a:prstGeom prst="rect">
            <a:avLst/>
          </a:prstGeom>
          <a:noFill/>
          <a:ln w="9525">
            <a:noFill/>
            <a:miter lim="800000"/>
            <a:headEnd/>
            <a:tailEnd/>
          </a:ln>
        </p:spPr>
        <p:txBody>
          <a:bodyPr wrap="none" lIns="101882" tIns="50941" rIns="101882" bIns="50941">
            <a:spAutoFit/>
          </a:bodyPr>
          <a:lstStyle/>
          <a:p>
            <a:pPr algn="ctr" eaLnBrk="1" fontAlgn="auto" hangingPunct="1">
              <a:spcBef>
                <a:spcPts val="0"/>
              </a:spcBef>
              <a:spcAft>
                <a:spcPts val="0"/>
              </a:spcAft>
            </a:pPr>
            <a:r>
              <a:rPr lang="en-US" sz="900" dirty="0">
                <a:solidFill>
                  <a:prstClr val="white"/>
                </a:solidFill>
                <a:latin typeface="Calibri"/>
                <a:ea typeface="+mn-ea"/>
              </a:rPr>
              <a:t>H-100 Cargo</a:t>
            </a:r>
            <a:br>
              <a:rPr lang="en-US" sz="900" dirty="0">
                <a:solidFill>
                  <a:prstClr val="white"/>
                </a:solidFill>
                <a:latin typeface="Calibri"/>
                <a:ea typeface="+mn-ea"/>
              </a:rPr>
            </a:br>
            <a:r>
              <a:rPr lang="en-US" sz="900" dirty="0">
                <a:solidFill>
                  <a:prstClr val="white"/>
                </a:solidFill>
                <a:latin typeface="Calibri"/>
                <a:ea typeface="+mn-ea"/>
              </a:rPr>
              <a:t>Processing Facility</a:t>
            </a:r>
            <a:endParaRPr lang="en-US" sz="900" dirty="0">
              <a:solidFill>
                <a:prstClr val="black"/>
              </a:solidFill>
              <a:latin typeface="Calibri"/>
              <a:ea typeface="+mn-ea"/>
            </a:endParaRPr>
          </a:p>
        </p:txBody>
      </p:sp>
      <p:sp>
        <p:nvSpPr>
          <p:cNvPr id="54" name="AutoShape 45"/>
          <p:cNvSpPr>
            <a:spLocks noChangeArrowheads="1"/>
          </p:cNvSpPr>
          <p:nvPr/>
        </p:nvSpPr>
        <p:spPr bwMode="auto">
          <a:xfrm rot="17912728">
            <a:off x="6762495" y="1114510"/>
            <a:ext cx="364191" cy="1041977"/>
          </a:xfrm>
          <a:prstGeom prst="triangle">
            <a:avLst>
              <a:gd name="adj" fmla="val 50000"/>
            </a:avLst>
          </a:prstGeom>
          <a:solidFill>
            <a:schemeClr val="bg1"/>
          </a:solidFill>
          <a:ln w="3175">
            <a:solidFill>
              <a:schemeClr val="tx1"/>
            </a:solidFill>
            <a:miter lim="800000"/>
            <a:headEnd/>
            <a:tailEnd/>
          </a:ln>
        </p:spPr>
        <p:txBody>
          <a:bodyPr wrap="none" lIns="101882" tIns="50941" rIns="101882" bIns="50941" anchor="ctr"/>
          <a:lstStyle/>
          <a:p>
            <a:pPr eaLnBrk="1" fontAlgn="auto" hangingPunct="1">
              <a:spcBef>
                <a:spcPts val="0"/>
              </a:spcBef>
              <a:spcAft>
                <a:spcPts val="0"/>
              </a:spcAft>
            </a:pPr>
            <a:endParaRPr lang="en-US" sz="1800">
              <a:solidFill>
                <a:prstClr val="black"/>
              </a:solidFill>
              <a:latin typeface="Calibri"/>
              <a:ea typeface="+mn-ea"/>
            </a:endParaRPr>
          </a:p>
        </p:txBody>
      </p:sp>
      <p:pic>
        <p:nvPicPr>
          <p:cNvPr id="55" name="Picture 35" descr="V55"/>
          <p:cNvPicPr>
            <a:picLocks noChangeAspect="1" noChangeArrowheads="1"/>
          </p:cNvPicPr>
          <p:nvPr/>
        </p:nvPicPr>
        <p:blipFill>
          <a:blip r:embed="rId5" cstate="print">
            <a:lum bright="20000" contrast="-64000"/>
          </a:blip>
          <a:srcRect/>
          <a:stretch>
            <a:fillRect/>
          </a:stretch>
        </p:blipFill>
        <p:spPr bwMode="auto">
          <a:xfrm>
            <a:off x="7273636" y="1363756"/>
            <a:ext cx="1384653" cy="1099578"/>
          </a:xfrm>
          <a:prstGeom prst="rect">
            <a:avLst/>
          </a:prstGeom>
          <a:solidFill>
            <a:schemeClr val="accent1"/>
          </a:solidFill>
          <a:ln w="3175">
            <a:solidFill>
              <a:schemeClr val="tx1"/>
            </a:solidFill>
            <a:miter lim="800000"/>
            <a:headEnd/>
            <a:tailEnd/>
          </a:ln>
        </p:spPr>
      </p:pic>
      <p:sp>
        <p:nvSpPr>
          <p:cNvPr id="56" name="Text Box 43"/>
          <p:cNvSpPr txBox="1">
            <a:spLocks noChangeArrowheads="1"/>
          </p:cNvSpPr>
          <p:nvPr/>
        </p:nvSpPr>
        <p:spPr bwMode="auto">
          <a:xfrm>
            <a:off x="7498250" y="2149569"/>
            <a:ext cx="975195" cy="379876"/>
          </a:xfrm>
          <a:prstGeom prst="rect">
            <a:avLst/>
          </a:prstGeom>
          <a:noFill/>
          <a:ln w="9525">
            <a:noFill/>
            <a:miter lim="800000"/>
            <a:headEnd/>
            <a:tailEnd/>
          </a:ln>
        </p:spPr>
        <p:txBody>
          <a:bodyPr wrap="none" lIns="101882" tIns="50941" rIns="101882" bIns="50941">
            <a:spAutoFit/>
          </a:bodyPr>
          <a:lstStyle/>
          <a:p>
            <a:pPr algn="ctr" eaLnBrk="1" fontAlgn="auto" hangingPunct="1">
              <a:spcBef>
                <a:spcPts val="0"/>
              </a:spcBef>
              <a:spcAft>
                <a:spcPts val="0"/>
              </a:spcAft>
            </a:pPr>
            <a:r>
              <a:rPr lang="en-US" sz="900" dirty="0">
                <a:solidFill>
                  <a:prstClr val="white"/>
                </a:solidFill>
                <a:latin typeface="Calibri"/>
                <a:ea typeface="+mn-ea"/>
              </a:rPr>
              <a:t>V-55 Payload</a:t>
            </a:r>
            <a:br>
              <a:rPr lang="en-US" sz="900" dirty="0">
                <a:solidFill>
                  <a:prstClr val="white"/>
                </a:solidFill>
                <a:latin typeface="Calibri"/>
                <a:ea typeface="+mn-ea"/>
              </a:rPr>
            </a:br>
            <a:r>
              <a:rPr lang="en-US" sz="900" dirty="0">
                <a:solidFill>
                  <a:prstClr val="white"/>
                </a:solidFill>
                <a:latin typeface="Calibri"/>
                <a:ea typeface="+mn-ea"/>
              </a:rPr>
              <a:t>Fueling Facility</a:t>
            </a:r>
            <a:endParaRPr lang="en-US" sz="900" dirty="0">
              <a:solidFill>
                <a:prstClr val="black"/>
              </a:solidFill>
              <a:latin typeface="Calibri"/>
              <a:ea typeface="+mn-ea"/>
            </a:endParaRPr>
          </a:p>
        </p:txBody>
      </p:sp>
      <p:sp>
        <p:nvSpPr>
          <p:cNvPr id="57" name="Text Box 51"/>
          <p:cNvSpPr txBox="1">
            <a:spLocks noChangeArrowheads="1"/>
          </p:cNvSpPr>
          <p:nvPr/>
        </p:nvSpPr>
        <p:spPr bwMode="auto">
          <a:xfrm>
            <a:off x="4307357" y="1157848"/>
            <a:ext cx="874207" cy="287543"/>
          </a:xfrm>
          <a:prstGeom prst="rect">
            <a:avLst/>
          </a:prstGeom>
          <a:noFill/>
          <a:ln w="9525">
            <a:noFill/>
            <a:miter lim="800000"/>
            <a:headEnd/>
            <a:tailEnd/>
          </a:ln>
        </p:spPr>
        <p:txBody>
          <a:bodyPr wrap="none" lIns="101882" tIns="50941" rIns="101882" bIns="50941">
            <a:spAutoFit/>
          </a:bodyPr>
          <a:lstStyle/>
          <a:p>
            <a:pPr algn="ctr" eaLnBrk="1" fontAlgn="auto" hangingPunct="1">
              <a:spcBef>
                <a:spcPts val="0"/>
              </a:spcBef>
              <a:spcAft>
                <a:spcPts val="0"/>
              </a:spcAft>
            </a:pPr>
            <a:r>
              <a:rPr lang="en-US" sz="1200" b="1" dirty="0">
                <a:solidFill>
                  <a:prstClr val="white"/>
                </a:solidFill>
                <a:latin typeface="Calibri"/>
                <a:ea typeface="+mn-ea"/>
              </a:rPr>
              <a:t>Mainland</a:t>
            </a:r>
            <a:endParaRPr lang="en-US" sz="1200" b="1" dirty="0">
              <a:solidFill>
                <a:prstClr val="black"/>
              </a:solidFill>
              <a:latin typeface="Calibri"/>
              <a:ea typeface="+mn-ea"/>
            </a:endParaRPr>
          </a:p>
        </p:txBody>
      </p:sp>
      <p:pic>
        <p:nvPicPr>
          <p:cNvPr id="58" name="Picture 11"/>
          <p:cNvPicPr>
            <a:picLocks noChangeAspect="1" noChangeArrowheads="1"/>
          </p:cNvPicPr>
          <p:nvPr/>
        </p:nvPicPr>
        <p:blipFill>
          <a:blip r:embed="rId6" cstate="print"/>
          <a:srcRect/>
          <a:stretch>
            <a:fillRect/>
          </a:stretch>
        </p:blipFill>
        <p:spPr bwMode="auto">
          <a:xfrm>
            <a:off x="7353300" y="2547658"/>
            <a:ext cx="1350818" cy="848846"/>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59" name="Picture 58" descr="Pad-0A 2-14-2011e.jpg"/>
          <p:cNvPicPr>
            <a:picLocks noChangeAspect="1"/>
          </p:cNvPicPr>
          <p:nvPr/>
        </p:nvPicPr>
        <p:blipFill>
          <a:blip r:embed="rId7" cstate="print"/>
          <a:srcRect/>
          <a:stretch>
            <a:fillRect/>
          </a:stretch>
        </p:blipFill>
        <p:spPr bwMode="auto">
          <a:xfrm>
            <a:off x="7217352" y="3515286"/>
            <a:ext cx="1622136" cy="163886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60" name="Text Box 41"/>
          <p:cNvSpPr txBox="1">
            <a:spLocks noChangeArrowheads="1"/>
          </p:cNvSpPr>
          <p:nvPr/>
        </p:nvSpPr>
        <p:spPr bwMode="auto">
          <a:xfrm>
            <a:off x="7981729" y="3824849"/>
            <a:ext cx="584063" cy="379876"/>
          </a:xfrm>
          <a:prstGeom prst="rect">
            <a:avLst/>
          </a:prstGeom>
          <a:noFill/>
          <a:ln w="9525">
            <a:noFill/>
            <a:miter lim="800000"/>
            <a:headEnd/>
            <a:tailEnd/>
          </a:ln>
        </p:spPr>
        <p:txBody>
          <a:bodyPr wrap="none" lIns="101882" tIns="50941" rIns="101882" bIns="50941">
            <a:spAutoFit/>
          </a:bodyPr>
          <a:lstStyle/>
          <a:p>
            <a:pPr algn="ctr" eaLnBrk="1" fontAlgn="auto" hangingPunct="1">
              <a:spcBef>
                <a:spcPts val="0"/>
              </a:spcBef>
              <a:spcAft>
                <a:spcPts val="0"/>
              </a:spcAft>
            </a:pPr>
            <a:r>
              <a:rPr lang="en-US" sz="900" dirty="0">
                <a:solidFill>
                  <a:prstClr val="white"/>
                </a:solidFill>
                <a:latin typeface="Calibri"/>
                <a:ea typeface="+mn-ea"/>
              </a:rPr>
              <a:t>Pad 0A</a:t>
            </a:r>
            <a:br>
              <a:rPr lang="en-US" sz="900" dirty="0">
                <a:solidFill>
                  <a:prstClr val="white"/>
                </a:solidFill>
                <a:latin typeface="Calibri"/>
                <a:ea typeface="+mn-ea"/>
              </a:rPr>
            </a:br>
            <a:endParaRPr lang="en-US" sz="900" dirty="0">
              <a:solidFill>
                <a:prstClr val="black"/>
              </a:solidFill>
              <a:latin typeface="Calibri"/>
              <a:ea typeface="+mn-ea"/>
            </a:endParaRPr>
          </a:p>
        </p:txBody>
      </p:sp>
      <p:sp>
        <p:nvSpPr>
          <p:cNvPr id="61" name="Text Box 42"/>
          <p:cNvSpPr txBox="1">
            <a:spLocks noChangeArrowheads="1"/>
          </p:cNvSpPr>
          <p:nvPr/>
        </p:nvSpPr>
        <p:spPr bwMode="auto">
          <a:xfrm>
            <a:off x="7309487" y="3130084"/>
            <a:ext cx="1302208" cy="379876"/>
          </a:xfrm>
          <a:prstGeom prst="rect">
            <a:avLst/>
          </a:prstGeom>
          <a:noFill/>
          <a:ln w="9525">
            <a:noFill/>
            <a:miter lim="800000"/>
            <a:headEnd/>
            <a:tailEnd/>
          </a:ln>
        </p:spPr>
        <p:txBody>
          <a:bodyPr wrap="none" lIns="101882" tIns="50941" rIns="101882" bIns="50941">
            <a:spAutoFit/>
          </a:bodyPr>
          <a:lstStyle/>
          <a:p>
            <a:pPr algn="ctr" eaLnBrk="1" fontAlgn="auto" hangingPunct="1">
              <a:spcBef>
                <a:spcPts val="0"/>
              </a:spcBef>
              <a:spcAft>
                <a:spcPts val="0"/>
              </a:spcAft>
            </a:pPr>
            <a:r>
              <a:rPr lang="en-US" sz="900" dirty="0">
                <a:solidFill>
                  <a:prstClr val="white"/>
                </a:solidFill>
                <a:latin typeface="Calibri"/>
                <a:ea typeface="+mn-ea"/>
              </a:rPr>
              <a:t>Horizontal Integration</a:t>
            </a:r>
          </a:p>
          <a:p>
            <a:pPr algn="ctr" eaLnBrk="1" fontAlgn="auto" hangingPunct="1">
              <a:spcBef>
                <a:spcPts val="0"/>
              </a:spcBef>
              <a:spcAft>
                <a:spcPts val="0"/>
              </a:spcAft>
            </a:pPr>
            <a:r>
              <a:rPr lang="en-US" sz="900" dirty="0">
                <a:solidFill>
                  <a:prstClr val="white"/>
                </a:solidFill>
                <a:latin typeface="Calibri"/>
                <a:ea typeface="+mn-ea"/>
              </a:rPr>
              <a:t>Facility (HIF)</a:t>
            </a:r>
            <a:endParaRPr lang="en-US" sz="900" dirty="0">
              <a:solidFill>
                <a:prstClr val="black"/>
              </a:solidFill>
              <a:latin typeface="Calibri"/>
              <a:ea typeface="+mn-ea"/>
            </a:endParaRPr>
          </a:p>
        </p:txBody>
      </p:sp>
      <p:pic>
        <p:nvPicPr>
          <p:cNvPr id="62" name="Picture 24" descr="Tank Farm 1.JPG"/>
          <p:cNvPicPr>
            <a:picLocks noChangeAspect="1"/>
          </p:cNvPicPr>
          <p:nvPr/>
        </p:nvPicPr>
        <p:blipFill>
          <a:blip r:embed="rId8" cstate="print"/>
          <a:srcRect/>
          <a:stretch>
            <a:fillRect/>
          </a:stretch>
        </p:blipFill>
        <p:spPr bwMode="auto">
          <a:xfrm>
            <a:off x="7321260" y="5223482"/>
            <a:ext cx="1290205" cy="939193"/>
          </a:xfrm>
          <a:prstGeom prst="rect">
            <a:avLst/>
          </a:prstGeom>
          <a:noFill/>
          <a:ln w="12700">
            <a:solidFill>
              <a:schemeClr val="tx1"/>
            </a:solidFill>
            <a:miter lim="800000"/>
            <a:headEnd/>
            <a:tailEnd/>
          </a:ln>
        </p:spPr>
      </p:pic>
      <p:sp>
        <p:nvSpPr>
          <p:cNvPr id="63" name="Text Box 39"/>
          <p:cNvSpPr txBox="1">
            <a:spLocks noChangeArrowheads="1"/>
          </p:cNvSpPr>
          <p:nvPr/>
        </p:nvSpPr>
        <p:spPr bwMode="auto">
          <a:xfrm>
            <a:off x="7445375" y="5881128"/>
            <a:ext cx="1315032" cy="241376"/>
          </a:xfrm>
          <a:prstGeom prst="rect">
            <a:avLst/>
          </a:prstGeom>
          <a:noFill/>
          <a:ln w="9525">
            <a:noFill/>
            <a:miter lim="800000"/>
            <a:headEnd/>
            <a:tailEnd/>
          </a:ln>
        </p:spPr>
        <p:txBody>
          <a:bodyPr wrap="none" lIns="101882" tIns="50941" rIns="101882" bIns="50941">
            <a:spAutoFit/>
          </a:bodyPr>
          <a:lstStyle/>
          <a:p>
            <a:pPr eaLnBrk="1" fontAlgn="auto" hangingPunct="1">
              <a:spcBef>
                <a:spcPts val="0"/>
              </a:spcBef>
              <a:spcAft>
                <a:spcPts val="0"/>
              </a:spcAft>
            </a:pPr>
            <a:r>
              <a:rPr lang="en-US" sz="900" dirty="0">
                <a:solidFill>
                  <a:prstClr val="white"/>
                </a:solidFill>
                <a:latin typeface="Calibri"/>
                <a:ea typeface="+mn-ea"/>
              </a:rPr>
              <a:t>Liquid Fueling Facility</a:t>
            </a:r>
            <a:endParaRPr lang="en-US" sz="900" dirty="0">
              <a:solidFill>
                <a:prstClr val="black"/>
              </a:solidFill>
              <a:latin typeface="Calibri"/>
              <a:ea typeface="+mn-ea"/>
            </a:endParaRPr>
          </a:p>
        </p:txBody>
      </p:sp>
      <p:sp>
        <p:nvSpPr>
          <p:cNvPr id="43" name="Footer Placeholder 6"/>
          <p:cNvSpPr txBox="1">
            <a:spLocks/>
          </p:cNvSpPr>
          <p:nvPr/>
        </p:nvSpPr>
        <p:spPr>
          <a:xfrm>
            <a:off x="381000" y="6356350"/>
            <a:ext cx="2362200" cy="365125"/>
          </a:xfrm>
          <a:prstGeom prst="rect">
            <a:avLst/>
          </a:prstGeom>
          <a:ln/>
        </p:spPr>
        <p:txBody>
          <a:bodyPr vert="horz" lIns="91440" tIns="45720" rIns="91440" bIns="45720" rtlCol="0" anchor="ctr"/>
          <a:lstStyle/>
          <a:p>
            <a:pPr eaLnBrk="1" fontAlgn="auto" hangingPunct="1">
              <a:spcBef>
                <a:spcPts val="0"/>
              </a:spcBef>
              <a:spcAft>
                <a:spcPts val="0"/>
              </a:spcAft>
              <a:defRPr/>
            </a:pPr>
            <a:r>
              <a:rPr lang="en-US" sz="800" smtClean="0">
                <a:solidFill>
                  <a:prstClr val="black"/>
                </a:solidFill>
                <a:ea typeface="+mn-ea"/>
                <a:cs typeface="Arial" pitchFamily="34" charset="0"/>
              </a:rPr>
              <a:t>JFS-2/8/13</a:t>
            </a:r>
            <a:endParaRPr lang="en-US" sz="800" dirty="0" smtClean="0">
              <a:solidFill>
                <a:prstClr val="black"/>
              </a:solidFill>
              <a:ea typeface="+mn-ea"/>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Fairing Installed</a:t>
            </a:r>
            <a:endParaRPr lang="en-US" dirty="0"/>
          </a:p>
        </p:txBody>
      </p:sp>
      <p:sp>
        <p:nvSpPr>
          <p:cNvPr id="3" name="Content Placeholder 2"/>
          <p:cNvSpPr>
            <a:spLocks noGrp="1"/>
          </p:cNvSpPr>
          <p:nvPr>
            <p:ph idx="4294967295"/>
          </p:nvPr>
        </p:nvSpPr>
        <p:spPr>
          <a:xfrm>
            <a:off x="0" y="1066800"/>
            <a:ext cx="8305800" cy="5059363"/>
          </a:xfrm>
        </p:spPr>
        <p:txBody>
          <a:bodyPr>
            <a:normAutofit/>
          </a:bodyPr>
          <a:lstStyle/>
          <a:p>
            <a:pPr>
              <a:buNone/>
            </a:pPr>
            <a:r>
              <a:rPr lang="en-US" sz="2800" dirty="0" smtClean="0"/>
              <a:t> </a:t>
            </a:r>
            <a:endParaRPr lang="en-US" sz="2800" dirty="0"/>
          </a:p>
        </p:txBody>
      </p:sp>
      <p:pic>
        <p:nvPicPr>
          <p:cNvPr id="6146" name="Picture 2" descr="D1 Prior to roll ou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672" y="1133734"/>
            <a:ext cx="8544154" cy="5259995"/>
          </a:xfrm>
          <a:prstGeom prst="rect">
            <a:avLst/>
          </a:prstGeom>
          <a:noFill/>
        </p:spPr>
      </p:pic>
      <p:sp>
        <p:nvSpPr>
          <p:cNvPr id="6" name="object 3"/>
          <p:cNvSpPr>
            <a:spLocks noChangeAspect="1"/>
          </p:cNvSpPr>
          <p:nvPr/>
        </p:nvSpPr>
        <p:spPr>
          <a:xfrm>
            <a:off x="2971800" y="152400"/>
            <a:ext cx="3657600" cy="2733369"/>
          </a:xfrm>
          <a:prstGeom prst="rect">
            <a:avLst/>
          </a:prstGeom>
          <a:blipFill>
            <a:blip r:embed="rId3" cstate="print">
              <a:extLst>
                <a:ext uri="{28A0092B-C50C-407E-A947-70E740481C1C}">
                  <a14:useLocalDpi xmlns:a14="http://schemas.microsoft.com/office/drawing/2010/main" val="0"/>
                </a:ext>
              </a:extLst>
            </a:blip>
            <a:stretch>
              <a:fillRect/>
            </a:stretch>
          </a:blipFill>
          <a:ln w="22225">
            <a:solidFill>
              <a:schemeClr val="tx1"/>
            </a:solidFill>
          </a:ln>
        </p:spPr>
        <p:txBody>
          <a:bodyPr wrap="square" lIns="0" tIns="0" rIns="0" bIns="0" rtlCol="0">
            <a:spAutoFit/>
          </a:bodyPr>
          <a:lstStyle/>
          <a:p>
            <a:endParaRPr>
              <a:solidFill>
                <a:prstClr val="black"/>
              </a:solidFill>
            </a:endParaRPr>
          </a:p>
        </p:txBody>
      </p:sp>
    </p:spTree>
    <p:extLst>
      <p:ext uri="{BB962C8B-B14F-4D97-AF65-F5344CB8AC3E}">
        <p14:creationId xmlns:p14="http://schemas.microsoft.com/office/powerpoint/2010/main" val="260306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Rollout!</a:t>
            </a:r>
            <a:endParaRPr lang="en-US" dirty="0"/>
          </a:p>
        </p:txBody>
      </p:sp>
      <p:pic>
        <p:nvPicPr>
          <p:cNvPr id="1026" name="Picture 2" descr="http://www.orbital.com/Antares-Cygnus/images/Rolllout-2.jpg">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087" y="1017140"/>
            <a:ext cx="8062374" cy="5280856"/>
          </a:xfrm>
          <a:prstGeom prst="rect">
            <a:avLst/>
          </a:prstGeom>
          <a:noFill/>
        </p:spPr>
      </p:pic>
      <p:sp>
        <p:nvSpPr>
          <p:cNvPr id="7" name="Slide Number Placeholder 6"/>
          <p:cNvSpPr>
            <a:spLocks noGrp="1"/>
          </p:cNvSpPr>
          <p:nvPr>
            <p:ph type="sldNum" sz="quarter" idx="10"/>
          </p:nvPr>
        </p:nvSpPr>
        <p:spPr/>
        <p:txBody>
          <a:bodyPr/>
          <a:lstStyle/>
          <a:p>
            <a:fld id="{5CBCEC27-BF7D-40E1-93E0-81EF328771D0}"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428703404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Antares on Wallops Launch Pad 0A</a:t>
            </a:r>
            <a:endParaRPr lang="en-US" dirty="0"/>
          </a:p>
        </p:txBody>
      </p:sp>
      <p:sp>
        <p:nvSpPr>
          <p:cNvPr id="7" name="Content Placeholder 6"/>
          <p:cNvSpPr>
            <a:spLocks noGrp="1"/>
          </p:cNvSpPr>
          <p:nvPr>
            <p:ph idx="1"/>
          </p:nvPr>
        </p:nvSpPr>
        <p:spPr/>
        <p:txBody>
          <a:bodyPr/>
          <a:lstStyle/>
          <a:p>
            <a:endParaRPr lang="en-US"/>
          </a:p>
        </p:txBody>
      </p:sp>
      <p:pic>
        <p:nvPicPr>
          <p:cNvPr id="5" name="Picture 4" descr="0075 copy.JPG"/>
          <p:cNvPicPr>
            <a:picLocks noChangeAspect="1"/>
          </p:cNvPicPr>
          <p:nvPr/>
        </p:nvPicPr>
        <p:blipFill>
          <a:blip r:embed="rId2" cstate="print"/>
          <a:stretch>
            <a:fillRect/>
          </a:stretch>
        </p:blipFill>
        <p:spPr>
          <a:xfrm>
            <a:off x="228600" y="990600"/>
            <a:ext cx="8709539" cy="5392702"/>
          </a:xfrm>
          <a:prstGeom prst="rect">
            <a:avLst/>
          </a:prstGeom>
          <a:ln w="19050">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Orb-2 Liftoff</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524000" y="1045515"/>
            <a:ext cx="6421286" cy="505048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 from Cygnus - R-Bar Approach</a:t>
            </a:r>
            <a:endParaRPr lang="en-US" dirty="0"/>
          </a:p>
        </p:txBody>
      </p:sp>
      <p:pic>
        <p:nvPicPr>
          <p:cNvPr id="65538" name="Picture 2"/>
          <p:cNvPicPr>
            <a:picLocks noGrp="1" noChangeAspect="1" noChangeArrowheads="1"/>
          </p:cNvPicPr>
          <p:nvPr>
            <p:ph idx="1"/>
          </p:nvPr>
        </p:nvPicPr>
        <p:blipFill>
          <a:blip r:embed="rId2" cstate="print"/>
          <a:stretch>
            <a:fillRect/>
          </a:stretch>
        </p:blipFill>
        <p:spPr bwMode="auto">
          <a:xfrm>
            <a:off x="992187" y="1627981"/>
            <a:ext cx="7124700" cy="4219575"/>
          </a:xfrm>
          <a:prstGeom prst="rect">
            <a:avLst/>
          </a:prstGeom>
          <a:noFill/>
          <a:ln w="9525">
            <a:noFill/>
            <a:miter lim="800000"/>
            <a:headEnd/>
            <a:tailEnd/>
          </a:ln>
        </p:spPr>
      </p:pic>
      <p:pic>
        <p:nvPicPr>
          <p:cNvPr id="6" name="Picture 1"/>
          <p:cNvPicPr>
            <a:picLocks noChangeAspect="1" noChangeArrowheads="1"/>
          </p:cNvPicPr>
          <p:nvPr/>
        </p:nvPicPr>
        <p:blipFill>
          <a:blip r:embed="rId3" cstate="print"/>
          <a:srcRect/>
          <a:stretch>
            <a:fillRect/>
          </a:stretch>
        </p:blipFill>
        <p:spPr bwMode="auto">
          <a:xfrm>
            <a:off x="381000" y="1066800"/>
            <a:ext cx="5055548" cy="3200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Cygnus Far Field View</a:t>
            </a:r>
            <a:endParaRPr lang="en-US" dirty="0"/>
          </a:p>
        </p:txBody>
      </p:sp>
      <p:pic>
        <p:nvPicPr>
          <p:cNvPr id="19457" name="Picture 1" descr="C:\Users\MinehartE\Desktop\Orb-2 select\iss040e068002.jpg"/>
          <p:cNvPicPr>
            <a:picLocks noChangeAspect="1" noChangeArrowheads="1"/>
          </p:cNvPicPr>
          <p:nvPr/>
        </p:nvPicPr>
        <p:blipFill>
          <a:blip r:embed="rId2" cstate="print"/>
          <a:srcRect/>
          <a:stretch>
            <a:fillRect/>
          </a:stretch>
        </p:blipFill>
        <p:spPr bwMode="auto">
          <a:xfrm>
            <a:off x="533400" y="1143000"/>
            <a:ext cx="7848600" cy="5212876"/>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dirty="0" smtClean="0"/>
              <a:t>Cygnus Through the Window</a:t>
            </a:r>
          </a:p>
        </p:txBody>
      </p:sp>
      <p:pic>
        <p:nvPicPr>
          <p:cNvPr id="45059" name="Content Placeholder 6" descr="iss038e031964.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48641" y="989004"/>
            <a:ext cx="8243298" cy="5472554"/>
          </a:xfrm>
        </p:spPr>
      </p:pic>
    </p:spTree>
    <p:extLst>
      <p:ext uri="{BB962C8B-B14F-4D97-AF65-F5344CB8AC3E}">
        <p14:creationId xmlns:p14="http://schemas.microsoft.com/office/powerpoint/2010/main" val="137550210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Orb-2 Final Approach</a:t>
            </a:r>
            <a:endParaRPr lang="en-US" dirty="0"/>
          </a:p>
        </p:txBody>
      </p:sp>
      <p:pic>
        <p:nvPicPr>
          <p:cNvPr id="6" name="Picture 2" descr="J:\Apg\CRS\Mission Ops\07 Mission\Orb-2\Photos\Approach\iss040e069128.jpg"/>
          <p:cNvPicPr>
            <a:picLocks noChangeAspect="1" noChangeArrowheads="1"/>
          </p:cNvPicPr>
          <p:nvPr/>
        </p:nvPicPr>
        <p:blipFill>
          <a:blip r:embed="rId2" cstate="print"/>
          <a:srcRect/>
          <a:stretch>
            <a:fillRect/>
          </a:stretch>
        </p:blipFill>
        <p:spPr bwMode="auto">
          <a:xfrm>
            <a:off x="304800" y="1066800"/>
            <a:ext cx="3581400" cy="5382216"/>
          </a:xfrm>
          <a:prstGeom prst="rect">
            <a:avLst/>
          </a:prstGeom>
          <a:noFill/>
        </p:spPr>
      </p:pic>
      <p:pic>
        <p:nvPicPr>
          <p:cNvPr id="7" name="Picture 3" descr="J:\Apg\CRS\Mission Ops\07 Mission\Orb-2\Photos\Approach\14493038209_8076c3b60e_o.jpg"/>
          <p:cNvPicPr>
            <a:picLocks noChangeAspect="1" noChangeArrowheads="1"/>
          </p:cNvPicPr>
          <p:nvPr/>
        </p:nvPicPr>
        <p:blipFill>
          <a:blip r:embed="rId3" cstate="print"/>
          <a:srcRect/>
          <a:stretch>
            <a:fillRect/>
          </a:stretch>
        </p:blipFill>
        <p:spPr bwMode="auto">
          <a:xfrm>
            <a:off x="3657600" y="2743200"/>
            <a:ext cx="5144576" cy="342327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Cygnus Preparing to Grapple</a:t>
            </a:r>
            <a:endParaRPr lang="en-US" dirty="0"/>
          </a:p>
        </p:txBody>
      </p:sp>
      <p:pic>
        <p:nvPicPr>
          <p:cNvPr id="18433" name="Picture 1" descr="C:\Users\MinehartE\Desktop\Orb-2 select\iss040e095241.jpg"/>
          <p:cNvPicPr>
            <a:picLocks noChangeAspect="1" noChangeArrowheads="1"/>
          </p:cNvPicPr>
          <p:nvPr/>
        </p:nvPicPr>
        <p:blipFill>
          <a:blip r:embed="rId2" cstate="print"/>
          <a:srcRect/>
          <a:stretch>
            <a:fillRect/>
          </a:stretch>
        </p:blipFill>
        <p:spPr bwMode="auto">
          <a:xfrm>
            <a:off x="609600" y="1066800"/>
            <a:ext cx="7924800" cy="5273269"/>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marL="230188" lvl="0" indent="-230188">
              <a:lnSpc>
                <a:spcPct val="100000"/>
              </a:lnSpc>
              <a:spcBef>
                <a:spcPts val="250"/>
              </a:spcBef>
              <a:defRPr/>
            </a:pPr>
            <a:r>
              <a:rPr lang="en-US" sz="2400" b="0" dirty="0" smtClean="0">
                <a:solidFill>
                  <a:srgbClr val="FF0000"/>
                </a:solidFill>
                <a:effectLst>
                  <a:outerShdw blurRad="38100" dist="38100" dir="2700000" algn="tl">
                    <a:srgbClr val="000000">
                      <a:alpha val="43137"/>
                    </a:srgbClr>
                  </a:outerShdw>
                </a:effectLst>
              </a:rPr>
              <a:t>SPACE - “One Strike and You’re Out Business”</a:t>
            </a:r>
          </a:p>
        </p:txBody>
      </p:sp>
      <p:sp>
        <p:nvSpPr>
          <p:cNvPr id="9" name="Content Placeholder 3"/>
          <p:cNvSpPr txBox="1">
            <a:spLocks/>
          </p:cNvSpPr>
          <p:nvPr/>
        </p:nvSpPr>
        <p:spPr>
          <a:xfrm>
            <a:off x="304800" y="914400"/>
            <a:ext cx="8421777" cy="728979"/>
          </a:xfrm>
          <a:prstGeom prst="rect">
            <a:avLst/>
          </a:prstGeom>
        </p:spPr>
        <p:txBody>
          <a:bodyPr vert="horz" lIns="91440" tIns="45720" rIns="91440" bIns="45720" rtlCol="0">
            <a:normAutofit/>
          </a:bodyPr>
          <a:lstStyle/>
          <a:p>
            <a:pPr marL="230188" marR="0" lvl="0" indent="-230188" algn="l" defTabSz="914400" rtl="0" eaLnBrk="1" fontAlgn="base" latinLnBrk="0" hangingPunct="1">
              <a:lnSpc>
                <a:spcPct val="100000"/>
              </a:lnSpc>
              <a:spcBef>
                <a:spcPts val="250"/>
              </a:spcBef>
              <a:spcAft>
                <a:spcPct val="0"/>
              </a:spcAft>
              <a:buClr>
                <a:schemeClr val="tx1"/>
              </a:buClr>
              <a:buSzPct val="80000"/>
              <a:tabLst/>
              <a:defRPr/>
            </a:pPr>
            <a:endParaRPr kumimoji="0" lang="en-US" sz="2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6" name="Rectangle 5"/>
          <p:cNvSpPr/>
          <p:nvPr/>
        </p:nvSpPr>
        <p:spPr>
          <a:xfrm>
            <a:off x="4038600" y="914400"/>
            <a:ext cx="4114800" cy="430887"/>
          </a:xfrm>
          <a:prstGeom prst="rect">
            <a:avLst/>
          </a:prstGeom>
        </p:spPr>
        <p:txBody>
          <a:bodyPr wrap="square">
            <a:spAutoFit/>
          </a:bodyPr>
          <a:lstStyle/>
          <a:p>
            <a:pPr marL="0" indent="0">
              <a:buNone/>
            </a:pPr>
            <a:r>
              <a:rPr lang="en-US" sz="1100" i="1" dirty="0" smtClean="0"/>
              <a:t>Dr. W. F. </a:t>
            </a:r>
            <a:r>
              <a:rPr lang="en-US" sz="1100" i="1" dirty="0" err="1" smtClean="0"/>
              <a:t>Ballhaus</a:t>
            </a:r>
            <a:r>
              <a:rPr lang="en-US" sz="1100" i="1" dirty="0" smtClean="0"/>
              <a:t>, Jr., President and CEO, Retired</a:t>
            </a:r>
            <a:br>
              <a:rPr lang="en-US" sz="1100" i="1" dirty="0" smtClean="0"/>
            </a:br>
            <a:r>
              <a:rPr lang="en-US" sz="1100" i="1" dirty="0" smtClean="0"/>
              <a:t>The Aerospace Corporation</a:t>
            </a:r>
          </a:p>
        </p:txBody>
      </p:sp>
      <p:pic>
        <p:nvPicPr>
          <p:cNvPr id="27651" name="Picture 3"/>
          <p:cNvPicPr>
            <a:picLocks noChangeAspect="1" noChangeArrowheads="1"/>
          </p:cNvPicPr>
          <p:nvPr/>
        </p:nvPicPr>
        <p:blipFill>
          <a:blip r:embed="rId2" cstate="print"/>
          <a:srcRect l="8772" r="8772" b="1754"/>
          <a:stretch>
            <a:fillRect/>
          </a:stretch>
        </p:blipFill>
        <p:spPr bwMode="auto">
          <a:xfrm>
            <a:off x="552996" y="914401"/>
            <a:ext cx="7905204" cy="5886854"/>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fade">
                                      <p:cBhvr>
                                        <p:cTn id="7" dur="20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Cygnus Grappled</a:t>
            </a:r>
            <a:endParaRPr lang="en-US" dirty="0"/>
          </a:p>
        </p:txBody>
      </p:sp>
      <p:pic>
        <p:nvPicPr>
          <p:cNvPr id="6" name="Picture 2" descr="J:\Apg\CRS\Mission Ops\07 Mission\Orb-2\Photos\Berthed\14675089401_30a63b5e53_o.jpg"/>
          <p:cNvPicPr>
            <a:picLocks noChangeAspect="1" noChangeArrowheads="1"/>
          </p:cNvPicPr>
          <p:nvPr/>
        </p:nvPicPr>
        <p:blipFill>
          <a:blip r:embed="rId2" cstate="print"/>
          <a:srcRect/>
          <a:stretch>
            <a:fillRect/>
          </a:stretch>
        </p:blipFill>
        <p:spPr bwMode="auto">
          <a:xfrm>
            <a:off x="762000" y="1295400"/>
            <a:ext cx="7620000" cy="5070451"/>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Orb-2 Berthed</a:t>
            </a:r>
            <a:endParaRPr lang="en-US" dirty="0"/>
          </a:p>
        </p:txBody>
      </p:sp>
      <p:pic>
        <p:nvPicPr>
          <p:cNvPr id="2050" name="Picture 2" descr="J:\Apg\CRS\Mission Ops\07 Mission\Orb-2\Photos\Berthed\14656683276_b722194faf_o.jpg"/>
          <p:cNvPicPr>
            <a:picLocks noChangeAspect="1" noChangeArrowheads="1"/>
          </p:cNvPicPr>
          <p:nvPr/>
        </p:nvPicPr>
        <p:blipFill>
          <a:blip r:embed="rId2" cstate="print"/>
          <a:srcRect/>
          <a:stretch>
            <a:fillRect/>
          </a:stretch>
        </p:blipFill>
        <p:spPr bwMode="auto">
          <a:xfrm>
            <a:off x="1143000" y="1219200"/>
            <a:ext cx="7086600" cy="4715519"/>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Orb-2 Cargo Delivered</a:t>
            </a:r>
            <a:endParaRPr lang="en-US" dirty="0"/>
          </a:p>
        </p:txBody>
      </p:sp>
      <p:pic>
        <p:nvPicPr>
          <p:cNvPr id="1026" name="Picture 2" descr="J:\Apg\CRS\Cargo\CRS2 Orb-2 Mission\14. On-orbit Cargo Ops\Initial ingess imagery\iss040e069420.jpg"/>
          <p:cNvPicPr>
            <a:picLocks noGrp="1" noChangeAspect="1" noChangeArrowheads="1"/>
          </p:cNvPicPr>
          <p:nvPr>
            <p:ph idx="1"/>
          </p:nvPr>
        </p:nvPicPr>
        <p:blipFill>
          <a:blip r:embed="rId2" cstate="print"/>
          <a:stretch>
            <a:fillRect/>
          </a:stretch>
        </p:blipFill>
        <p:spPr bwMode="auto">
          <a:xfrm>
            <a:off x="745230" y="1208621"/>
            <a:ext cx="7618615" cy="505829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Orb-2 Disposal Cargo</a:t>
            </a:r>
            <a:endParaRPr lang="en-US" dirty="0"/>
          </a:p>
        </p:txBody>
      </p:sp>
      <p:pic>
        <p:nvPicPr>
          <p:cNvPr id="3074" name="Picture 2" descr="C:\Users\MCKNIG~2\AppData\Local\Temp\notesAF3A78\iss040e091269.jpg"/>
          <p:cNvPicPr>
            <a:picLocks noChangeAspect="1" noChangeArrowheads="1"/>
          </p:cNvPicPr>
          <p:nvPr/>
        </p:nvPicPr>
        <p:blipFill>
          <a:blip r:embed="rId2" cstate="print"/>
          <a:srcRect l="16791" t="-431" r="15248"/>
          <a:stretch>
            <a:fillRect/>
          </a:stretch>
        </p:blipFill>
        <p:spPr bwMode="auto">
          <a:xfrm rot="5400000">
            <a:off x="1954331" y="1039931"/>
            <a:ext cx="5334000" cy="523533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Orb-2 Cygnus Re-entry</a:t>
            </a:r>
            <a:endParaRPr lang="en-US" dirty="0"/>
          </a:p>
        </p:txBody>
      </p:sp>
      <p:pic>
        <p:nvPicPr>
          <p:cNvPr id="16385" name="Picture 1" descr="C:\Users\MinehartE\Desktop\Orb-2 select\iss040e098544.jpg">
            <a:hlinkClick r:id="" action="ppaction://noaction"/>
          </p:cNvPr>
          <p:cNvPicPr>
            <a:picLocks noChangeAspect="1" noChangeArrowheads="1"/>
          </p:cNvPicPr>
          <p:nvPr/>
        </p:nvPicPr>
        <p:blipFill>
          <a:blip r:embed="rId2" cstate="print"/>
          <a:srcRect/>
          <a:stretch>
            <a:fillRect/>
          </a:stretch>
        </p:blipFill>
        <p:spPr bwMode="auto">
          <a:xfrm>
            <a:off x="533400" y="1143000"/>
            <a:ext cx="7787038" cy="51816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filipid\Desktop\FO6-CRS-T1-018l_PDR.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FilmGrain/>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167934" y="1051207"/>
            <a:ext cx="8808131" cy="5159812"/>
          </a:xfrm>
          <a:prstGeom prst="rect">
            <a:avLst/>
          </a:prstGeom>
          <a:noFill/>
          <a:ln>
            <a:noFill/>
          </a:ln>
        </p:spPr>
      </p:pic>
      <p:sp>
        <p:nvSpPr>
          <p:cNvPr id="965634" name="Rectangle 2"/>
          <p:cNvSpPr>
            <a:spLocks noGrp="1" noChangeArrowheads="1"/>
          </p:cNvSpPr>
          <p:nvPr>
            <p:ph type="title"/>
          </p:nvPr>
        </p:nvSpPr>
        <p:spPr>
          <a:xfrm>
            <a:off x="228600" y="266701"/>
            <a:ext cx="6172200" cy="647699"/>
          </a:xfrm>
        </p:spPr>
        <p:txBody>
          <a:bodyPr>
            <a:normAutofit/>
          </a:bodyPr>
          <a:lstStyle/>
          <a:p>
            <a:r>
              <a:rPr lang="en-US" dirty="0" smtClean="0">
                <a:hlinkClick r:id="rId5" action="ppaction://hlinkfile"/>
              </a:rPr>
              <a:t>Journey to the ISS – One Wrong Move …</a:t>
            </a:r>
            <a:endParaRPr lang="en-US" dirty="0"/>
          </a:p>
        </p:txBody>
      </p:sp>
      <p:pic>
        <p:nvPicPr>
          <p:cNvPr id="5" name="Picture 2" descr="C:\Users\filipid\Desktop\FO6-CRS-T1-018l_PDR.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73804" b="56647"/>
          <a:stretch/>
        </p:blipFill>
        <p:spPr bwMode="auto">
          <a:xfrm>
            <a:off x="167934" y="1051207"/>
            <a:ext cx="2307412" cy="2236938"/>
          </a:xfrm>
          <a:prstGeom prst="rect">
            <a:avLst/>
          </a:prstGeom>
          <a:noFill/>
          <a:ln>
            <a:noFill/>
          </a:ln>
        </p:spPr>
      </p:pic>
      <p:pic>
        <p:nvPicPr>
          <p:cNvPr id="6" name="Picture 2" descr="C:\Users\filipid\Desktop\FO6-CRS-T1-018l_PDR.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8430" r="73804" b="18967"/>
          <a:stretch/>
        </p:blipFill>
        <p:spPr bwMode="auto">
          <a:xfrm>
            <a:off x="167934" y="3038764"/>
            <a:ext cx="2307412" cy="2198253"/>
          </a:xfrm>
          <a:prstGeom prst="rect">
            <a:avLst/>
          </a:prstGeom>
          <a:noFill/>
          <a:ln>
            <a:noFill/>
          </a:ln>
        </p:spPr>
      </p:pic>
      <p:pic>
        <p:nvPicPr>
          <p:cNvPr id="8" name="Picture 2" descr="C:\Users\filipid\Desktop\FO6-CRS-T1-018l_PDR.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78795" r="72283" b="1"/>
          <a:stretch/>
        </p:blipFill>
        <p:spPr bwMode="auto">
          <a:xfrm>
            <a:off x="163317" y="5116945"/>
            <a:ext cx="2441338" cy="1094074"/>
          </a:xfrm>
          <a:prstGeom prst="rect">
            <a:avLst/>
          </a:prstGeom>
          <a:noFill/>
          <a:ln>
            <a:noFill/>
          </a:ln>
        </p:spPr>
      </p:pic>
      <p:pic>
        <p:nvPicPr>
          <p:cNvPr id="9" name="Picture 2" descr="C:\Users\filipid\Desktop\FO6-CRS-T1-018l_PDR.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164" t="46571" r="40232" b="180"/>
          <a:stretch/>
        </p:blipFill>
        <p:spPr bwMode="auto">
          <a:xfrm>
            <a:off x="2382982" y="3463636"/>
            <a:ext cx="3048000" cy="2747383"/>
          </a:xfrm>
          <a:prstGeom prst="rect">
            <a:avLst/>
          </a:prstGeom>
          <a:noFill/>
          <a:ln>
            <a:noFill/>
          </a:ln>
        </p:spPr>
      </p:pic>
      <p:pic>
        <p:nvPicPr>
          <p:cNvPr id="10" name="Picture 2" descr="C:\Users\filipid\Desktop\FO6-CRS-T1-018l_PDR.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134" t="-173" r="29301" b="47872"/>
          <a:stretch/>
        </p:blipFill>
        <p:spPr bwMode="auto">
          <a:xfrm>
            <a:off x="2475346" y="1051207"/>
            <a:ext cx="3925455" cy="2698757"/>
          </a:xfrm>
          <a:prstGeom prst="rect">
            <a:avLst/>
          </a:prstGeom>
          <a:noFill/>
          <a:ln>
            <a:noFill/>
          </a:ln>
        </p:spPr>
      </p:pic>
      <p:pic>
        <p:nvPicPr>
          <p:cNvPr id="11" name="Picture 2" descr="C:\Users\filipid\Desktop\FO6-CRS-T1-018l_PDR.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6452" t="-353" r="12" b="55033"/>
          <a:stretch/>
        </p:blipFill>
        <p:spPr bwMode="auto">
          <a:xfrm>
            <a:off x="6022109" y="1051208"/>
            <a:ext cx="2953956" cy="2338538"/>
          </a:xfrm>
          <a:prstGeom prst="rect">
            <a:avLst/>
          </a:prstGeom>
          <a:noFill/>
          <a:ln>
            <a:noFill/>
          </a:ln>
        </p:spPr>
      </p:pic>
      <p:pic>
        <p:nvPicPr>
          <p:cNvPr id="12" name="Picture 2" descr="C:\Users\filipid\Desktop\FO6-CRS-T1-018l_PDR.jpg">
            <a:hlinkClick r:id="rId10" action="ppaction://hlinkfile"/>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9715" t="43179" r="1068" b="177"/>
          <a:stretch/>
        </p:blipFill>
        <p:spPr bwMode="auto">
          <a:xfrm>
            <a:off x="5430982" y="3288145"/>
            <a:ext cx="3454400" cy="2922873"/>
          </a:xfrm>
          <a:prstGeom prst="rect">
            <a:avLst/>
          </a:prstGeom>
          <a:noFill/>
          <a:ln>
            <a:noFill/>
          </a:ln>
        </p:spPr>
      </p:pic>
    </p:spTree>
    <p:extLst>
      <p:ext uri="{BB962C8B-B14F-4D97-AF65-F5344CB8AC3E}">
        <p14:creationId xmlns:p14="http://schemas.microsoft.com/office/powerpoint/2010/main" val="18701767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up)">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r>
              <a:rPr lang="en-US" dirty="0"/>
              <a:t>Cygnus Design Process “Bakes” In Success</a:t>
            </a:r>
          </a:p>
        </p:txBody>
      </p:sp>
      <p:sp>
        <p:nvSpPr>
          <p:cNvPr id="237571" name="Rectangle 3"/>
          <p:cNvSpPr>
            <a:spLocks noGrp="1" noChangeArrowheads="1"/>
          </p:cNvSpPr>
          <p:nvPr>
            <p:ph idx="1"/>
          </p:nvPr>
        </p:nvSpPr>
        <p:spPr/>
        <p:txBody>
          <a:bodyPr>
            <a:normAutofit fontScale="92500" lnSpcReduction="10000"/>
          </a:bodyPr>
          <a:lstStyle/>
          <a:p>
            <a:pPr>
              <a:lnSpc>
                <a:spcPct val="90000"/>
              </a:lnSpc>
            </a:pPr>
            <a:r>
              <a:rPr lang="en-US" dirty="0" smtClean="0"/>
              <a:t>Well Established and Proven Processes/Performance (Launch Vehicle &amp; Spacecraft)</a:t>
            </a:r>
          </a:p>
          <a:p>
            <a:pPr lvl="1">
              <a:lnSpc>
                <a:spcPct val="90000"/>
              </a:lnSpc>
            </a:pPr>
            <a:r>
              <a:rPr lang="en-US" dirty="0" smtClean="0"/>
              <a:t>Systems Engineering Produced Successful Initial Designs and Upgrades</a:t>
            </a:r>
            <a:endParaRPr lang="en-US" dirty="0"/>
          </a:p>
          <a:p>
            <a:pPr lvl="1">
              <a:lnSpc>
                <a:spcPct val="90000"/>
              </a:lnSpc>
            </a:pPr>
            <a:r>
              <a:rPr lang="en-US" dirty="0" smtClean="0"/>
              <a:t>Manufacturing and test of System Circuit Cards and Functional Boxes</a:t>
            </a:r>
          </a:p>
          <a:p>
            <a:pPr lvl="1">
              <a:lnSpc>
                <a:spcPct val="90000"/>
              </a:lnSpc>
            </a:pPr>
            <a:r>
              <a:rPr lang="en-US" dirty="0" smtClean="0"/>
              <a:t>Leveraging the Capabilities of a Global Supply Chain</a:t>
            </a:r>
          </a:p>
          <a:p>
            <a:pPr lvl="1">
              <a:lnSpc>
                <a:spcPct val="90000"/>
              </a:lnSpc>
            </a:pPr>
            <a:r>
              <a:rPr lang="en-US" dirty="0" err="1" smtClean="0"/>
              <a:t>Antares</a:t>
            </a:r>
            <a:r>
              <a:rPr lang="en-US" dirty="0" smtClean="0"/>
              <a:t> and Cygnus System Integration and Test</a:t>
            </a:r>
          </a:p>
          <a:p>
            <a:pPr lvl="1">
              <a:lnSpc>
                <a:spcPct val="90000"/>
              </a:lnSpc>
            </a:pPr>
            <a:r>
              <a:rPr lang="en-US" dirty="0" smtClean="0"/>
              <a:t>Assembly and Test at the Launch Site</a:t>
            </a:r>
          </a:p>
          <a:p>
            <a:pPr lvl="1">
              <a:lnSpc>
                <a:spcPct val="90000"/>
              </a:lnSpc>
            </a:pPr>
            <a:r>
              <a:rPr lang="en-US" dirty="0" smtClean="0"/>
              <a:t>Launch and On-Orbit Operations</a:t>
            </a:r>
          </a:p>
          <a:p>
            <a:pPr lvl="1">
              <a:lnSpc>
                <a:spcPct val="90000"/>
              </a:lnSpc>
            </a:pPr>
            <a:endParaRPr lang="en-US" dirty="0" smtClean="0"/>
          </a:p>
          <a:p>
            <a:pPr>
              <a:lnSpc>
                <a:spcPct val="90000"/>
              </a:lnSpc>
            </a:pPr>
            <a:r>
              <a:rPr lang="en-US" dirty="0" smtClean="0"/>
              <a:t>Vigilant and Independent Safety and Mission Assurance Function</a:t>
            </a:r>
          </a:p>
          <a:p>
            <a:pPr lvl="1">
              <a:lnSpc>
                <a:spcPct val="90000"/>
              </a:lnSpc>
            </a:pPr>
            <a:r>
              <a:rPr lang="en-US" dirty="0" smtClean="0"/>
              <a:t>Leads to High Confidence Mission Assurance and Proven Mission Success</a:t>
            </a:r>
          </a:p>
          <a:p>
            <a:pPr lvl="1">
              <a:lnSpc>
                <a:spcPct val="90000"/>
              </a:lnSpc>
            </a:pPr>
            <a:endParaRPr lang="en-US" dirty="0"/>
          </a:p>
          <a:p>
            <a:pPr>
              <a:lnSpc>
                <a:spcPct val="90000"/>
              </a:lnSpc>
            </a:pPr>
            <a:r>
              <a:rPr lang="en-US" dirty="0" smtClean="0"/>
              <a:t>A Highly Involved Customer, NASA, Ensures User Expectations are Met</a:t>
            </a:r>
            <a:endParaRPr lang="en-US" dirty="0"/>
          </a:p>
          <a:p>
            <a:pPr lvl="1">
              <a:lnSpc>
                <a:spcPct val="90000"/>
              </a:lnSpc>
            </a:pPr>
            <a:r>
              <a:rPr lang="en-US" dirty="0" smtClean="0"/>
              <a:t>NASA’s Oversight and Insight are Highly Evolved and Compliment Orbital Expertise</a:t>
            </a:r>
          </a:p>
          <a:p>
            <a:pPr lvl="1">
              <a:lnSpc>
                <a:spcPct val="90000"/>
              </a:lnSpc>
            </a:pPr>
            <a:r>
              <a:rPr lang="en-US" dirty="0" smtClean="0"/>
              <a:t>Expert Insight </a:t>
            </a:r>
            <a:r>
              <a:rPr lang="en-US" dirty="0"/>
              <a:t>through COTS and CRS </a:t>
            </a:r>
            <a:r>
              <a:rPr lang="en-US" dirty="0" smtClean="0"/>
              <a:t>Programs</a:t>
            </a:r>
            <a:endParaRPr lang="en-US" dirty="0"/>
          </a:p>
          <a:p>
            <a:pPr lvl="1">
              <a:lnSpc>
                <a:spcPct val="90000"/>
              </a:lnSpc>
            </a:pPr>
            <a:r>
              <a:rPr lang="en-US" dirty="0"/>
              <a:t>Independent Safety Review Panel required additional design requirements above those required for non-human space missions</a:t>
            </a:r>
          </a:p>
          <a:p>
            <a:pPr lvl="1">
              <a:lnSpc>
                <a:spcPct val="90000"/>
              </a:lnSpc>
            </a:pPr>
            <a:r>
              <a:rPr lang="en-US" dirty="0"/>
              <a:t>Extensive verification activity to prove design works and is safe to complete mission successfully, and </a:t>
            </a:r>
            <a:r>
              <a:rPr lang="en-US" dirty="0" smtClean="0"/>
              <a:t>safely</a:t>
            </a:r>
          </a:p>
          <a:p>
            <a:pPr lvl="1">
              <a:lnSpc>
                <a:spcPct val="90000"/>
              </a:lnSpc>
            </a:pPr>
            <a:endParaRPr lang="en-US" dirty="0" smtClean="0"/>
          </a:p>
          <a:p>
            <a:pPr>
              <a:lnSpc>
                <a:spcPct val="90000"/>
              </a:lnSpc>
            </a:pPr>
            <a:endParaRPr lang="en-US" dirty="0" smtClean="0"/>
          </a:p>
          <a:p>
            <a:pPr lvl="1">
              <a:lnSpc>
                <a:spcPct val="90000"/>
              </a:lnSpc>
            </a:pPr>
            <a:endParaRPr lang="en-US" dirty="0" smtClean="0"/>
          </a:p>
          <a:p>
            <a:pPr>
              <a:lnSpc>
                <a:spcPct val="90000"/>
              </a:lnSpc>
              <a:buFontTx/>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a:xfrm>
            <a:off x="304800" y="266701"/>
            <a:ext cx="6629399" cy="647699"/>
          </a:xfrm>
        </p:spPr>
        <p:txBody>
          <a:bodyPr/>
          <a:lstStyle/>
          <a:p>
            <a:r>
              <a:rPr lang="en-US" dirty="0"/>
              <a:t>NASA Insight and Oversight </a:t>
            </a:r>
            <a:r>
              <a:rPr lang="en-US" dirty="0" smtClean="0"/>
              <a:t>for </a:t>
            </a:r>
            <a:r>
              <a:rPr lang="en-US" dirty="0"/>
              <a:t>Cygnus and </a:t>
            </a:r>
            <a:r>
              <a:rPr lang="en-US" dirty="0" smtClean="0"/>
              <a:t>Antares</a:t>
            </a:r>
            <a:endParaRPr lang="en-US" dirty="0"/>
          </a:p>
        </p:txBody>
      </p:sp>
      <p:sp>
        <p:nvSpPr>
          <p:cNvPr id="361475" name="Rectangle 3"/>
          <p:cNvSpPr>
            <a:spLocks noGrp="1" noChangeArrowheads="1"/>
          </p:cNvSpPr>
          <p:nvPr>
            <p:ph idx="1"/>
          </p:nvPr>
        </p:nvSpPr>
        <p:spPr/>
        <p:txBody>
          <a:bodyPr/>
          <a:lstStyle/>
          <a:p>
            <a:r>
              <a:rPr lang="en-US" sz="2000" dirty="0"/>
              <a:t>Insight</a:t>
            </a:r>
          </a:p>
          <a:p>
            <a:pPr lvl="1"/>
            <a:r>
              <a:rPr lang="en-US" sz="1800" dirty="0" smtClean="0"/>
              <a:t>International </a:t>
            </a:r>
            <a:r>
              <a:rPr lang="en-US" sz="1800" dirty="0"/>
              <a:t>Space Station Program Office</a:t>
            </a:r>
          </a:p>
          <a:p>
            <a:pPr lvl="1"/>
            <a:r>
              <a:rPr lang="en-US" sz="1800" dirty="0"/>
              <a:t>JSC Mission Operations Directorate </a:t>
            </a:r>
          </a:p>
          <a:p>
            <a:pPr lvl="1"/>
            <a:r>
              <a:rPr lang="en-US" sz="1800" dirty="0"/>
              <a:t>NASA Launch Services Program</a:t>
            </a:r>
          </a:p>
          <a:p>
            <a:pPr lvl="1"/>
            <a:endParaRPr lang="en-US" sz="1800" dirty="0"/>
          </a:p>
          <a:p>
            <a:r>
              <a:rPr lang="en-US" sz="2000" dirty="0"/>
              <a:t>Oversight</a:t>
            </a:r>
          </a:p>
          <a:p>
            <a:pPr lvl="1"/>
            <a:r>
              <a:rPr lang="en-US" sz="1800" dirty="0"/>
              <a:t>JSC Safety Review </a:t>
            </a:r>
            <a:r>
              <a:rPr lang="en-US" sz="1800" dirty="0" smtClean="0"/>
              <a:t>Panel</a:t>
            </a:r>
          </a:p>
          <a:p>
            <a:pPr lvl="1"/>
            <a:endParaRPr lang="en-US" sz="1800" dirty="0" smtClean="0"/>
          </a:p>
          <a:p>
            <a:pPr>
              <a:lnSpc>
                <a:spcPct val="90000"/>
              </a:lnSpc>
            </a:pPr>
            <a:r>
              <a:rPr lang="en-US" dirty="0" smtClean="0"/>
              <a:t>Our Mission Assurance Program includes rigorous Executive Readiness and Certification Reviews</a:t>
            </a:r>
          </a:p>
          <a:p>
            <a:pPr lvl="1">
              <a:lnSpc>
                <a:spcPct val="90000"/>
              </a:lnSpc>
            </a:pPr>
            <a:r>
              <a:rPr lang="en-US" dirty="0" smtClean="0"/>
              <a:t>Review anticipated risks and mitigations plans at program start </a:t>
            </a:r>
          </a:p>
          <a:p>
            <a:pPr lvl="1">
              <a:lnSpc>
                <a:spcPct val="90000"/>
              </a:lnSpc>
            </a:pPr>
            <a:r>
              <a:rPr lang="en-US" dirty="0" smtClean="0"/>
              <a:t>Review residual risks prior to shipment to the launch site.</a:t>
            </a:r>
          </a:p>
          <a:p>
            <a:endParaRPr lang="en-US" sz="1900" dirty="0"/>
          </a:p>
          <a:p>
            <a:pPr lvl="1">
              <a:buFontTx/>
              <a:buNone/>
            </a:pPr>
            <a:endParaRPr lang="en-US" sz="1800" dirty="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2"/>
          <p:cNvSpPr>
            <a:spLocks noGrp="1" noChangeArrowheads="1"/>
          </p:cNvSpPr>
          <p:nvPr>
            <p:ph type="title"/>
          </p:nvPr>
        </p:nvSpPr>
        <p:spPr/>
        <p:txBody>
          <a:bodyPr>
            <a:normAutofit/>
          </a:bodyPr>
          <a:lstStyle/>
          <a:p>
            <a:r>
              <a:rPr lang="en-US" dirty="0" smtClean="0"/>
              <a:t>COTS/CRS SMA—A Systems Approach</a:t>
            </a:r>
            <a:endParaRPr lang="en-US" dirty="0"/>
          </a:p>
        </p:txBody>
      </p:sp>
      <p:sp>
        <p:nvSpPr>
          <p:cNvPr id="758787" name="Rectangle 3"/>
          <p:cNvSpPr>
            <a:spLocks noGrp="1" noChangeArrowheads="1"/>
          </p:cNvSpPr>
          <p:nvPr>
            <p:ph idx="1"/>
          </p:nvPr>
        </p:nvSpPr>
        <p:spPr>
          <a:xfrm>
            <a:off x="388937" y="2438400"/>
            <a:ext cx="8421777" cy="3911124"/>
          </a:xfrm>
        </p:spPr>
        <p:txBody>
          <a:bodyPr>
            <a:normAutofit/>
          </a:bodyPr>
          <a:lstStyle/>
          <a:p>
            <a:pPr>
              <a:lnSpc>
                <a:spcPct val="80000"/>
              </a:lnSpc>
            </a:pPr>
            <a:r>
              <a:rPr lang="en-US" sz="1600" dirty="0"/>
              <a:t>Partnership with selected team members having strong experience in NASA human space missions</a:t>
            </a:r>
          </a:p>
          <a:p>
            <a:pPr>
              <a:lnSpc>
                <a:spcPct val="80000"/>
              </a:lnSpc>
            </a:pPr>
            <a:endParaRPr lang="en-US" sz="1600" dirty="0"/>
          </a:p>
          <a:p>
            <a:pPr>
              <a:lnSpc>
                <a:spcPct val="80000"/>
              </a:lnSpc>
            </a:pPr>
            <a:r>
              <a:rPr lang="en-US" sz="1600" dirty="0"/>
              <a:t>Disciplined process for system requirements </a:t>
            </a:r>
            <a:r>
              <a:rPr lang="en-US" sz="1600" dirty="0" smtClean="0"/>
              <a:t>flow-down </a:t>
            </a:r>
            <a:r>
              <a:rPr lang="en-US" sz="1600" dirty="0"/>
              <a:t>and verifications – supported by Cradle requirements management database</a:t>
            </a:r>
          </a:p>
          <a:p>
            <a:pPr>
              <a:lnSpc>
                <a:spcPct val="80000"/>
              </a:lnSpc>
            </a:pPr>
            <a:endParaRPr lang="en-US" sz="1600" dirty="0"/>
          </a:p>
          <a:p>
            <a:pPr>
              <a:lnSpc>
                <a:spcPct val="80000"/>
              </a:lnSpc>
            </a:pPr>
            <a:r>
              <a:rPr lang="en-US" sz="1600" dirty="0"/>
              <a:t>Clear understanding of fault tolerant system designs and their implementation – supported by top-down system analyses and probabilistic risk assessment</a:t>
            </a:r>
          </a:p>
          <a:p>
            <a:pPr>
              <a:lnSpc>
                <a:spcPct val="80000"/>
              </a:lnSpc>
            </a:pPr>
            <a:endParaRPr lang="en-US" sz="1600" dirty="0"/>
          </a:p>
          <a:p>
            <a:pPr>
              <a:lnSpc>
                <a:spcPct val="80000"/>
              </a:lnSpc>
            </a:pPr>
            <a:r>
              <a:rPr lang="en-US" sz="1600" dirty="0"/>
              <a:t>Strong interaction between S&amp;MA, system engineering, and other engineering disciplines</a:t>
            </a:r>
          </a:p>
          <a:p>
            <a:pPr lvl="1">
              <a:lnSpc>
                <a:spcPct val="80000"/>
              </a:lnSpc>
            </a:pPr>
            <a:endParaRPr lang="en-US" sz="1200" dirty="0"/>
          </a:p>
          <a:p>
            <a:pPr>
              <a:lnSpc>
                <a:spcPct val="80000"/>
              </a:lnSpc>
            </a:pPr>
            <a:r>
              <a:rPr lang="en-US" sz="1600" dirty="0"/>
              <a:t>Firm baseline of proven design and process standards for flight hardware and software - refined during 29 years of successful NASA, DOD and commercial space programs</a:t>
            </a:r>
          </a:p>
          <a:p>
            <a:pPr lvl="1">
              <a:lnSpc>
                <a:spcPct val="80000"/>
              </a:lnSpc>
            </a:pPr>
            <a:endParaRPr lang="en-US" sz="1200" dirty="0"/>
          </a:p>
          <a:p>
            <a:pPr>
              <a:lnSpc>
                <a:spcPct val="80000"/>
              </a:lnSpc>
            </a:pPr>
            <a:r>
              <a:rPr lang="en-US" sz="1600" dirty="0"/>
              <a:t>Effective </a:t>
            </a:r>
            <a:r>
              <a:rPr lang="en-US" sz="1600" dirty="0" smtClean="0"/>
              <a:t>selection, monitoring </a:t>
            </a:r>
            <a:r>
              <a:rPr lang="en-US" sz="1600" dirty="0"/>
              <a:t>and control of critical suppliers</a:t>
            </a:r>
          </a:p>
          <a:p>
            <a:pPr>
              <a:lnSpc>
                <a:spcPct val="80000"/>
              </a:lnSpc>
            </a:pPr>
            <a:endParaRPr lang="en-US" sz="1600" dirty="0"/>
          </a:p>
          <a:p>
            <a:pPr>
              <a:lnSpc>
                <a:spcPct val="80000"/>
              </a:lnSpc>
            </a:pPr>
            <a:r>
              <a:rPr lang="en-US" sz="1600" dirty="0"/>
              <a:t>High Technology Readiness Level Components</a:t>
            </a:r>
          </a:p>
        </p:txBody>
      </p:sp>
      <p:sp>
        <p:nvSpPr>
          <p:cNvPr id="758788" name="Rectangle 4"/>
          <p:cNvSpPr>
            <a:spLocks noChangeArrowheads="1"/>
          </p:cNvSpPr>
          <p:nvPr/>
        </p:nvSpPr>
        <p:spPr bwMode="auto">
          <a:xfrm>
            <a:off x="304800" y="1143000"/>
            <a:ext cx="8374785" cy="1152805"/>
          </a:xfrm>
          <a:prstGeom prst="rect">
            <a:avLst/>
          </a:prstGeom>
          <a:solidFill>
            <a:srgbClr val="567C9C"/>
          </a:solidFill>
          <a:ln w="9525">
            <a:noFill/>
            <a:miter lim="800000"/>
            <a:headEnd/>
            <a:tailEnd/>
          </a:ln>
          <a:effectLst/>
        </p:spPr>
        <p:txBody>
          <a:bodyPr lIns="91418" tIns="45709" rIns="91418" bIns="45709"/>
          <a:lstStyle/>
          <a:p>
            <a:pPr marL="343334" indent="-343334" algn="ctr" defTabSz="914608" eaLnBrk="1" hangingPunct="1">
              <a:spcBef>
                <a:spcPct val="20000"/>
              </a:spcBef>
            </a:pPr>
            <a:r>
              <a:rPr lang="en-US" sz="1700" b="1" i="1" dirty="0">
                <a:solidFill>
                  <a:schemeClr val="bg1"/>
                </a:solidFill>
                <a:latin typeface="Arial" charset="0"/>
              </a:rPr>
              <a:t>Safety and Mission Assurance approach to Orbital‘s Human Space missions emphasizes effective integration of </a:t>
            </a:r>
            <a:r>
              <a:rPr lang="en-US" sz="1700" b="1" i="1" dirty="0" smtClean="0">
                <a:solidFill>
                  <a:schemeClr val="bg1"/>
                </a:solidFill>
                <a:latin typeface="Arial" charset="0"/>
              </a:rPr>
              <a:t>systems </a:t>
            </a:r>
            <a:r>
              <a:rPr lang="en-US" sz="1700" b="1" i="1" dirty="0">
                <a:solidFill>
                  <a:schemeClr val="bg1"/>
                </a:solidFill>
                <a:latin typeface="Arial" charset="0"/>
              </a:rPr>
              <a:t>engineering disciplines, </a:t>
            </a:r>
            <a:r>
              <a:rPr lang="en-US" sz="1700" b="1" i="1" dirty="0" smtClean="0">
                <a:solidFill>
                  <a:schemeClr val="bg1"/>
                </a:solidFill>
                <a:latin typeface="Arial" charset="0"/>
              </a:rPr>
              <a:t>quality,  management are based on mature/disciplined </a:t>
            </a:r>
            <a:r>
              <a:rPr lang="en-US" sz="1700" b="1" i="1" dirty="0">
                <a:solidFill>
                  <a:schemeClr val="bg1"/>
                </a:solidFill>
                <a:latin typeface="Arial" charset="0"/>
              </a:rPr>
              <a:t>processes for design, procurement, production</a:t>
            </a:r>
            <a:r>
              <a:rPr lang="en-US" sz="1700" b="1" i="1" dirty="0" smtClean="0">
                <a:solidFill>
                  <a:schemeClr val="bg1"/>
                </a:solidFill>
                <a:latin typeface="Arial" charset="0"/>
              </a:rPr>
              <a:t>, verification!</a:t>
            </a:r>
            <a:endParaRPr lang="en-US" sz="1700" b="1" i="1"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lstStyle/>
          <a:p>
            <a:r>
              <a:rPr lang="en-US" dirty="0"/>
              <a:t>COTS/CRS Safety Implementation Process</a:t>
            </a:r>
          </a:p>
        </p:txBody>
      </p:sp>
      <p:sp>
        <p:nvSpPr>
          <p:cNvPr id="343043" name="Rectangle 3"/>
          <p:cNvSpPr>
            <a:spLocks noGrp="1" noChangeArrowheads="1"/>
          </p:cNvSpPr>
          <p:nvPr>
            <p:ph idx="1"/>
          </p:nvPr>
        </p:nvSpPr>
        <p:spPr/>
        <p:txBody>
          <a:bodyPr/>
          <a:lstStyle/>
          <a:p>
            <a:pPr>
              <a:lnSpc>
                <a:spcPct val="80000"/>
              </a:lnSpc>
            </a:pPr>
            <a:r>
              <a:rPr lang="en-US" sz="1700" dirty="0"/>
              <a:t>Cygnus safety requirements defined in the COTS Interface Requirements Document (IRD), with specific requirements for control of Catastrophic and Critical hazards</a:t>
            </a:r>
          </a:p>
          <a:p>
            <a:pPr lvl="1">
              <a:lnSpc>
                <a:spcPct val="80000"/>
              </a:lnSpc>
            </a:pPr>
            <a:r>
              <a:rPr lang="en-US" sz="1400" dirty="0"/>
              <a:t>Has been overriding consideration in Cygnus design trades, from inception of the program</a:t>
            </a:r>
          </a:p>
          <a:p>
            <a:pPr lvl="1">
              <a:lnSpc>
                <a:spcPct val="80000"/>
              </a:lnSpc>
            </a:pPr>
            <a:r>
              <a:rPr lang="en-US" sz="1400" dirty="0"/>
              <a:t>Redundancy in critical hardware functions</a:t>
            </a:r>
          </a:p>
          <a:p>
            <a:pPr lvl="1">
              <a:lnSpc>
                <a:spcPct val="80000"/>
              </a:lnSpc>
              <a:buFontTx/>
              <a:buNone/>
            </a:pPr>
            <a:r>
              <a:rPr lang="en-US" sz="1400" dirty="0"/>
              <a:t> </a:t>
            </a:r>
          </a:p>
          <a:p>
            <a:pPr>
              <a:lnSpc>
                <a:spcPct val="80000"/>
              </a:lnSpc>
            </a:pPr>
            <a:r>
              <a:rPr lang="en-US" sz="1700" dirty="0"/>
              <a:t>Follows “phased” safety review process with JSC/ISS Safety Review Panel (SRP)</a:t>
            </a:r>
          </a:p>
          <a:p>
            <a:pPr>
              <a:lnSpc>
                <a:spcPct val="80000"/>
              </a:lnSpc>
            </a:pPr>
            <a:endParaRPr lang="en-US" sz="1700" dirty="0"/>
          </a:p>
          <a:p>
            <a:pPr>
              <a:lnSpc>
                <a:spcPct val="80000"/>
              </a:lnSpc>
            </a:pPr>
            <a:r>
              <a:rPr lang="en-US" sz="1700" dirty="0"/>
              <a:t>First Review (Phase I) </a:t>
            </a:r>
            <a:r>
              <a:rPr lang="en-US" sz="1700" dirty="0" smtClean="0"/>
              <a:t>for Orb-D1 mission conducted </a:t>
            </a:r>
            <a:r>
              <a:rPr lang="en-US" sz="1700" dirty="0"/>
              <a:t>in February 2009, with 80% of the SRP’s attention directed to the Cygnus “Collision” hazard report</a:t>
            </a:r>
          </a:p>
          <a:p>
            <a:pPr>
              <a:lnSpc>
                <a:spcPct val="80000"/>
              </a:lnSpc>
              <a:buFontTx/>
              <a:buNone/>
            </a:pPr>
            <a:r>
              <a:rPr lang="en-US" sz="1700" dirty="0"/>
              <a:t> </a:t>
            </a:r>
          </a:p>
          <a:p>
            <a:pPr>
              <a:lnSpc>
                <a:spcPct val="80000"/>
              </a:lnSpc>
            </a:pPr>
            <a:r>
              <a:rPr lang="en-US" sz="1700" dirty="0" smtClean="0"/>
              <a:t>Orb-D1 </a:t>
            </a:r>
            <a:r>
              <a:rPr lang="en-US" sz="1700" dirty="0"/>
              <a:t>Phase II safety review (for detailed design phase) was successfully completed in November 2009</a:t>
            </a:r>
          </a:p>
          <a:p>
            <a:pPr>
              <a:lnSpc>
                <a:spcPct val="80000"/>
              </a:lnSpc>
            </a:pPr>
            <a:endParaRPr lang="en-US" sz="1700" dirty="0"/>
          </a:p>
          <a:p>
            <a:pPr>
              <a:lnSpc>
                <a:spcPct val="80000"/>
              </a:lnSpc>
            </a:pPr>
            <a:r>
              <a:rPr lang="en-US" sz="1700" dirty="0" smtClean="0"/>
              <a:t>Cygnus Phase III safety review (for hazard control verifications) was successfully completed with SRP approval in May 2013</a:t>
            </a:r>
          </a:p>
          <a:p>
            <a:pPr>
              <a:lnSpc>
                <a:spcPct val="80000"/>
              </a:lnSpc>
            </a:pPr>
            <a:endParaRPr lang="en-US" sz="1700" dirty="0" smtClean="0"/>
          </a:p>
          <a:p>
            <a:pPr>
              <a:lnSpc>
                <a:spcPct val="80000"/>
              </a:lnSpc>
            </a:pPr>
            <a:r>
              <a:rPr lang="en-US" sz="1700" dirty="0" smtClean="0"/>
              <a:t>Phase III updates conducted on each CRS mission to brief the </a:t>
            </a:r>
            <a:r>
              <a:rPr lang="en-US" sz="1700" dirty="0"/>
              <a:t>SRP on design </a:t>
            </a:r>
            <a:r>
              <a:rPr lang="en-US" sz="1700" dirty="0" smtClean="0"/>
              <a:t>and hazard control updates, control re-verification results, and resolution of any mission anomalies</a:t>
            </a:r>
          </a:p>
          <a:p>
            <a:pPr lvl="1">
              <a:lnSpc>
                <a:spcPct val="80000"/>
              </a:lnSpc>
            </a:pPr>
            <a:r>
              <a:rPr lang="en-US" sz="1600" dirty="0" smtClean="0"/>
              <a:t>Orb-1 Phase III successfully complete November 2013</a:t>
            </a:r>
          </a:p>
          <a:p>
            <a:pPr lvl="1">
              <a:lnSpc>
                <a:spcPct val="80000"/>
              </a:lnSpc>
            </a:pPr>
            <a:r>
              <a:rPr lang="en-US" sz="1600" dirty="0" smtClean="0"/>
              <a:t>Orb-2 Phase III successfully complete March 2014</a:t>
            </a:r>
          </a:p>
          <a:p>
            <a:pPr lvl="1">
              <a:lnSpc>
                <a:spcPct val="80000"/>
              </a:lnSpc>
            </a:pPr>
            <a:r>
              <a:rPr lang="en-US" sz="1600" dirty="0" smtClean="0"/>
              <a:t>Orb-3 Phase III successfully complete October 2014 </a:t>
            </a:r>
          </a:p>
          <a:p>
            <a:pPr lvl="1">
              <a:lnSpc>
                <a:spcPct val="80000"/>
              </a:lnSpc>
            </a:pPr>
            <a:endParaRPr lang="en-US" sz="1600" dirty="0"/>
          </a:p>
          <a:p>
            <a:pPr>
              <a:lnSpc>
                <a:spcPct val="80000"/>
              </a:lnSpc>
            </a:pPr>
            <a:endParaRPr lang="en-US" sz="1700" dirty="0"/>
          </a:p>
          <a:p>
            <a:pPr>
              <a:lnSpc>
                <a:spcPct val="80000"/>
              </a:lnSpc>
            </a:pPr>
            <a:endParaRPr lang="en-US" sz="1700"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Collaborative Mission Assurance Community</a:t>
            </a:r>
            <a:endParaRPr lang="en-US" dirty="0"/>
          </a:p>
        </p:txBody>
      </p:sp>
      <p:sp>
        <p:nvSpPr>
          <p:cNvPr id="9" name="Content Placeholder 8"/>
          <p:cNvSpPr>
            <a:spLocks noGrp="1"/>
          </p:cNvSpPr>
          <p:nvPr>
            <p:ph idx="1"/>
          </p:nvPr>
        </p:nvSpPr>
        <p:spPr/>
        <p:txBody>
          <a:bodyPr/>
          <a:lstStyle/>
          <a:p>
            <a:endParaRPr lang="en-US"/>
          </a:p>
        </p:txBody>
      </p:sp>
      <p:sp>
        <p:nvSpPr>
          <p:cNvPr id="6" name="Slide Number Placeholder 5"/>
          <p:cNvSpPr>
            <a:spLocks noGrp="1"/>
          </p:cNvSpPr>
          <p:nvPr>
            <p:ph type="sldNum" sz="quarter" idx="4294967295"/>
          </p:nvPr>
        </p:nvSpPr>
        <p:spPr>
          <a:xfrm>
            <a:off x="8686800" y="6553200"/>
            <a:ext cx="609600" cy="457200"/>
          </a:xfrm>
          <a:prstGeom prst="rect">
            <a:avLst/>
          </a:prstGeom>
        </p:spPr>
        <p:txBody>
          <a:bodyPr lIns="82058" tIns="41029" rIns="82058" bIns="41029"/>
          <a:lstStyle/>
          <a:p>
            <a:fld id="{86287CEF-8C17-473A-9FD9-9DAF2019F255}" type="slidenum">
              <a:rPr lang="en-US" altLang="en-US" sz="1200" smtClean="0"/>
              <a:pPr/>
              <a:t>6</a:t>
            </a:fld>
            <a:endParaRPr lang="en-US" altLang="en-US" sz="1200" dirty="0" smtClean="0"/>
          </a:p>
        </p:txBody>
      </p:sp>
      <p:pic>
        <p:nvPicPr>
          <p:cNvPr id="8" name="Picture 2"/>
          <p:cNvPicPr>
            <a:picLocks noChangeAspect="1" noChangeArrowheads="1"/>
          </p:cNvPicPr>
          <p:nvPr/>
        </p:nvPicPr>
        <p:blipFill>
          <a:blip r:embed="rId2" cstate="print"/>
          <a:srcRect/>
          <a:stretch>
            <a:fillRect/>
          </a:stretch>
        </p:blipFill>
        <p:spPr bwMode="auto">
          <a:xfrm>
            <a:off x="437436" y="925918"/>
            <a:ext cx="8217580" cy="573396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is a Gift</a:t>
            </a:r>
            <a:endParaRPr lang="en-US" dirty="0"/>
          </a:p>
        </p:txBody>
      </p:sp>
      <p:sp>
        <p:nvSpPr>
          <p:cNvPr id="3" name="Content Placeholder 2"/>
          <p:cNvSpPr>
            <a:spLocks noGrp="1"/>
          </p:cNvSpPr>
          <p:nvPr>
            <p:ph idx="1"/>
          </p:nvPr>
        </p:nvSpPr>
        <p:spPr/>
        <p:txBody>
          <a:bodyPr/>
          <a:lstStyle/>
          <a:p>
            <a:r>
              <a:rPr lang="en-US" dirty="0" smtClean="0"/>
              <a:t>Our Business is Highly Complex </a:t>
            </a:r>
          </a:p>
          <a:p>
            <a:r>
              <a:rPr lang="en-US" b="1" dirty="0" smtClean="0"/>
              <a:t>The Opportunity for Failure in this Market is Tangible</a:t>
            </a:r>
          </a:p>
          <a:p>
            <a:r>
              <a:rPr lang="en-US" dirty="0" smtClean="0"/>
              <a:t>At Orbital, Quality is not Inspected-In, Its Built-In by a Vigilant Workforce</a:t>
            </a:r>
          </a:p>
          <a:p>
            <a:pPr>
              <a:buNone/>
            </a:pPr>
            <a:endParaRPr lang="en-US" dirty="0" smtClean="0"/>
          </a:p>
          <a:p>
            <a:endParaRPr lang="en-US" dirty="0" smtClean="0"/>
          </a:p>
          <a:p>
            <a:endParaRPr lang="en-US" dirty="0"/>
          </a:p>
        </p:txBody>
      </p:sp>
      <p:pic>
        <p:nvPicPr>
          <p:cNvPr id="4" name="Picture 2" descr="C:\Users\MinehartE\Desktop\Orb-2 select\iss040e063770.jpg"/>
          <p:cNvPicPr>
            <a:picLocks noChangeAspect="1" noChangeArrowheads="1"/>
          </p:cNvPicPr>
          <p:nvPr/>
        </p:nvPicPr>
        <p:blipFill>
          <a:blip r:embed="rId2" cstate="print"/>
          <a:srcRect/>
          <a:stretch>
            <a:fillRect/>
          </a:stretch>
        </p:blipFill>
        <p:spPr bwMode="auto">
          <a:xfrm>
            <a:off x="3429000" y="2590800"/>
            <a:ext cx="5257800" cy="3498611"/>
          </a:xfrm>
          <a:prstGeom prst="rect">
            <a:avLst/>
          </a:prstGeom>
          <a:noFill/>
        </p:spPr>
      </p:pic>
      <p:sp>
        <p:nvSpPr>
          <p:cNvPr id="5" name="Rounded Rectangle 4"/>
          <p:cNvSpPr/>
          <p:nvPr/>
        </p:nvSpPr>
        <p:spPr>
          <a:xfrm>
            <a:off x="304800" y="2743200"/>
            <a:ext cx="2895600" cy="3048000"/>
          </a:xfrm>
          <a:prstGeom prst="round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Orbital is Proud to be a Critical Link to the Ongoing Mission of the International Space Station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1655097"/>
            <a:ext cx="7772400" cy="1773904"/>
          </a:xfrm>
          <a:effectLst/>
        </p:spPr>
        <p:txBody>
          <a:bodyPr>
            <a:normAutofit fontScale="90000"/>
          </a:bodyPr>
          <a:lstStyle/>
          <a:p>
            <a:r>
              <a:rPr lang="en-US" sz="3600" dirty="0" smtClean="0">
                <a:latin typeface="Times New Roman" panose="02020603050405020304" pitchFamily="18" charset="0"/>
                <a:cs typeface="Times New Roman" panose="02020603050405020304" pitchFamily="18" charset="0"/>
              </a:rPr>
              <a:t>An Introduction to </a:t>
            </a:r>
            <a:br>
              <a:rPr lang="en-US" sz="3600" dirty="0" smtClean="0">
                <a:latin typeface="Times New Roman" panose="02020603050405020304" pitchFamily="18" charset="0"/>
                <a:cs typeface="Times New Roman" panose="02020603050405020304" pitchFamily="18" charset="0"/>
              </a:rPr>
            </a:br>
            <a:r>
              <a:rPr lang="en-US" sz="3600" dirty="0" smtClean="0">
                <a:latin typeface="Times New Roman" panose="02020603050405020304" pitchFamily="18" charset="0"/>
                <a:cs typeface="Times New Roman" panose="02020603050405020304" pitchFamily="18" charset="0"/>
              </a:rPr>
              <a:t>Orbital ATK, Inc. </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sz="2700" dirty="0" smtClean="0">
                <a:latin typeface="Times New Roman" panose="02020603050405020304" pitchFamily="18" charset="0"/>
                <a:cs typeface="Times New Roman" panose="02020603050405020304" pitchFamily="18" charset="0"/>
              </a:rPr>
              <a:t>Company Overview Presentation </a:t>
            </a:r>
            <a:endParaRPr lang="en-US" dirty="0">
              <a:latin typeface="Times New Roman" panose="02020603050405020304" pitchFamily="18" charset="0"/>
              <a:cs typeface="Times New Roman" panose="02020603050405020304" pitchFamily="18" charset="0"/>
            </a:endParaRPr>
          </a:p>
        </p:txBody>
      </p:sp>
      <p:sp>
        <p:nvSpPr>
          <p:cNvPr id="6" name="Text Placeholder 5"/>
          <p:cNvSpPr txBox="1">
            <a:spLocks/>
          </p:cNvSpPr>
          <p:nvPr/>
        </p:nvSpPr>
        <p:spPr>
          <a:xfrm>
            <a:off x="684213" y="3990258"/>
            <a:ext cx="5757862" cy="894218"/>
          </a:xfrm>
          <a:prstGeom prst="rect">
            <a:avLst/>
          </a:prstGeom>
        </p:spPr>
        <p:txBody>
          <a:bodyPr lIns="0"/>
          <a:lstStyle>
            <a:lvl1pPr marL="0" indent="0" algn="l" defTabSz="914400" rtl="0" eaLnBrk="1" latinLnBrk="0" hangingPunct="1">
              <a:spcBef>
                <a:spcPts val="0"/>
              </a:spcBef>
              <a:buSzPct val="80000"/>
              <a:buFontTx/>
              <a:buNone/>
              <a:defRPr sz="1800" b="0" i="0" kern="1200" baseline="0">
                <a:solidFill>
                  <a:schemeClr val="tx1"/>
                </a:solidFill>
                <a:latin typeface="Arial"/>
                <a:ea typeface="+mn-ea"/>
                <a:cs typeface="Arial"/>
              </a:defRPr>
            </a:lvl1pPr>
            <a:lvl2pPr marL="742950" indent="-285750" algn="l" defTabSz="914400" rtl="0" eaLnBrk="1" latinLnBrk="0" hangingPunct="1">
              <a:spcBef>
                <a:spcPct val="20000"/>
              </a:spcBef>
              <a:buFont typeface="Wingdings" pitchFamily="2" charset="2"/>
              <a:buChar char="Ø"/>
              <a:defRPr sz="17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sz="16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SzPct val="112000"/>
              <a:buFont typeface="Verdana" pitchFamily="34" charset="0"/>
              <a:buChar char="◦"/>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latin typeface="Times New Roman" panose="02020603050405020304" pitchFamily="18" charset="0"/>
                <a:cs typeface="Times New Roman" panose="02020603050405020304" pitchFamily="18" charset="0"/>
              </a:rPr>
              <a:t>February 2015</a:t>
            </a:r>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488034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Introducing the New Orbital ATK </a:t>
            </a:r>
            <a:endParaRPr lang="en-US" b="1" dirty="0">
              <a:latin typeface="Times New Roman" panose="02020603050405020304" pitchFamily="18" charset="0"/>
              <a:cs typeface="Times New Roman" panose="02020603050405020304" pitchFamily="18" charset="0"/>
            </a:endParaRPr>
          </a:p>
        </p:txBody>
      </p:sp>
      <p:sp>
        <p:nvSpPr>
          <p:cNvPr id="3" name="Content Placeholder 6"/>
          <p:cNvSpPr txBox="1">
            <a:spLocks/>
          </p:cNvSpPr>
          <p:nvPr/>
        </p:nvSpPr>
        <p:spPr>
          <a:xfrm>
            <a:off x="381000" y="3589088"/>
            <a:ext cx="8450580" cy="2828775"/>
          </a:xfrm>
          <a:prstGeom prst="rect">
            <a:avLst/>
          </a:prstGeom>
        </p:spPr>
        <p:txBody>
          <a:bodyPr/>
          <a:lstStyle>
            <a:lvl1pPr marL="342900" indent="-342900" algn="l" defTabSz="914400" rtl="0" eaLnBrk="1" latinLnBrk="0" hangingPunct="1">
              <a:spcBef>
                <a:spcPct val="20000"/>
              </a:spcBef>
              <a:buSzPct val="80000"/>
              <a:buFont typeface="Wingdings 2" pitchFamily="18" charset="2"/>
              <a:buChar char=""/>
              <a:defRPr sz="1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17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Times New Roman" pitchFamily="18" charset="0"/>
              <a:buChar char="−"/>
              <a:defRPr sz="16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SzPct val="112000"/>
              <a:buFont typeface="Verdana" pitchFamily="34" charset="0"/>
              <a:buChar char="◦"/>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1700" dirty="0" smtClean="0"/>
              <a:t>$4.5 Billion (2013 Pro-Forma Revenue) Global Aerospace and Defense Systems Company </a:t>
            </a:r>
          </a:p>
          <a:p>
            <a:pPr>
              <a:spcBef>
                <a:spcPts val="0"/>
              </a:spcBef>
            </a:pPr>
            <a:endParaRPr lang="en-US" sz="1700" dirty="0" smtClean="0"/>
          </a:p>
          <a:p>
            <a:pPr>
              <a:spcBef>
                <a:spcPts val="0"/>
              </a:spcBef>
            </a:pPr>
            <a:r>
              <a:rPr lang="en-US" sz="1700" dirty="0" smtClean="0"/>
              <a:t>Innovative, Affordable Products for Government and Commercial Customers</a:t>
            </a:r>
          </a:p>
          <a:p>
            <a:pPr lvl="1">
              <a:spcBef>
                <a:spcPts val="0"/>
              </a:spcBef>
            </a:pPr>
            <a:r>
              <a:rPr lang="en-US" dirty="0" smtClean="0"/>
              <a:t>Launch Vehicles, Propulsion Systems and Aerospace Structures </a:t>
            </a:r>
          </a:p>
          <a:p>
            <a:pPr lvl="1">
              <a:spcBef>
                <a:spcPts val="0"/>
              </a:spcBef>
            </a:pPr>
            <a:r>
              <a:rPr lang="en-US" dirty="0" smtClean="0"/>
              <a:t>Missile Products, Defense Electronics, Armament Systems and Ammunition </a:t>
            </a:r>
          </a:p>
          <a:p>
            <a:pPr lvl="1">
              <a:spcBef>
                <a:spcPts val="0"/>
              </a:spcBef>
            </a:pPr>
            <a:r>
              <a:rPr lang="en-US" dirty="0" smtClean="0"/>
              <a:t>Satellites, Space Components and Technical Services </a:t>
            </a:r>
          </a:p>
          <a:p>
            <a:pPr lvl="1">
              <a:spcBef>
                <a:spcPts val="0"/>
              </a:spcBef>
            </a:pPr>
            <a:endParaRPr lang="en-US" dirty="0" smtClean="0"/>
          </a:p>
          <a:p>
            <a:pPr>
              <a:spcBef>
                <a:spcPts val="0"/>
              </a:spcBef>
            </a:pPr>
            <a:r>
              <a:rPr lang="en-US" sz="1700" dirty="0" smtClean="0"/>
              <a:t>12,500 Employees, Including 4,300 Engineers and Scientists </a:t>
            </a:r>
          </a:p>
          <a:p>
            <a:pPr>
              <a:spcBef>
                <a:spcPts val="0"/>
              </a:spcBef>
            </a:pPr>
            <a:endParaRPr lang="en-US" sz="1700" dirty="0" smtClean="0"/>
          </a:p>
          <a:p>
            <a:pPr>
              <a:spcBef>
                <a:spcPts val="0"/>
              </a:spcBef>
            </a:pPr>
            <a:r>
              <a:rPr lang="en-US" sz="1700" dirty="0" smtClean="0"/>
              <a:t>R&amp;D, Production and Test Facilities in 17 States </a:t>
            </a:r>
            <a:endParaRPr lang="en-US" sz="1700" dirty="0"/>
          </a:p>
        </p:txBody>
      </p:sp>
      <p:sp>
        <p:nvSpPr>
          <p:cNvPr id="4" name="TextBox 3"/>
          <p:cNvSpPr txBox="1"/>
          <p:nvPr/>
        </p:nvSpPr>
        <p:spPr>
          <a:xfrm>
            <a:off x="4966710" y="1517285"/>
            <a:ext cx="3434763" cy="677108"/>
          </a:xfrm>
          <a:prstGeom prst="rect">
            <a:avLst/>
          </a:prstGeom>
          <a:noFill/>
        </p:spPr>
        <p:txBody>
          <a:bodyPr wrap="square" rtlCol="0">
            <a:spAutoFit/>
          </a:bodyPr>
          <a:lstStyle/>
          <a:p>
            <a:pPr algn="r"/>
            <a:r>
              <a:rPr lang="en-US" sz="900" dirty="0" smtClean="0">
                <a:latin typeface="Arial" panose="020B0604020202020204" pitchFamily="34" charset="0"/>
                <a:cs typeface="Arial" panose="020B0604020202020204" pitchFamily="34" charset="0"/>
              </a:rPr>
              <a:t>Aerospace Systems</a:t>
            </a:r>
          </a:p>
          <a:p>
            <a:pPr algn="r"/>
            <a:r>
              <a:rPr lang="en-US" sz="900" dirty="0" smtClean="0">
                <a:latin typeface="Arial" panose="020B0604020202020204" pitchFamily="34" charset="0"/>
                <a:cs typeface="Arial" panose="020B0604020202020204" pitchFamily="34" charset="0"/>
              </a:rPr>
              <a:t>Defense Systems</a:t>
            </a:r>
          </a:p>
          <a:p>
            <a:pPr algn="r"/>
            <a:endParaRPr lang="en-US" sz="950" dirty="0" smtClean="0">
              <a:latin typeface="Comic Sans MS" panose="030F0702030302020204" pitchFamily="66" charset="0"/>
            </a:endParaRPr>
          </a:p>
          <a:p>
            <a:r>
              <a:rPr lang="en-US" sz="95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Innovation… Delivered </a:t>
            </a:r>
            <a:endParaRPr lang="en-US" sz="9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215" y="1441558"/>
            <a:ext cx="2449439" cy="717141"/>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0026" y="1529223"/>
            <a:ext cx="1145283" cy="394776"/>
          </a:xfrm>
          <a:prstGeom prst="rect">
            <a:avLst/>
          </a:prstGeom>
        </p:spPr>
      </p:pic>
      <p:pic>
        <p:nvPicPr>
          <p:cNvPr id="7" name="Picture 6" descr="OrbitalATK_FINAL_rgb.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6475" y="2233387"/>
            <a:ext cx="3505851" cy="1294740"/>
          </a:xfrm>
          <a:prstGeom prst="rect">
            <a:avLst/>
          </a:prstGeom>
        </p:spPr>
      </p:pic>
      <p:sp>
        <p:nvSpPr>
          <p:cNvPr id="10" name="TextBox 9"/>
          <p:cNvSpPr txBox="1"/>
          <p:nvPr/>
        </p:nvSpPr>
        <p:spPr>
          <a:xfrm>
            <a:off x="3218742" y="3072022"/>
            <a:ext cx="3050697" cy="276999"/>
          </a:xfrm>
          <a:prstGeom prst="rect">
            <a:avLst/>
          </a:prstGeom>
          <a:noFill/>
        </p:spPr>
        <p:txBody>
          <a:bodyPr wrap="square" rtlCol="0">
            <a:spAutoFit/>
          </a:bodyPr>
          <a:lstStyle/>
          <a:p>
            <a:r>
              <a:rPr lang="en-US" sz="1200" dirty="0" smtClean="0">
                <a:solidFill>
                  <a:schemeClr val="accent1">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The Partner You Can Count On </a:t>
            </a:r>
            <a:endParaRPr lang="en-US" sz="1200" dirty="0">
              <a:solidFill>
                <a:schemeClr val="accent1">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 name="Footer Placeholder 10"/>
          <p:cNvSpPr>
            <a:spLocks noGrp="1"/>
          </p:cNvSpPr>
          <p:nvPr>
            <p:ph type="ftr" sz="quarter" idx="11"/>
          </p:nvPr>
        </p:nvSpPr>
        <p:spPr/>
        <p:txBody>
          <a:bodyPr/>
          <a:lstStyle/>
          <a:p>
            <a:r>
              <a:rPr lang="en-US" smtClean="0"/>
              <a:t>Orbital ATK, Inc. - Overview Feb2015</a:t>
            </a:r>
            <a:endParaRPr lang="en-US" dirty="0"/>
          </a:p>
        </p:txBody>
      </p:sp>
      <p:sp>
        <p:nvSpPr>
          <p:cNvPr id="12" name="Slide Number Placeholder 11"/>
          <p:cNvSpPr>
            <a:spLocks noGrp="1"/>
          </p:cNvSpPr>
          <p:nvPr>
            <p:ph type="sldNum" sz="quarter" idx="10"/>
          </p:nvPr>
        </p:nvSpPr>
        <p:spPr/>
        <p:txBody>
          <a:bodyPr/>
          <a:lstStyle/>
          <a:p>
            <a:fld id="{5CBCEC27-BF7D-40E1-93E0-81EF328771D0}" type="slidenum">
              <a:rPr lang="en-US" smtClean="0"/>
              <a:pPr/>
              <a:t>8</a:t>
            </a:fld>
            <a:endParaRPr lang="en-US" dirty="0"/>
          </a:p>
        </p:txBody>
      </p:sp>
      <p:sp>
        <p:nvSpPr>
          <p:cNvPr id="18" name="Notched Right Arrow 17"/>
          <p:cNvSpPr/>
          <p:nvPr/>
        </p:nvSpPr>
        <p:spPr>
          <a:xfrm rot="2464307">
            <a:off x="3084765" y="2258224"/>
            <a:ext cx="525780" cy="213360"/>
          </a:xfrm>
          <a:prstGeom prst="notchedRightArrow">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Notched Right Arrow 18"/>
          <p:cNvSpPr/>
          <p:nvPr/>
        </p:nvSpPr>
        <p:spPr>
          <a:xfrm rot="8272307">
            <a:off x="5374589" y="2261674"/>
            <a:ext cx="525780" cy="213360"/>
          </a:xfrm>
          <a:prstGeom prst="notchedRightArrow">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87338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p:cNvGraphicFramePr/>
          <p:nvPr>
            <p:extLst>
              <p:ext uri="{D42A27DB-BD31-4B8C-83A1-F6EECF244321}">
                <p14:modId xmlns:p14="http://schemas.microsoft.com/office/powerpoint/2010/main" val="553940"/>
              </p:ext>
            </p:extLst>
          </p:nvPr>
        </p:nvGraphicFramePr>
        <p:xfrm>
          <a:off x="2463011" y="4212383"/>
          <a:ext cx="4014301" cy="234572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Major Customers and Market Segments </a:t>
            </a:r>
            <a:endParaRPr lang="en-US" b="1" dirty="0">
              <a:latin typeface="Times New Roman" panose="02020603050405020304" pitchFamily="18" charset="0"/>
              <a:cs typeface="Times New Roman" panose="02020603050405020304" pitchFamily="18" charset="0"/>
            </a:endParaRPr>
          </a:p>
        </p:txBody>
      </p:sp>
      <p:pic>
        <p:nvPicPr>
          <p:cNvPr id="3" name="Picture 22"/>
          <p:cNvPicPr>
            <a:picLocks noChangeAspect="1" noChangeArrowheads="1"/>
          </p:cNvPicPr>
          <p:nvPr/>
        </p:nvPicPr>
        <p:blipFill>
          <a:blip r:embed="rId3" cstate="print">
            <a:clrChange>
              <a:clrFrom>
                <a:srgbClr val="FEF0FF"/>
              </a:clrFrom>
              <a:clrTo>
                <a:srgbClr val="FEF0FF">
                  <a:alpha val="0"/>
                </a:srgbClr>
              </a:clrTo>
            </a:clrChange>
            <a:extLst>
              <a:ext uri="{28A0092B-C50C-407E-A947-70E740481C1C}">
                <a14:useLocalDpi xmlns:a14="http://schemas.microsoft.com/office/drawing/2010/main" val="0"/>
              </a:ext>
            </a:extLst>
          </a:blip>
          <a:srcRect/>
          <a:stretch>
            <a:fillRect/>
          </a:stretch>
        </p:blipFill>
        <p:spPr bwMode="auto">
          <a:xfrm>
            <a:off x="684044" y="1297156"/>
            <a:ext cx="7366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8"/>
          <p:cNvPicPr>
            <a:picLocks noChangeAspect="1" noChangeArrowheads="1"/>
          </p:cNvPicPr>
          <p:nvPr/>
        </p:nvPicPr>
        <p:blipFill>
          <a:blip r:embed="rId4" cstate="print">
            <a:clrChange>
              <a:clrFrom>
                <a:srgbClr val="FEF0FF"/>
              </a:clrFrom>
              <a:clrTo>
                <a:srgbClr val="FEF0FF">
                  <a:alpha val="0"/>
                </a:srgbClr>
              </a:clrTo>
            </a:clrChange>
            <a:extLst>
              <a:ext uri="{28A0092B-C50C-407E-A947-70E740481C1C}">
                <a14:useLocalDpi xmlns:a14="http://schemas.microsoft.com/office/drawing/2010/main" val="0"/>
              </a:ext>
            </a:extLst>
          </a:blip>
          <a:srcRect/>
          <a:stretch>
            <a:fillRect/>
          </a:stretch>
        </p:blipFill>
        <p:spPr bwMode="auto">
          <a:xfrm>
            <a:off x="2350935" y="1349543"/>
            <a:ext cx="78740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p:nvPicPr>
        <p:blipFill>
          <a:blip r:embed="rId5" cstate="print">
            <a:clrChange>
              <a:clrFrom>
                <a:srgbClr val="FEF0FF"/>
              </a:clrFrom>
              <a:clrTo>
                <a:srgbClr val="FEF0FF">
                  <a:alpha val="0"/>
                </a:srgbClr>
              </a:clrTo>
            </a:clrChange>
            <a:extLst>
              <a:ext uri="{28A0092B-C50C-407E-A947-70E740481C1C}">
                <a14:useLocalDpi xmlns:a14="http://schemas.microsoft.com/office/drawing/2010/main" val="0"/>
              </a:ext>
            </a:extLst>
          </a:blip>
          <a:srcRect/>
          <a:stretch>
            <a:fillRect/>
          </a:stretch>
        </p:blipFill>
        <p:spPr bwMode="auto">
          <a:xfrm>
            <a:off x="7552218" y="1187133"/>
            <a:ext cx="78105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9641" y="1207476"/>
            <a:ext cx="817780" cy="8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6" descr="logoB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8011" t="6107" r="12590" b="78372"/>
          <a:stretch>
            <a:fillRect/>
          </a:stretch>
        </p:blipFill>
        <p:spPr bwMode="auto">
          <a:xfrm>
            <a:off x="3603811" y="1361758"/>
            <a:ext cx="1852613"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550" y="2231762"/>
            <a:ext cx="1017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87104" y="3022262"/>
            <a:ext cx="1622825" cy="776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5" descr="http://ts1.mm.bing.net/th?id=H.5011094032089348&amp;pid=1.9&amp;w=300&amp;h=300&amp;p=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39849" y="2140243"/>
            <a:ext cx="856254" cy="7734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6" descr="http://www.apscc.or.kr/member/member_img/thales.jpg">
            <a:hlinkClick r:id="rId11"/>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7823" y="3951694"/>
            <a:ext cx="1445631" cy="64120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0" descr="DARPA"/>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2218" y="2130162"/>
            <a:ext cx="11176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7" descr="http://space.mit.edu/sites/all/themes/kavli/images/logo-mit-kavli.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77235" y="3671897"/>
            <a:ext cx="2088816" cy="5478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
          <p:cNvPicPr>
            <a:picLocks noChangeAspect="1" noChangeArrowheads="1"/>
          </p:cNvPicPr>
          <p:nvPr/>
        </p:nvPicPr>
        <p:blipFill>
          <a:blip r:embed="rId16" cstate="print">
            <a:clrChange>
              <a:clrFrom>
                <a:srgbClr val="FEF0FF"/>
              </a:clrFrom>
              <a:clrTo>
                <a:srgbClr val="FEF0FF">
                  <a:alpha val="0"/>
                </a:srgbClr>
              </a:clrTo>
            </a:clrChange>
            <a:extLst>
              <a:ext uri="{28A0092B-C50C-407E-A947-70E740481C1C}">
                <a14:useLocalDpi xmlns:a14="http://schemas.microsoft.com/office/drawing/2010/main" val="0"/>
              </a:ext>
            </a:extLst>
          </a:blip>
          <a:srcRect/>
          <a:stretch>
            <a:fillRect/>
          </a:stretch>
        </p:blipFill>
        <p:spPr bwMode="auto">
          <a:xfrm>
            <a:off x="547863" y="4229364"/>
            <a:ext cx="8874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logo" descr="Avanti Communications: Satellite Broadband Operato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02956" y="2971804"/>
            <a:ext cx="7604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3"/>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9829" y="2237347"/>
            <a:ext cx="70961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lockheed martin logo"/>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75667" y="2297266"/>
            <a:ext cx="2004899" cy="3972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ytheon Logo"/>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73201" y="3277615"/>
            <a:ext cx="1181980" cy="2304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irbus Logo">
            <a:hlinkClick r:id="rId21"/>
          </p:cNvPr>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507" y="2896236"/>
            <a:ext cx="883303" cy="88330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367419" y="5254953"/>
            <a:ext cx="1206660" cy="307777"/>
          </a:xfrm>
          <a:prstGeom prst="rect">
            <a:avLst/>
          </a:prstGeom>
          <a:noFill/>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56%</a:t>
            </a:r>
            <a:endParaRPr lang="en-US" sz="1400" b="1"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3333098" y="5562730"/>
            <a:ext cx="1206660" cy="307777"/>
          </a:xfrm>
          <a:prstGeom prst="rect">
            <a:avLst/>
          </a:prstGeom>
          <a:noFill/>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18%</a:t>
            </a:r>
            <a:endParaRPr lang="en-US" sz="1400" b="1"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3428246" y="4839455"/>
            <a:ext cx="1206660" cy="307777"/>
          </a:xfrm>
          <a:prstGeom prst="rect">
            <a:avLst/>
          </a:prstGeom>
          <a:noFill/>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26%</a:t>
            </a:r>
            <a:endParaRPr lang="en-US" sz="14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5596939" y="5587072"/>
            <a:ext cx="3012863" cy="307777"/>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National Security </a:t>
            </a:r>
            <a:endParaRPr lang="en-US" sz="14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380238" y="5735428"/>
            <a:ext cx="3012863" cy="523220"/>
          </a:xfrm>
          <a:prstGeom prst="rect">
            <a:avLst/>
          </a:prstGeom>
          <a:noFill/>
        </p:spPr>
        <p:txBody>
          <a:bodyPr wrap="square" rtlCol="0">
            <a:spAutoFit/>
          </a:bodyPr>
          <a:lstStyle/>
          <a:p>
            <a:pPr algn="r"/>
            <a:r>
              <a:rPr lang="en-US" sz="1400" dirty="0" smtClean="0">
                <a:latin typeface="Times New Roman" panose="02020603050405020304" pitchFamily="18" charset="0"/>
                <a:cs typeface="Times New Roman" panose="02020603050405020304" pitchFamily="18" charset="0"/>
              </a:rPr>
              <a:t>NASA/Civil </a:t>
            </a:r>
            <a:br>
              <a:rPr lang="en-US" sz="1400" dirty="0" smtClean="0">
                <a:latin typeface="Times New Roman" panose="02020603050405020304" pitchFamily="18" charset="0"/>
                <a:cs typeface="Times New Roman" panose="02020603050405020304" pitchFamily="18" charset="0"/>
              </a:rPr>
            </a:br>
            <a:r>
              <a:rPr lang="en-US" sz="1400" dirty="0" smtClean="0">
                <a:latin typeface="Times New Roman" panose="02020603050405020304" pitchFamily="18" charset="0"/>
                <a:cs typeface="Times New Roman" panose="02020603050405020304" pitchFamily="18" charset="0"/>
              </a:rPr>
              <a:t>Government </a:t>
            </a:r>
            <a:endParaRPr lang="en-US" sz="140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258858" y="4885622"/>
            <a:ext cx="3012863" cy="523220"/>
          </a:xfrm>
          <a:prstGeom prst="rect">
            <a:avLst/>
          </a:prstGeom>
          <a:noFill/>
        </p:spPr>
        <p:txBody>
          <a:bodyPr wrap="square" rtlCol="0">
            <a:spAutoFit/>
          </a:bodyPr>
          <a:lstStyle/>
          <a:p>
            <a:pPr algn="r"/>
            <a:r>
              <a:rPr lang="en-US" sz="1400" dirty="0" smtClean="0">
                <a:latin typeface="Times New Roman" panose="02020603050405020304" pitchFamily="18" charset="0"/>
                <a:cs typeface="Times New Roman" panose="02020603050405020304" pitchFamily="18" charset="0"/>
              </a:rPr>
              <a:t>Commercial/</a:t>
            </a:r>
            <a:br>
              <a:rPr lang="en-US" sz="1400" dirty="0" smtClean="0">
                <a:latin typeface="Times New Roman" panose="02020603050405020304" pitchFamily="18" charset="0"/>
                <a:cs typeface="Times New Roman" panose="02020603050405020304" pitchFamily="18" charset="0"/>
              </a:rPr>
            </a:br>
            <a:r>
              <a:rPr lang="en-US" sz="1400" dirty="0" smtClean="0">
                <a:latin typeface="Times New Roman" panose="02020603050405020304" pitchFamily="18" charset="0"/>
                <a:cs typeface="Times New Roman" panose="02020603050405020304" pitchFamily="18" charset="0"/>
              </a:rPr>
              <a:t>International </a:t>
            </a:r>
            <a:endParaRPr lang="en-US" sz="1400" dirty="0">
              <a:latin typeface="Times New Roman" panose="02020603050405020304" pitchFamily="18" charset="0"/>
              <a:cs typeface="Times New Roman" panose="02020603050405020304" pitchFamily="18" charset="0"/>
            </a:endParaRPr>
          </a:p>
        </p:txBody>
      </p:sp>
      <p:cxnSp>
        <p:nvCxnSpPr>
          <p:cNvPr id="23" name="Straight Arrow Connector 22"/>
          <p:cNvCxnSpPr/>
          <p:nvPr/>
        </p:nvCxnSpPr>
        <p:spPr>
          <a:xfrm>
            <a:off x="3231261" y="5149199"/>
            <a:ext cx="393971" cy="0"/>
          </a:xfrm>
          <a:prstGeom prst="straightConnector1">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5181391" y="5740961"/>
            <a:ext cx="393971" cy="0"/>
          </a:xfrm>
          <a:prstGeom prst="straightConnector1">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383660" y="5996165"/>
            <a:ext cx="393971" cy="0"/>
          </a:xfrm>
          <a:prstGeom prst="straightConnector1">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714286" y="6464047"/>
            <a:ext cx="3514245" cy="323165"/>
          </a:xfrm>
          <a:prstGeom prst="rect">
            <a:avLst/>
          </a:prstGeom>
          <a:noFill/>
        </p:spPr>
        <p:txBody>
          <a:bodyPr wrap="square" rtlCol="0">
            <a:spAutoFit/>
          </a:bodyPr>
          <a:lstStyle/>
          <a:p>
            <a:pPr algn="ctr"/>
            <a:r>
              <a:rPr lang="en-US" sz="1500" dirty="0" smtClean="0">
                <a:latin typeface="Times New Roman" panose="02020603050405020304" pitchFamily="18" charset="0"/>
                <a:cs typeface="Times New Roman" panose="02020603050405020304" pitchFamily="18" charset="0"/>
              </a:rPr>
              <a:t>Approximate Revenue Distribution</a:t>
            </a:r>
            <a:endParaRPr lang="en-US" sz="1500" dirty="0">
              <a:latin typeface="Times New Roman" panose="02020603050405020304" pitchFamily="18" charset="0"/>
              <a:cs typeface="Times New Roman" panose="02020603050405020304" pitchFamily="18" charset="0"/>
            </a:endParaRPr>
          </a:p>
        </p:txBody>
      </p:sp>
      <p:pic>
        <p:nvPicPr>
          <p:cNvPr id="22" name="Picture 2" descr="http://ts1.mm.bing.net/th?id=HN.608000514364933845&amp;w=207&amp;h=207&amp;c=8&amp;cb=11&amp;pid=3.1&amp;qlt=90&amp;rm=2"/>
          <p:cNvPicPr>
            <a:picLocks noChangeAspect="1" noChangeArrowheads="1"/>
          </p:cNvPicPr>
          <p:nvPr/>
        </p:nvPicPr>
        <p:blipFill>
          <a:blip r:embed="rId23"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6061039" y="3623345"/>
            <a:ext cx="896737" cy="896737"/>
          </a:xfrm>
          <a:prstGeom prst="rect">
            <a:avLst/>
          </a:prstGeom>
          <a:noFill/>
          <a:extLst>
            <a:ext uri="{909E8E84-426E-40dd-AFC4-6F175D3DCCD1}">
              <a14:hiddenFill xmlns:a14="http://schemas.microsoft.com/office/drawing/2010/main">
                <a:solidFill>
                  <a:srgbClr val="FFFFFF"/>
                </a:solidFill>
              </a14:hiddenFill>
            </a:ext>
          </a:extLst>
        </p:spPr>
      </p:pic>
      <p:sp>
        <p:nvSpPr>
          <p:cNvPr id="24" name="Footer Placeholder 23"/>
          <p:cNvSpPr>
            <a:spLocks noGrp="1"/>
          </p:cNvSpPr>
          <p:nvPr>
            <p:ph type="ftr" sz="quarter" idx="11"/>
          </p:nvPr>
        </p:nvSpPr>
        <p:spPr/>
        <p:txBody>
          <a:bodyPr/>
          <a:lstStyle/>
          <a:p>
            <a:r>
              <a:rPr lang="en-US" smtClean="0"/>
              <a:t>Orbital ATK, Inc. - Overview Feb2015</a:t>
            </a:r>
            <a:endParaRPr lang="en-US" dirty="0"/>
          </a:p>
        </p:txBody>
      </p:sp>
      <p:sp>
        <p:nvSpPr>
          <p:cNvPr id="25" name="Slide Number Placeholder 24"/>
          <p:cNvSpPr>
            <a:spLocks noGrp="1"/>
          </p:cNvSpPr>
          <p:nvPr>
            <p:ph type="sldNum" sz="quarter" idx="10"/>
          </p:nvPr>
        </p:nvSpPr>
        <p:spPr/>
        <p:txBody>
          <a:bodyPr/>
          <a:lstStyle/>
          <a:p>
            <a:fld id="{5CBCEC27-BF7D-40E1-93E0-81EF328771D0}" type="slidenum">
              <a:rPr lang="en-US" smtClean="0"/>
              <a:pPr/>
              <a:t>9</a:t>
            </a:fld>
            <a:endParaRPr lang="en-US" dirty="0"/>
          </a:p>
        </p:txBody>
      </p:sp>
      <p:pic>
        <p:nvPicPr>
          <p:cNvPr id="28" name="Picture 2" descr="http://ts1.mm.bing.net/th?&amp;id=HN.608030527599018349&amp;w=300&amp;h=300&amp;c=0&amp;pid=1.9&amp;rs=0&amp;p=0"/>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9346" y="3766597"/>
            <a:ext cx="1399231" cy="10882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Cardinet\AppData\Local\Microsoft\Windows\Temporary Internet Files\Content.Outlook\6KJFEU07\Vista_Logo_Original_TM.jpg"/>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56424" y="2636361"/>
            <a:ext cx="1536034" cy="1186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24562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rbital_ATK_SSG_Master_Template">
  <a:themeElements>
    <a:clrScheme name="Orbital ATK">
      <a:dk1>
        <a:sysClr val="windowText" lastClr="000000"/>
      </a:dk1>
      <a:lt1>
        <a:sysClr val="window" lastClr="FFFFFF"/>
      </a:lt1>
      <a:dk2>
        <a:srgbClr val="004A72"/>
      </a:dk2>
      <a:lt2>
        <a:srgbClr val="006DB1"/>
      </a:lt2>
      <a:accent1>
        <a:srgbClr val="7F7F7F"/>
      </a:accent1>
      <a:accent2>
        <a:srgbClr val="0095CB"/>
      </a:accent2>
      <a:accent3>
        <a:srgbClr val="00553A"/>
      </a:accent3>
      <a:accent4>
        <a:srgbClr val="009D4B"/>
      </a:accent4>
      <a:accent5>
        <a:srgbClr val="930007"/>
      </a:accent5>
      <a:accent6>
        <a:srgbClr val="CC3B0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9525">
          <a:solidFill>
            <a:schemeClr val="tx1"/>
          </a:solidFill>
        </a:ln>
      </a:spPr>
      <a:bodyPr wrap="none" rtlCol="0" anchor="ctr">
        <a:spAutoFit/>
      </a:bodyPr>
      <a:lstStyle>
        <a:defPPr algn="ctr">
          <a:defRPr dirty="0" err="1" smtClean="0">
            <a:latin typeface="Times New Roman" pitchFamily="18" charset="0"/>
            <a:cs typeface="Times New Roman"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ctr">
          <a:defRPr dirty="0" err="1" smtClean="0">
            <a:latin typeface="Times New Roman" pitchFamily="18" charset="0"/>
            <a:cs typeface="Times New Roman" pitchFamily="18"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C075DEEF23F34890A1AED17AA4F261" ma:contentTypeVersion="0" ma:contentTypeDescription="Create a new document." ma:contentTypeScope="" ma:versionID="43a1d70790c06c90309d081a5a563507">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989E257-A7F0-4993-866E-9D80A3EEF5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1E64DF3E-E2FA-4CB1-90AC-8265AFEB188E}">
  <ds:schemaRefs>
    <ds:schemaRef ds:uri="http://schemas.microsoft.com/sharepoint/v3/contenttype/forms"/>
  </ds:schemaRefs>
</ds:datastoreItem>
</file>

<file path=customXml/itemProps3.xml><?xml version="1.0" encoding="utf-8"?>
<ds:datastoreItem xmlns:ds="http://schemas.openxmlformats.org/officeDocument/2006/customXml" ds:itemID="{C0F904DF-8649-4B3C-972C-A5A9269FF706}">
  <ds:schemaRefs>
    <ds:schemaRef ds:uri="http://www.w3.org/XML/1998/namespace"/>
    <ds:schemaRef ds:uri="http://purl.org/dc/terms/"/>
    <ds:schemaRef ds:uri="http://purl.org/dc/dcmityp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117</TotalTime>
  <Words>3844</Words>
  <Application>Microsoft Macintosh PowerPoint</Application>
  <PresentationFormat>On-screen Show (4:3)</PresentationFormat>
  <Paragraphs>1603</Paragraphs>
  <Slides>60</Slides>
  <Notes>8</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Orbital_ATK_SSG_Master_Template</vt:lpstr>
      <vt:lpstr>The Gift of Quality    Enabling Human Exploration </vt:lpstr>
      <vt:lpstr>Speaker: David Swanson</vt:lpstr>
      <vt:lpstr>Quality is “Non-Value” Added</vt:lpstr>
      <vt:lpstr>Global Value Stream</vt:lpstr>
      <vt:lpstr>SPACE - “One Strike and You’re Out Business”</vt:lpstr>
      <vt:lpstr>Collaborative Mission Assurance Community</vt:lpstr>
      <vt:lpstr>An Introduction to  Orbital ATK, Inc.   Company Overview Presentation </vt:lpstr>
      <vt:lpstr>Introducing the New Orbital ATK </vt:lpstr>
      <vt:lpstr>Major Customers and Market Segments </vt:lpstr>
      <vt:lpstr>Three Operating Groups and 12 Product Lines</vt:lpstr>
      <vt:lpstr>Extensive Human and Physical Resources </vt:lpstr>
      <vt:lpstr>A History of Innovation and Operations Excellence </vt:lpstr>
      <vt:lpstr>Space Systems Group</vt:lpstr>
      <vt:lpstr>Space Systems Group Overview </vt:lpstr>
      <vt:lpstr>Space Systems Group (SSG) Business Lanes</vt:lpstr>
      <vt:lpstr>SSG Locations</vt:lpstr>
      <vt:lpstr>Orbital ATK Space System Capabilities</vt:lpstr>
      <vt:lpstr>Orbital ATK Space System Capabilities</vt:lpstr>
      <vt:lpstr>Orbital: Baking in Mission Success</vt:lpstr>
      <vt:lpstr>Mission Assurance Leads to Mission Success!</vt:lpstr>
      <vt:lpstr>Quality Starts with Management</vt:lpstr>
      <vt:lpstr>A Culture of Continuous Improvement</vt:lpstr>
      <vt:lpstr>Monitoring Quality</vt:lpstr>
      <vt:lpstr>Containment – Reducing CoPQ</vt:lpstr>
      <vt:lpstr>Orbital’s Internal Failure Analysis Laboratory</vt:lpstr>
      <vt:lpstr>S&amp;MA Institutional Practices</vt:lpstr>
      <vt:lpstr>Supplier Assurance &amp; Control</vt:lpstr>
      <vt:lpstr>Manufacturing, Integration, Test</vt:lpstr>
      <vt:lpstr>Human Spaceflight  Resupplying Humanity’s Outpost in Space</vt:lpstr>
      <vt:lpstr>International Space Station Overview</vt:lpstr>
      <vt:lpstr>International Space Station Overview</vt:lpstr>
      <vt:lpstr>Low Earth Orbit Transfer Operations</vt:lpstr>
      <vt:lpstr>Cygnus Overview</vt:lpstr>
      <vt:lpstr> Low Earth Orbit Logistics Underway</vt:lpstr>
      <vt:lpstr>Cygnus Overview</vt:lpstr>
      <vt:lpstr>Antares Overview</vt:lpstr>
      <vt:lpstr>Antares Wallops Footprint</vt:lpstr>
      <vt:lpstr>Cargo Loading</vt:lpstr>
      <vt:lpstr>Final Cargo Installed – Hatch Closed</vt:lpstr>
      <vt:lpstr>Antares Wallops Footprint</vt:lpstr>
      <vt:lpstr>Fairing Installed</vt:lpstr>
      <vt:lpstr>Rollout!</vt:lpstr>
      <vt:lpstr>Antares on Wallops Launch Pad 0A</vt:lpstr>
      <vt:lpstr>Orb-2 Liftoff</vt:lpstr>
      <vt:lpstr>ISS from Cygnus - R-Bar Approach</vt:lpstr>
      <vt:lpstr>Cygnus Far Field View</vt:lpstr>
      <vt:lpstr>Cygnus Through the Window</vt:lpstr>
      <vt:lpstr>Orb-2 Final Approach</vt:lpstr>
      <vt:lpstr>Cygnus Preparing to Grapple</vt:lpstr>
      <vt:lpstr>Cygnus Grappled</vt:lpstr>
      <vt:lpstr>Orb-2 Berthed</vt:lpstr>
      <vt:lpstr>Orb-2 Cargo Delivered</vt:lpstr>
      <vt:lpstr>Orb-2 Disposal Cargo</vt:lpstr>
      <vt:lpstr>Orb-2 Cygnus Re-entry</vt:lpstr>
      <vt:lpstr>Journey to the ISS – One Wrong Move …</vt:lpstr>
      <vt:lpstr>Cygnus Design Process “Bakes” In Success</vt:lpstr>
      <vt:lpstr>NASA Insight and Oversight for Cygnus and Antares</vt:lpstr>
      <vt:lpstr>COTS/CRS SMA—A Systems Approach</vt:lpstr>
      <vt:lpstr>COTS/CRS Safety Implementation Process</vt:lpstr>
      <vt:lpstr>Quality is a Gift</vt:lpstr>
    </vt:vector>
  </TitlesOfParts>
  <Company>Orbital Sciences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biegonm</dc:creator>
  <cp:lastModifiedBy>Jeffrey Parnes</cp:lastModifiedBy>
  <cp:revision>12</cp:revision>
  <dcterms:created xsi:type="dcterms:W3CDTF">2015-01-19T20:36:58Z</dcterms:created>
  <dcterms:modified xsi:type="dcterms:W3CDTF">2015-03-20T20:12:21Z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0x010100F5C075DEEF23F34890A1AED17AA4F261</vt:lpwstr>
  </property>
</Properties>
</file>