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66" r:id="rId3"/>
    <p:sldId id="259" r:id="rId4"/>
    <p:sldId id="258" r:id="rId5"/>
    <p:sldId id="264" r:id="rId6"/>
    <p:sldId id="262" r:id="rId7"/>
    <p:sldId id="263" r:id="rId8"/>
    <p:sldId id="260" r:id="rId9"/>
    <p:sldId id="257" r:id="rId10"/>
    <p:sldId id="261" r:id="rId11"/>
    <p:sldId id="265" r:id="rId12"/>
    <p:sldId id="268" r:id="rId13"/>
    <p:sldId id="269" r:id="rId14"/>
    <p:sldId id="270"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0" autoAdjust="0"/>
    <p:restoredTop sz="64163" autoAdjust="0"/>
  </p:normalViewPr>
  <p:slideViewPr>
    <p:cSldViewPr snapToGrid="0">
      <p:cViewPr varScale="1">
        <p:scale>
          <a:sx n="36" d="100"/>
          <a:sy n="36" d="100"/>
        </p:scale>
        <p:origin x="1306" y="38"/>
      </p:cViewPr>
      <p:guideLst/>
    </p:cSldViewPr>
  </p:slideViewPr>
  <p:notesTextViewPr>
    <p:cViewPr>
      <p:scale>
        <a:sx n="1" d="1"/>
        <a:sy n="1" d="1"/>
      </p:scale>
      <p:origin x="0" y="0"/>
    </p:cViewPr>
  </p:notesTextViewPr>
  <p:sorterViewPr>
    <p:cViewPr>
      <p:scale>
        <a:sx n="100" d="100"/>
        <a:sy n="100" d="100"/>
      </p:scale>
      <p:origin x="0" y="-3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3CA2E5-394C-4784-A155-7D11B8421B86}" type="datetimeFigureOut">
              <a:rPr lang="en-US" smtClean="0"/>
              <a:t>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268583-C26A-4F57-B118-9F93C74EEFD4}" type="slidenum">
              <a:rPr lang="en-US" smtClean="0"/>
              <a:t>‹#›</a:t>
            </a:fld>
            <a:endParaRPr lang="en-US"/>
          </a:p>
        </p:txBody>
      </p:sp>
    </p:spTree>
    <p:extLst>
      <p:ext uri="{BB962C8B-B14F-4D97-AF65-F5344CB8AC3E}">
        <p14:creationId xmlns:p14="http://schemas.microsoft.com/office/powerpoint/2010/main" val="2643620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Kristine Hejna. HEJNA – read more about me on Linked In.  I’m the only Kristine</a:t>
            </a:r>
            <a:r>
              <a:rPr lang="en-US" baseline="0" dirty="0" smtClean="0"/>
              <a:t> with a K start and E end, H*E*J*N*A out there. </a:t>
            </a:r>
          </a:p>
          <a:p>
            <a:r>
              <a:rPr lang="en-US" dirty="0" smtClean="0"/>
              <a:t>I’m speaking</a:t>
            </a:r>
            <a:r>
              <a:rPr lang="en-US" baseline="0" dirty="0" smtClean="0"/>
              <a:t> here about Normal distributions, or some other distribution that describes the data better than a single number, the average.</a:t>
            </a:r>
          </a:p>
          <a:p>
            <a:r>
              <a:rPr lang="en-US" baseline="0" dirty="0" smtClean="0"/>
              <a:t> I hope to help you to remember that a data set is described by more than a single number, and that risks are potential outcomes, and therefore probability based and not single numbers either. I hope to convince you the extra effort is worthwhile.  I am disappointed by the number of smart people using averages and stopping there. </a:t>
            </a:r>
            <a:endParaRPr lang="en-US" dirty="0" smtClean="0"/>
          </a:p>
          <a:p>
            <a:endParaRPr lang="en-US" dirty="0"/>
          </a:p>
        </p:txBody>
      </p:sp>
      <p:sp>
        <p:nvSpPr>
          <p:cNvPr id="4" name="Slide Number Placeholder 3"/>
          <p:cNvSpPr>
            <a:spLocks noGrp="1"/>
          </p:cNvSpPr>
          <p:nvPr>
            <p:ph type="sldNum" sz="quarter" idx="10"/>
          </p:nvPr>
        </p:nvSpPr>
        <p:spPr/>
        <p:txBody>
          <a:bodyPr/>
          <a:lstStyle/>
          <a:p>
            <a:fld id="{00268583-C26A-4F57-B118-9F93C74EEFD4}" type="slidenum">
              <a:rPr lang="en-US" smtClean="0"/>
              <a:t>1</a:t>
            </a:fld>
            <a:endParaRPr lang="en-US"/>
          </a:p>
        </p:txBody>
      </p:sp>
    </p:spTree>
    <p:extLst>
      <p:ext uri="{BB962C8B-B14F-4D97-AF65-F5344CB8AC3E}">
        <p14:creationId xmlns:p14="http://schemas.microsoft.com/office/powerpoint/2010/main" val="367174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one</a:t>
            </a:r>
            <a:r>
              <a:rPr lang="en-US" baseline="0" dirty="0" smtClean="0"/>
              <a:t> of many nice examples of probability distributions from Wikipedia.</a:t>
            </a:r>
          </a:p>
          <a:p>
            <a:r>
              <a:rPr lang="en-US" baseline="0" dirty="0" smtClean="0"/>
              <a:t>Poisson distributions are a natural distribution that isn’t normal, but is very useful for modeling things like capacity planning, queuing.</a:t>
            </a:r>
            <a:endParaRPr lang="en-US" dirty="0"/>
          </a:p>
        </p:txBody>
      </p:sp>
      <p:sp>
        <p:nvSpPr>
          <p:cNvPr id="4" name="Slide Number Placeholder 3"/>
          <p:cNvSpPr>
            <a:spLocks noGrp="1"/>
          </p:cNvSpPr>
          <p:nvPr>
            <p:ph type="sldNum" sz="quarter" idx="10"/>
          </p:nvPr>
        </p:nvSpPr>
        <p:spPr/>
        <p:txBody>
          <a:bodyPr/>
          <a:lstStyle/>
          <a:p>
            <a:fld id="{00268583-C26A-4F57-B118-9F93C74EEFD4}" type="slidenum">
              <a:rPr lang="en-US" smtClean="0"/>
              <a:t>10</a:t>
            </a:fld>
            <a:endParaRPr lang="en-US"/>
          </a:p>
        </p:txBody>
      </p:sp>
    </p:spTree>
    <p:extLst>
      <p:ext uri="{BB962C8B-B14F-4D97-AF65-F5344CB8AC3E}">
        <p14:creationId xmlns:p14="http://schemas.microsoft.com/office/powerpoint/2010/main" val="3169349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I mentioned in the beginning, reliability engineering uses probability distributions to help predict failure rates, and defect detection. </a:t>
            </a:r>
          </a:p>
          <a:p>
            <a:r>
              <a:rPr lang="en-US" baseline="0" dirty="0" smtClean="0"/>
              <a:t>The “average” failure rate of the items would be somewhere in the blue curve. That doesn’t help you know that if your item survives the “infant mortality” stage that it may very well last until it wears out.</a:t>
            </a:r>
            <a:endParaRPr lang="en-US" dirty="0"/>
          </a:p>
        </p:txBody>
      </p:sp>
      <p:sp>
        <p:nvSpPr>
          <p:cNvPr id="4" name="Slide Number Placeholder 3"/>
          <p:cNvSpPr>
            <a:spLocks noGrp="1"/>
          </p:cNvSpPr>
          <p:nvPr>
            <p:ph type="sldNum" sz="quarter" idx="10"/>
          </p:nvPr>
        </p:nvSpPr>
        <p:spPr/>
        <p:txBody>
          <a:bodyPr/>
          <a:lstStyle/>
          <a:p>
            <a:fld id="{00268583-C26A-4F57-B118-9F93C74EEFD4}" type="slidenum">
              <a:rPr lang="en-US" smtClean="0"/>
              <a:t>11</a:t>
            </a:fld>
            <a:endParaRPr lang="en-US"/>
          </a:p>
        </p:txBody>
      </p:sp>
    </p:spTree>
    <p:extLst>
      <p:ext uri="{BB962C8B-B14F-4D97-AF65-F5344CB8AC3E}">
        <p14:creationId xmlns:p14="http://schemas.microsoft.com/office/powerpoint/2010/main" val="2503889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 know why I’ve had trouble finding</a:t>
            </a:r>
            <a:r>
              <a:rPr lang="en-US" baseline="0" dirty="0" smtClean="0"/>
              <a:t> 9 and a half. I’m glad I’m not looking for 11.5</a:t>
            </a:r>
            <a:endParaRPr lang="en-US" dirty="0"/>
          </a:p>
        </p:txBody>
      </p:sp>
      <p:sp>
        <p:nvSpPr>
          <p:cNvPr id="4" name="Slide Number Placeholder 3"/>
          <p:cNvSpPr>
            <a:spLocks noGrp="1"/>
          </p:cNvSpPr>
          <p:nvPr>
            <p:ph type="sldNum" sz="quarter" idx="10"/>
          </p:nvPr>
        </p:nvSpPr>
        <p:spPr/>
        <p:txBody>
          <a:bodyPr/>
          <a:lstStyle/>
          <a:p>
            <a:fld id="{00268583-C26A-4F57-B118-9F93C74EEFD4}" type="slidenum">
              <a:rPr lang="en-US" smtClean="0"/>
              <a:t>12</a:t>
            </a:fld>
            <a:endParaRPr lang="en-US"/>
          </a:p>
        </p:txBody>
      </p:sp>
    </p:spTree>
    <p:extLst>
      <p:ext uri="{BB962C8B-B14F-4D97-AF65-F5344CB8AC3E}">
        <p14:creationId xmlns:p14="http://schemas.microsoft.com/office/powerpoint/2010/main" val="1051546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pretty</a:t>
            </a:r>
            <a:r>
              <a:rPr lang="en-US" baseline="0" dirty="0" smtClean="0"/>
              <a:t> sure salmon start out really small. They come from salmon eggs.</a:t>
            </a:r>
            <a:endParaRPr lang="en-US" dirty="0"/>
          </a:p>
        </p:txBody>
      </p:sp>
      <p:sp>
        <p:nvSpPr>
          <p:cNvPr id="4" name="Slide Number Placeholder 3"/>
          <p:cNvSpPr>
            <a:spLocks noGrp="1"/>
          </p:cNvSpPr>
          <p:nvPr>
            <p:ph type="sldNum" sz="quarter" idx="10"/>
          </p:nvPr>
        </p:nvSpPr>
        <p:spPr/>
        <p:txBody>
          <a:bodyPr/>
          <a:lstStyle/>
          <a:p>
            <a:fld id="{00268583-C26A-4F57-B118-9F93C74EEFD4}" type="slidenum">
              <a:rPr lang="en-US" smtClean="0"/>
              <a:t>13</a:t>
            </a:fld>
            <a:endParaRPr lang="en-US"/>
          </a:p>
        </p:txBody>
      </p:sp>
    </p:spTree>
    <p:extLst>
      <p:ext uri="{BB962C8B-B14F-4D97-AF65-F5344CB8AC3E}">
        <p14:creationId xmlns:p14="http://schemas.microsoft.com/office/powerpoint/2010/main" val="2573860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268583-C26A-4F57-B118-9F93C74EEFD4}" type="slidenum">
              <a:rPr lang="en-US" smtClean="0"/>
              <a:t>15</a:t>
            </a:fld>
            <a:endParaRPr lang="en-US"/>
          </a:p>
        </p:txBody>
      </p:sp>
    </p:spTree>
    <p:extLst>
      <p:ext uri="{BB962C8B-B14F-4D97-AF65-F5344CB8AC3E}">
        <p14:creationId xmlns:p14="http://schemas.microsoft.com/office/powerpoint/2010/main" val="4205155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help you remember about</a:t>
            </a:r>
            <a:r>
              <a:rPr lang="en-US" baseline="0" dirty="0" smtClean="0"/>
              <a:t> distributions and convince you to use them, I will talk about the benefits and the kinds of distributions, and I will also talk a bit about how you build the habits of thinking more about what has been described with an average and how you can build the habit of reminding others that a single number does not tell the story about a population.</a:t>
            </a:r>
          </a:p>
        </p:txBody>
      </p:sp>
      <p:sp>
        <p:nvSpPr>
          <p:cNvPr id="4" name="Slide Number Placeholder 3"/>
          <p:cNvSpPr>
            <a:spLocks noGrp="1"/>
          </p:cNvSpPr>
          <p:nvPr>
            <p:ph type="sldNum" sz="quarter" idx="10"/>
          </p:nvPr>
        </p:nvSpPr>
        <p:spPr/>
        <p:txBody>
          <a:bodyPr/>
          <a:lstStyle/>
          <a:p>
            <a:fld id="{00268583-C26A-4F57-B118-9F93C74EEFD4}" type="slidenum">
              <a:rPr lang="en-US" smtClean="0"/>
              <a:t>2</a:t>
            </a:fld>
            <a:endParaRPr lang="en-US"/>
          </a:p>
        </p:txBody>
      </p:sp>
    </p:spTree>
    <p:extLst>
      <p:ext uri="{BB962C8B-B14F-4D97-AF65-F5344CB8AC3E}">
        <p14:creationId xmlns:p14="http://schemas.microsoft.com/office/powerpoint/2010/main" val="806465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admit that distributions are not</a:t>
            </a:r>
            <a:r>
              <a:rPr lang="en-US" baseline="0" dirty="0" smtClean="0"/>
              <a:t> generally the reality, they are simple models that are helpful to use to represent reality and make predictions about data you haven’t yet seen.</a:t>
            </a:r>
          </a:p>
          <a:p>
            <a:r>
              <a:rPr lang="en-US" baseline="0" dirty="0" smtClean="0"/>
              <a:t>While my presentation title refers to the Normal distribution, and we have lots of nice stuff to go with that, the other kinds of distributions are very helpful as well.  The field of Reliability engineering uses these a lot.</a:t>
            </a:r>
          </a:p>
          <a:p>
            <a:r>
              <a:rPr lang="en-US" baseline="0" dirty="0" smtClean="0"/>
              <a:t>Multimodal is usually bi modal – 2 humps in the data, and that usually comes from a population or data set that is really 2 sets combined.</a:t>
            </a:r>
            <a:endParaRPr lang="en-US" dirty="0" smtClean="0"/>
          </a:p>
          <a:p>
            <a:endParaRPr lang="en-US" dirty="0"/>
          </a:p>
        </p:txBody>
      </p:sp>
      <p:sp>
        <p:nvSpPr>
          <p:cNvPr id="4" name="Slide Number Placeholder 3"/>
          <p:cNvSpPr>
            <a:spLocks noGrp="1"/>
          </p:cNvSpPr>
          <p:nvPr>
            <p:ph type="sldNum" sz="quarter" idx="10"/>
          </p:nvPr>
        </p:nvSpPr>
        <p:spPr/>
        <p:txBody>
          <a:bodyPr/>
          <a:lstStyle/>
          <a:p>
            <a:fld id="{00268583-C26A-4F57-B118-9F93C74EEFD4}" type="slidenum">
              <a:rPr lang="en-US" smtClean="0"/>
              <a:t>3</a:t>
            </a:fld>
            <a:endParaRPr lang="en-US"/>
          </a:p>
        </p:txBody>
      </p:sp>
    </p:spTree>
    <p:extLst>
      <p:ext uri="{BB962C8B-B14F-4D97-AF65-F5344CB8AC3E}">
        <p14:creationId xmlns:p14="http://schemas.microsoft.com/office/powerpoint/2010/main" val="1183588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father died</a:t>
            </a:r>
            <a:r>
              <a:rPr lang="en-US" baseline="0" dirty="0" smtClean="0"/>
              <a:t> of NSCLC a few years ago. In early 2010 he was diagnosed and told he had a couple of months to live. He lived until November of 2013 and for most of that time felt that the chemo had the greatest negative effect on his quality of life. </a:t>
            </a:r>
          </a:p>
          <a:p>
            <a:r>
              <a:rPr lang="en-US" baseline="0" dirty="0" smtClean="0"/>
              <a:t>My mother has breast cancer that has metastasized into her spine and skull.  Once her spine was glued back together, she has not suffered from this. We (Mother, sister, and I) have been expecting her to die in a month for 2 years now.</a:t>
            </a:r>
          </a:p>
          <a:p>
            <a:endParaRPr lang="en-US" baseline="0" dirty="0" smtClean="0"/>
          </a:p>
          <a:p>
            <a:r>
              <a:rPr lang="en-US" baseline="0" dirty="0" smtClean="0"/>
              <a:t>The doctors don’t seem to know how to tell patients anything other than the average result for stage IV cancer. They have one script “You have Stage IV cancer. It has penetrated in multiple places in your body and we can’t effectively treat it. You should assume you will die in around 2 months.”</a:t>
            </a:r>
          </a:p>
          <a:p>
            <a:endParaRPr lang="en-US" baseline="0" dirty="0" smtClean="0"/>
          </a:p>
          <a:p>
            <a:r>
              <a:rPr lang="en-US" baseline="0" dirty="0" smtClean="0"/>
              <a:t>Would you want to see these charts? I would if I were diagnosed with cancer. I’d want to see all the data analysis with other factors (age at diagnosis, general health at diagnosis, etc.)</a:t>
            </a:r>
            <a:endParaRPr lang="en-US" dirty="0"/>
          </a:p>
        </p:txBody>
      </p:sp>
      <p:sp>
        <p:nvSpPr>
          <p:cNvPr id="4" name="Slide Number Placeholder 3"/>
          <p:cNvSpPr>
            <a:spLocks noGrp="1"/>
          </p:cNvSpPr>
          <p:nvPr>
            <p:ph type="sldNum" sz="quarter" idx="10"/>
          </p:nvPr>
        </p:nvSpPr>
        <p:spPr/>
        <p:txBody>
          <a:bodyPr/>
          <a:lstStyle/>
          <a:p>
            <a:fld id="{00268583-C26A-4F57-B118-9F93C74EEFD4}" type="slidenum">
              <a:rPr lang="en-US" smtClean="0"/>
              <a:t>4</a:t>
            </a:fld>
            <a:endParaRPr lang="en-US"/>
          </a:p>
        </p:txBody>
      </p:sp>
    </p:spTree>
    <p:extLst>
      <p:ext uri="{BB962C8B-B14F-4D97-AF65-F5344CB8AC3E}">
        <p14:creationId xmlns:p14="http://schemas.microsoft.com/office/powerpoint/2010/main" val="109109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a:t>
            </a:r>
            <a:r>
              <a:rPr lang="en-US" baseline="0" dirty="0" smtClean="0"/>
              <a:t> the other hand, sometimes we worry when we don’t need to. Enough that someone could write a book “Don’t Sweat the Small Stuff” with the subtitle “And it is all small stuff”</a:t>
            </a:r>
          </a:p>
          <a:p>
            <a:endParaRPr lang="en-US" baseline="0" dirty="0" smtClean="0"/>
          </a:p>
          <a:p>
            <a:r>
              <a:rPr lang="en-US" baseline="0" dirty="0" smtClean="0"/>
              <a:t>I don’t think you should assume it is all small stuff. I think you should use your common sense, your values, and your analytical tools to make choices about what you will sweat about, to the extent that you can.  </a:t>
            </a:r>
          </a:p>
          <a:p>
            <a:r>
              <a:rPr lang="en-US" baseline="0" dirty="0" smtClean="0"/>
              <a:t>Stress is bad for you.  </a:t>
            </a:r>
          </a:p>
          <a:p>
            <a:r>
              <a:rPr lang="en-US" baseline="0" dirty="0" smtClean="0"/>
              <a:t>Bad stuff happens. Bad stuff happens even to good people. </a:t>
            </a:r>
          </a:p>
          <a:p>
            <a:r>
              <a:rPr lang="en-US" baseline="0" dirty="0" smtClean="0"/>
              <a:t>Worry about car crashes more than plane crashes. Drive defensively and mindfully, and expect that from others driving you and your family.</a:t>
            </a:r>
          </a:p>
          <a:p>
            <a:r>
              <a:rPr lang="en-US" baseline="0" dirty="0" smtClean="0"/>
              <a:t>Worry about flu more than Ebola or mutant virus variants. Flu kills more people. It hospitalizes more people. And you can greatly reduce your risks with a shot. </a:t>
            </a:r>
          </a:p>
          <a:p>
            <a:r>
              <a:rPr lang="en-US" baseline="0" dirty="0" smtClean="0"/>
              <a:t>Don’t worry about shots.  </a:t>
            </a:r>
          </a:p>
        </p:txBody>
      </p:sp>
      <p:sp>
        <p:nvSpPr>
          <p:cNvPr id="4" name="Slide Number Placeholder 3"/>
          <p:cNvSpPr>
            <a:spLocks noGrp="1"/>
          </p:cNvSpPr>
          <p:nvPr>
            <p:ph type="sldNum" sz="quarter" idx="10"/>
          </p:nvPr>
        </p:nvSpPr>
        <p:spPr/>
        <p:txBody>
          <a:bodyPr/>
          <a:lstStyle/>
          <a:p>
            <a:fld id="{00268583-C26A-4F57-B118-9F93C74EEFD4}" type="slidenum">
              <a:rPr lang="en-US" smtClean="0"/>
              <a:t>5</a:t>
            </a:fld>
            <a:endParaRPr lang="en-US"/>
          </a:p>
        </p:txBody>
      </p:sp>
    </p:spTree>
    <p:extLst>
      <p:ext uri="{BB962C8B-B14F-4D97-AF65-F5344CB8AC3E}">
        <p14:creationId xmlns:p14="http://schemas.microsoft.com/office/powerpoint/2010/main" val="4236960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sometimes excuse</a:t>
            </a:r>
            <a:r>
              <a:rPr lang="en-US" baseline="0" dirty="0" smtClean="0"/>
              <a:t> using averages only, and not other characteristics of a distribution by claiming application of the law of large number.  </a:t>
            </a:r>
          </a:p>
          <a:p>
            <a:r>
              <a:rPr lang="en-US" baseline="0" dirty="0" smtClean="0"/>
              <a:t>You aren’t a large number.</a:t>
            </a:r>
            <a:endParaRPr lang="en-US" dirty="0"/>
          </a:p>
        </p:txBody>
      </p:sp>
      <p:sp>
        <p:nvSpPr>
          <p:cNvPr id="4" name="Slide Number Placeholder 3"/>
          <p:cNvSpPr>
            <a:spLocks noGrp="1"/>
          </p:cNvSpPr>
          <p:nvPr>
            <p:ph type="sldNum" sz="quarter" idx="10"/>
          </p:nvPr>
        </p:nvSpPr>
        <p:spPr/>
        <p:txBody>
          <a:bodyPr/>
          <a:lstStyle/>
          <a:p>
            <a:fld id="{00268583-C26A-4F57-B118-9F93C74EEFD4}" type="slidenum">
              <a:rPr lang="en-US" smtClean="0"/>
              <a:t>6</a:t>
            </a:fld>
            <a:endParaRPr lang="en-US"/>
          </a:p>
        </p:txBody>
      </p:sp>
    </p:spTree>
    <p:extLst>
      <p:ext uri="{BB962C8B-B14F-4D97-AF65-F5344CB8AC3E}">
        <p14:creationId xmlns:p14="http://schemas.microsoft.com/office/powerpoint/2010/main" val="724671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excuse</a:t>
            </a:r>
            <a:r>
              <a:rPr lang="en-US" baseline="0" dirty="0" smtClean="0"/>
              <a:t> is the Central Limit Theorem.</a:t>
            </a:r>
          </a:p>
          <a:p>
            <a:r>
              <a:rPr lang="en-US" baseline="0" dirty="0" smtClean="0"/>
              <a:t>It really just says that if you take a bunch of non-small samples, and take the averages of those samples, the averages will be normally distributed.</a:t>
            </a:r>
            <a:endParaRPr lang="en-US" dirty="0"/>
          </a:p>
        </p:txBody>
      </p:sp>
      <p:sp>
        <p:nvSpPr>
          <p:cNvPr id="4" name="Slide Number Placeholder 3"/>
          <p:cNvSpPr>
            <a:spLocks noGrp="1"/>
          </p:cNvSpPr>
          <p:nvPr>
            <p:ph type="sldNum" sz="quarter" idx="10"/>
          </p:nvPr>
        </p:nvSpPr>
        <p:spPr/>
        <p:txBody>
          <a:bodyPr/>
          <a:lstStyle/>
          <a:p>
            <a:fld id="{00268583-C26A-4F57-B118-9F93C74EEFD4}" type="slidenum">
              <a:rPr lang="en-US" smtClean="0"/>
              <a:t>7</a:t>
            </a:fld>
            <a:endParaRPr lang="en-US"/>
          </a:p>
        </p:txBody>
      </p:sp>
    </p:spTree>
    <p:extLst>
      <p:ext uri="{BB962C8B-B14F-4D97-AF65-F5344CB8AC3E}">
        <p14:creationId xmlns:p14="http://schemas.microsoft.com/office/powerpoint/2010/main" val="1571582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Lots</a:t>
            </a:r>
            <a:r>
              <a:rPr lang="en-US" baseline="0" dirty="0" smtClean="0"/>
              <a:t> of things are normally distributed. This is my big tip for your thinking.  Normal is normal. </a:t>
            </a:r>
          </a:p>
          <a:p>
            <a:r>
              <a:rPr lang="en-US" baseline="0" dirty="0" smtClean="0"/>
              <a:t>Things that seem just wrong somehow probably fall more than 3 sigma away from the mean, and depending on the breadth of your experience may be beyond that and represent “out of control” for the process.  </a:t>
            </a:r>
          </a:p>
          <a:p>
            <a:r>
              <a:rPr lang="en-US" baseline="0" dirty="0" smtClean="0"/>
              <a:t>People who are “different” get picked on.</a:t>
            </a:r>
          </a:p>
          <a:p>
            <a:r>
              <a:rPr lang="en-US" baseline="0" dirty="0" smtClean="0"/>
              <a:t>Chickens (free-range) who are “different” get pecked to death.</a:t>
            </a:r>
            <a:endParaRPr lang="en-US" dirty="0"/>
          </a:p>
        </p:txBody>
      </p:sp>
      <p:sp>
        <p:nvSpPr>
          <p:cNvPr id="4" name="Slide Number Placeholder 3"/>
          <p:cNvSpPr>
            <a:spLocks noGrp="1"/>
          </p:cNvSpPr>
          <p:nvPr>
            <p:ph type="sldNum" sz="quarter" idx="10"/>
          </p:nvPr>
        </p:nvSpPr>
        <p:spPr/>
        <p:txBody>
          <a:bodyPr/>
          <a:lstStyle/>
          <a:p>
            <a:fld id="{00268583-C26A-4F57-B118-9F93C74EEFD4}" type="slidenum">
              <a:rPr lang="en-US" smtClean="0"/>
              <a:t>8</a:t>
            </a:fld>
            <a:endParaRPr lang="en-US"/>
          </a:p>
        </p:txBody>
      </p:sp>
    </p:spTree>
    <p:extLst>
      <p:ext uri="{BB962C8B-B14F-4D97-AF65-F5344CB8AC3E}">
        <p14:creationId xmlns:p14="http://schemas.microsoft.com/office/powerpoint/2010/main" val="2218103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hope you can</a:t>
            </a:r>
            <a:r>
              <a:rPr lang="en-US" baseline="0" dirty="0" smtClean="0"/>
              <a:t> see (but you probably can’t) that the bands have a central solid line, and 2 zones of shaded area outside the line. The line is the average high, in red, and the average low, in blue. In winter months, the shading is wider than in summer, so the range of normal for the highs and lows is greater. The average high on Jan 17 is 40, normal high is anywhere from about 28 to 55! Lows are normally between 10 and 32, averaging 24.</a:t>
            </a:r>
            <a:endParaRPr lang="en-US" dirty="0"/>
          </a:p>
        </p:txBody>
      </p:sp>
      <p:sp>
        <p:nvSpPr>
          <p:cNvPr id="4" name="Slide Number Placeholder 3"/>
          <p:cNvSpPr>
            <a:spLocks noGrp="1"/>
          </p:cNvSpPr>
          <p:nvPr>
            <p:ph type="sldNum" sz="quarter" idx="10"/>
          </p:nvPr>
        </p:nvSpPr>
        <p:spPr/>
        <p:txBody>
          <a:bodyPr/>
          <a:lstStyle/>
          <a:p>
            <a:fld id="{00268583-C26A-4F57-B118-9F93C74EEFD4}" type="slidenum">
              <a:rPr lang="en-US" smtClean="0"/>
              <a:t>9</a:t>
            </a:fld>
            <a:endParaRPr lang="en-US"/>
          </a:p>
        </p:txBody>
      </p:sp>
    </p:spTree>
    <p:extLst>
      <p:ext uri="{BB962C8B-B14F-4D97-AF65-F5344CB8AC3E}">
        <p14:creationId xmlns:p14="http://schemas.microsoft.com/office/powerpoint/2010/main" val="15558833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bwMode="hidden">
          <a:xfrm>
            <a:off x="915924" y="0"/>
            <a:ext cx="7178040" cy="5943600"/>
          </a:xfrm>
          <a:prstGeom prst="rect">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90244" y="2514600"/>
            <a:ext cx="6629400" cy="2743200"/>
          </a:xfrm>
        </p:spPr>
        <p:txBody>
          <a:bodyPr anchor="b"/>
          <a:lstStyle>
            <a:lvl1pPr algn="l">
              <a:lnSpc>
                <a:spcPct val="80000"/>
              </a:lnSpc>
              <a:defRPr sz="6600"/>
            </a:lvl1pPr>
          </a:lstStyle>
          <a:p>
            <a:r>
              <a:rPr lang="en-US" smtClean="0"/>
              <a:t>Click to edit Master title style</a:t>
            </a:r>
            <a:endParaRPr lang="en-US"/>
          </a:p>
        </p:txBody>
      </p:sp>
      <p:sp>
        <p:nvSpPr>
          <p:cNvPr id="3" name="Subtitle 2"/>
          <p:cNvSpPr>
            <a:spLocks noGrp="1"/>
          </p:cNvSpPr>
          <p:nvPr>
            <p:ph type="subTitle" idx="1"/>
          </p:nvPr>
        </p:nvSpPr>
        <p:spPr>
          <a:xfrm>
            <a:off x="1190244" y="5303520"/>
            <a:ext cx="6629400" cy="4572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75402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4D38CA-E5F8-4C07-921E-E915F0EA29A2}" type="datetimeFigureOut">
              <a:rPr lang="en-US" smtClean="0"/>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25D49-6333-47BD-81AE-138B4C402DFE}" type="slidenum">
              <a:rPr lang="en-US" smtClean="0"/>
              <a:t>‹#›</a:t>
            </a:fld>
            <a:endParaRPr lang="en-US"/>
          </a:p>
        </p:txBody>
      </p:sp>
    </p:spTree>
    <p:extLst>
      <p:ext uri="{BB962C8B-B14F-4D97-AF65-F5344CB8AC3E}">
        <p14:creationId xmlns:p14="http://schemas.microsoft.com/office/powerpoint/2010/main" val="155514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0512" y="419099"/>
            <a:ext cx="2086087" cy="57531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419099"/>
            <a:ext cx="7277100" cy="57531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4D38CA-E5F8-4C07-921E-E915F0EA29A2}" type="datetimeFigureOut">
              <a:rPr lang="en-US" smtClean="0"/>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25D49-6333-47BD-81AE-138B4C402DFE}" type="slidenum">
              <a:rPr lang="en-US" smtClean="0"/>
              <a:t>‹#›</a:t>
            </a:fld>
            <a:endParaRPr lang="en-US"/>
          </a:p>
        </p:txBody>
      </p:sp>
    </p:spTree>
    <p:extLst>
      <p:ext uri="{BB962C8B-B14F-4D97-AF65-F5344CB8AC3E}">
        <p14:creationId xmlns:p14="http://schemas.microsoft.com/office/powerpoint/2010/main" val="4211192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4D38CA-E5F8-4C07-921E-E915F0EA29A2}" type="datetimeFigureOut">
              <a:rPr lang="en-US" smtClean="0"/>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25D49-6333-47BD-81AE-138B4C402DFE}" type="slidenum">
              <a:rPr lang="en-US" smtClean="0"/>
              <a:t>‹#›</a:t>
            </a:fld>
            <a:endParaRPr lang="en-US"/>
          </a:p>
        </p:txBody>
      </p:sp>
    </p:spTree>
    <p:extLst>
      <p:ext uri="{BB962C8B-B14F-4D97-AF65-F5344CB8AC3E}">
        <p14:creationId xmlns:p14="http://schemas.microsoft.com/office/powerpoint/2010/main" val="428070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hidden">
          <a:xfrm>
            <a:off x="-1" y="1676400"/>
            <a:ext cx="9313683" cy="4267200"/>
          </a:xfrm>
          <a:prstGeom prst="rect">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95400" y="2212848"/>
            <a:ext cx="6217920" cy="2862262"/>
          </a:xfrm>
        </p:spPr>
        <p:txBody>
          <a:bodyPr anchor="b"/>
          <a:lstStyle>
            <a:lvl1pPr>
              <a:lnSpc>
                <a:spcPct val="80000"/>
              </a:lnSpc>
              <a:defRPr sz="5400"/>
            </a:lvl1pPr>
          </a:lstStyle>
          <a:p>
            <a:r>
              <a:rPr lang="en-US" smtClean="0"/>
              <a:t>Click to edit Master title style</a:t>
            </a:r>
            <a:endParaRPr lang="en-US"/>
          </a:p>
        </p:txBody>
      </p:sp>
      <p:sp>
        <p:nvSpPr>
          <p:cNvPr id="3" name="Text Placeholder 2"/>
          <p:cNvSpPr>
            <a:spLocks noGrp="1"/>
          </p:cNvSpPr>
          <p:nvPr>
            <p:ph type="body" idx="1"/>
          </p:nvPr>
        </p:nvSpPr>
        <p:spPr>
          <a:xfrm>
            <a:off x="1295400" y="5120640"/>
            <a:ext cx="6217920" cy="457200"/>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22380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05000"/>
            <a:ext cx="4572000" cy="42672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24600" y="1905000"/>
            <a:ext cx="4572000" cy="42672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4D38CA-E5F8-4C07-921E-E915F0EA29A2}" type="datetimeFigureOut">
              <a:rPr lang="en-US" smtClean="0"/>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25D49-6333-47BD-81AE-138B4C402DFE}" type="slidenum">
              <a:rPr lang="en-US" smtClean="0"/>
              <a:t>‹#›</a:t>
            </a:fld>
            <a:endParaRPr lang="en-US"/>
          </a:p>
        </p:txBody>
      </p:sp>
    </p:spTree>
    <p:extLst>
      <p:ext uri="{BB962C8B-B14F-4D97-AF65-F5344CB8AC3E}">
        <p14:creationId xmlns:p14="http://schemas.microsoft.com/office/powerpoint/2010/main" val="378004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904999"/>
            <a:ext cx="4572000" cy="698351"/>
          </a:xfrm>
        </p:spPr>
        <p:txBody>
          <a:bodyPr anchor="ctr">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603351"/>
            <a:ext cx="4572000" cy="3568849"/>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4600" y="1904999"/>
            <a:ext cx="4572000" cy="698351"/>
          </a:xfrm>
        </p:spPr>
        <p:txBody>
          <a:bodyPr anchor="ctr">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4600" y="2603351"/>
            <a:ext cx="4572000" cy="3568849"/>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4D38CA-E5F8-4C07-921E-E915F0EA29A2}" type="datetimeFigureOut">
              <a:rPr lang="en-US" smtClean="0"/>
              <a:t>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925D49-6333-47BD-81AE-138B4C402DFE}" type="slidenum">
              <a:rPr lang="en-US" smtClean="0"/>
              <a:t>‹#›</a:t>
            </a:fld>
            <a:endParaRPr lang="en-US"/>
          </a:p>
        </p:txBody>
      </p:sp>
    </p:spTree>
    <p:extLst>
      <p:ext uri="{BB962C8B-B14F-4D97-AF65-F5344CB8AC3E}">
        <p14:creationId xmlns:p14="http://schemas.microsoft.com/office/powerpoint/2010/main" val="271457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4D38CA-E5F8-4C07-921E-E915F0EA29A2}" type="datetimeFigureOut">
              <a:rPr lang="en-US" smtClean="0"/>
              <a:t>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925D49-6333-47BD-81AE-138B4C402DFE}" type="slidenum">
              <a:rPr lang="en-US" smtClean="0"/>
              <a:t>‹#›</a:t>
            </a:fld>
            <a:endParaRPr lang="en-US"/>
          </a:p>
        </p:txBody>
      </p:sp>
    </p:spTree>
    <p:extLst>
      <p:ext uri="{BB962C8B-B14F-4D97-AF65-F5344CB8AC3E}">
        <p14:creationId xmlns:p14="http://schemas.microsoft.com/office/powerpoint/2010/main" val="1817513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4D38CA-E5F8-4C07-921E-E915F0EA29A2}" type="datetimeFigureOut">
              <a:rPr lang="en-US" smtClean="0"/>
              <a:t>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925D49-6333-47BD-81AE-138B4C402DFE}" type="slidenum">
              <a:rPr lang="en-US" smtClean="0"/>
              <a:t>‹#›</a:t>
            </a:fld>
            <a:endParaRPr lang="en-US"/>
          </a:p>
        </p:txBody>
      </p:sp>
    </p:spTree>
    <p:extLst>
      <p:ext uri="{BB962C8B-B14F-4D97-AF65-F5344CB8AC3E}">
        <p14:creationId xmlns:p14="http://schemas.microsoft.com/office/powerpoint/2010/main" val="8716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bwMode="hidden">
          <a:xfrm>
            <a:off x="4876800" y="0"/>
            <a:ext cx="7315200" cy="6856286"/>
          </a:xfrm>
          <a:prstGeom prst="rect">
            <a:avLst/>
          </a:prstGeom>
          <a:solidFill>
            <a:schemeClr val="bg1"/>
          </a:solidFill>
          <a:ln>
            <a:noFill/>
          </a:ln>
          <a:effectLst>
            <a:outerShdw blurRad="50800" dist="254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1" y="2651760"/>
            <a:ext cx="3657600" cy="1828800"/>
          </a:xfrm>
        </p:spPr>
        <p:txBody>
          <a:bodyPr anchor="b"/>
          <a:lstStyle>
            <a:lvl1pPr>
              <a:defRPr sz="36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494020" y="688489"/>
            <a:ext cx="6080760" cy="548371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0" y="4617720"/>
            <a:ext cx="3657600" cy="1554480"/>
          </a:xfrm>
        </p:spPr>
        <p:txBody>
          <a:bodyPr>
            <a:normAutofit/>
          </a:bodyPr>
          <a:lstStyle>
            <a:lvl1pPr marL="0" indent="0">
              <a:lnSpc>
                <a:spcPct val="90000"/>
              </a:lnSpc>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4D38CA-E5F8-4C07-921E-E915F0EA29A2}" type="datetimeFigureOut">
              <a:rPr lang="en-US" smtClean="0"/>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25D49-6333-47BD-81AE-138B4C402DFE}" type="slidenum">
              <a:rPr lang="en-US" smtClean="0"/>
              <a:t>‹#›</a:t>
            </a:fld>
            <a:endParaRPr lang="en-US"/>
          </a:p>
        </p:txBody>
      </p:sp>
    </p:spTree>
    <p:extLst>
      <p:ext uri="{BB962C8B-B14F-4D97-AF65-F5344CB8AC3E}">
        <p14:creationId xmlns:p14="http://schemas.microsoft.com/office/powerpoint/2010/main" val="103394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hidden">
          <a:xfrm>
            <a:off x="4876800" y="0"/>
            <a:ext cx="7315200" cy="6856286"/>
          </a:xfrm>
          <a:prstGeom prst="rect">
            <a:avLst/>
          </a:prstGeom>
          <a:solidFill>
            <a:schemeClr val="bg1"/>
          </a:solidFill>
          <a:ln>
            <a:noFill/>
          </a:ln>
          <a:effectLst>
            <a:outerShdw blurRad="50800" dist="254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8" y="2651760"/>
            <a:ext cx="3657600" cy="1828800"/>
          </a:xfrm>
        </p:spPr>
        <p:txBody>
          <a:bodyPr anchor="b"/>
          <a:lstStyle>
            <a:lvl1pPr>
              <a:defRPr sz="3600">
                <a:solidFill>
                  <a:schemeClr val="bg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5494020" y="684943"/>
            <a:ext cx="6080760" cy="5486400"/>
          </a:xfrm>
          <a:solidFill>
            <a:schemeClr val="bg1">
              <a:lumMod val="90000"/>
              <a:lumOff val="10000"/>
            </a:schemeClr>
          </a:solidFill>
          <a:effectLst>
            <a:outerShdw blurRad="63500" sx="101000" sy="101000" algn="ctr" rotWithShape="0">
              <a:prstClr val="black">
                <a:alpha val="25000"/>
              </a:prstClr>
            </a:outerShdw>
          </a:effectLst>
        </p:spPr>
        <p:txBody>
          <a:bodyPr tIns="54864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12648" y="4617720"/>
            <a:ext cx="3657600" cy="155448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4D38CA-E5F8-4C07-921E-E915F0EA29A2}" type="datetimeFigureOut">
              <a:rPr lang="en-US" smtClean="0"/>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25D49-6333-47BD-81AE-138B4C402DFE}" type="slidenum">
              <a:rPr lang="en-US" smtClean="0"/>
              <a:t>‹#›</a:t>
            </a:fld>
            <a:endParaRPr lang="en-US"/>
          </a:p>
        </p:txBody>
      </p:sp>
    </p:spTree>
    <p:extLst>
      <p:ext uri="{BB962C8B-B14F-4D97-AF65-F5344CB8AC3E}">
        <p14:creationId xmlns:p14="http://schemas.microsoft.com/office/powerpoint/2010/main" val="313093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bwMode="hidden">
          <a:xfrm>
            <a:off x="0" y="5980361"/>
            <a:ext cx="12188952" cy="452163"/>
          </a:xfrm>
          <a:prstGeom prst="rect">
            <a:avLst/>
          </a:prstGeom>
          <a:solidFill>
            <a:schemeClr val="bg1"/>
          </a:solidFill>
          <a:ln>
            <a:noFill/>
          </a:ln>
          <a:effectLst>
            <a:outerShdw blurRad="50800" dist="25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bwMode="hidden">
          <a:xfrm>
            <a:off x="1524" y="214604"/>
            <a:ext cx="12188952" cy="452163"/>
          </a:xfrm>
          <a:prstGeom prst="rect">
            <a:avLst/>
          </a:prstGeom>
          <a:solidFill>
            <a:schemeClr val="bg1"/>
          </a:solidFill>
          <a:ln>
            <a:noFill/>
          </a:ln>
          <a:effectLst>
            <a:outerShdw blurRad="50800" dist="25400" dir="16200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hidden">
          <a:xfrm>
            <a:off x="1524" y="214604"/>
            <a:ext cx="12188952"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419100"/>
            <a:ext cx="9601200" cy="12573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905000"/>
            <a:ext cx="96012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9339166" y="6484777"/>
            <a:ext cx="1335054" cy="274022"/>
          </a:xfrm>
          <a:prstGeom prst="rect">
            <a:avLst/>
          </a:prstGeom>
        </p:spPr>
        <p:txBody>
          <a:bodyPr vert="horz" lIns="91440" tIns="45720" rIns="91440" bIns="45720" rtlCol="0" anchor="ctr"/>
          <a:lstStyle>
            <a:lvl1pPr algn="r">
              <a:defRPr sz="1000">
                <a:solidFill>
                  <a:schemeClr val="tx1">
                    <a:tint val="75000"/>
                  </a:schemeClr>
                </a:solidFill>
              </a:defRPr>
            </a:lvl1pPr>
          </a:lstStyle>
          <a:p>
            <a:fld id="{8B4D38CA-E5F8-4C07-921E-E915F0EA29A2}" type="datetimeFigureOut">
              <a:rPr lang="en-US" smtClean="0"/>
              <a:t>2/9/2016</a:t>
            </a:fld>
            <a:endParaRPr lang="en-US"/>
          </a:p>
        </p:txBody>
      </p:sp>
      <p:sp>
        <p:nvSpPr>
          <p:cNvPr id="5" name="Footer Placeholder 4"/>
          <p:cNvSpPr>
            <a:spLocks noGrp="1"/>
          </p:cNvSpPr>
          <p:nvPr>
            <p:ph type="ftr" sz="quarter" idx="3"/>
          </p:nvPr>
        </p:nvSpPr>
        <p:spPr>
          <a:xfrm>
            <a:off x="609600" y="6484777"/>
            <a:ext cx="4123765" cy="274022"/>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96600" y="6484777"/>
            <a:ext cx="685800" cy="274022"/>
          </a:xfrm>
          <a:prstGeom prst="rect">
            <a:avLst/>
          </a:prstGeom>
        </p:spPr>
        <p:txBody>
          <a:bodyPr vert="horz" lIns="91440" tIns="45720" rIns="91440" bIns="45720" rtlCol="0" anchor="ctr"/>
          <a:lstStyle>
            <a:lvl1pPr algn="r">
              <a:defRPr sz="1000">
                <a:solidFill>
                  <a:schemeClr val="tx1">
                    <a:tint val="75000"/>
                  </a:schemeClr>
                </a:solidFill>
              </a:defRPr>
            </a:lvl1pPr>
          </a:lstStyle>
          <a:p>
            <a:fld id="{88925D49-6333-47BD-81AE-138B4C402DFE}" type="slidenum">
              <a:rPr lang="en-US" smtClean="0"/>
              <a:t>‹#›</a:t>
            </a:fld>
            <a:endParaRPr lang="en-US"/>
          </a:p>
        </p:txBody>
      </p:sp>
    </p:spTree>
    <p:extLst>
      <p:ext uri="{BB962C8B-B14F-4D97-AF65-F5344CB8AC3E}">
        <p14:creationId xmlns:p14="http://schemas.microsoft.com/office/powerpoint/2010/main" val="56665243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baseline="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800"/>
        </a:spcBef>
        <a:buSzPct val="90000"/>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SzPct val="90000"/>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SzPct val="90000"/>
        <a:buFont typeface="Arial" pitchFamily="34" charset="0"/>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800"/>
        </a:spcBef>
        <a:buSzPct val="90000"/>
        <a:buFont typeface="Arial" pitchFamily="34" charset="0"/>
        <a:buChar char="▪"/>
        <a:defRPr sz="1400" kern="1200">
          <a:solidFill>
            <a:schemeClr val="tx1"/>
          </a:solidFill>
          <a:latin typeface="+mn-lt"/>
          <a:ea typeface="+mn-ea"/>
          <a:cs typeface="+mn-cs"/>
        </a:defRPr>
      </a:lvl4pPr>
      <a:lvl5pPr marL="12344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5pPr>
      <a:lvl6pPr marL="14630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6pPr>
      <a:lvl7pPr marL="16916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7pPr>
      <a:lvl8pPr marL="19202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Almost_sure_convergenc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en.wikipedia.org/wiki/Convergence_in_probability"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2210" y="972700"/>
            <a:ext cx="6423212" cy="2387600"/>
          </a:xfrm>
        </p:spPr>
        <p:txBody>
          <a:bodyPr/>
          <a:lstStyle/>
          <a:p>
            <a:r>
              <a:rPr lang="en-US" dirty="0" smtClean="0"/>
              <a:t>Why Normal is Better than Average</a:t>
            </a:r>
            <a:endParaRPr lang="en-US" dirty="0"/>
          </a:p>
        </p:txBody>
      </p:sp>
      <p:sp>
        <p:nvSpPr>
          <p:cNvPr id="3" name="Subtitle 2"/>
          <p:cNvSpPr>
            <a:spLocks noGrp="1"/>
          </p:cNvSpPr>
          <p:nvPr>
            <p:ph type="subTitle" idx="1"/>
          </p:nvPr>
        </p:nvSpPr>
        <p:spPr>
          <a:xfrm>
            <a:off x="1072210" y="3602038"/>
            <a:ext cx="6810549" cy="2262734"/>
          </a:xfrm>
        </p:spPr>
        <p:txBody>
          <a:bodyPr>
            <a:normAutofit/>
          </a:bodyPr>
          <a:lstStyle/>
          <a:p>
            <a:r>
              <a:rPr lang="en-US" sz="2800" dirty="0" smtClean="0">
                <a:solidFill>
                  <a:schemeClr val="accent1">
                    <a:lumMod val="60000"/>
                    <a:lumOff val="40000"/>
                  </a:schemeClr>
                </a:solidFill>
              </a:rPr>
              <a:t>Get more comfortable using probability distributions to describe your data</a:t>
            </a:r>
            <a:r>
              <a:rPr lang="en-US" dirty="0" smtClean="0">
                <a:solidFill>
                  <a:schemeClr val="accent1">
                    <a:lumMod val="60000"/>
                    <a:lumOff val="40000"/>
                  </a:schemeClr>
                </a:solidFill>
              </a:rPr>
              <a:t>.</a:t>
            </a:r>
          </a:p>
          <a:p>
            <a:endParaRPr lang="en-US" dirty="0"/>
          </a:p>
          <a:p>
            <a:r>
              <a:rPr lang="en-US" dirty="0" smtClean="0">
                <a:solidFill>
                  <a:schemeClr val="accent3">
                    <a:lumMod val="60000"/>
                    <a:lumOff val="40000"/>
                  </a:schemeClr>
                </a:solidFill>
              </a:rPr>
              <a:t>Presented 2/10/2016 to ASQ0511 by         Kristine Hejna</a:t>
            </a:r>
          </a:p>
        </p:txBody>
      </p:sp>
    </p:spTree>
    <p:extLst>
      <p:ext uri="{BB962C8B-B14F-4D97-AF65-F5344CB8AC3E}">
        <p14:creationId xmlns:p14="http://schemas.microsoft.com/office/powerpoint/2010/main" val="2870714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19100"/>
            <a:ext cx="9601200" cy="945676"/>
          </a:xfrm>
        </p:spPr>
        <p:txBody>
          <a:bodyPr/>
          <a:lstStyle/>
          <a:p>
            <a:r>
              <a:rPr lang="en-US" dirty="0" smtClean="0"/>
              <a:t>Not Normal may be Expected</a:t>
            </a:r>
            <a:endParaRPr lang="en-US" dirty="0"/>
          </a:p>
        </p:txBody>
      </p:sp>
      <p:sp>
        <p:nvSpPr>
          <p:cNvPr id="3" name="Content Placeholder 2"/>
          <p:cNvSpPr>
            <a:spLocks noGrp="1"/>
          </p:cNvSpPr>
          <p:nvPr>
            <p:ph sz="half" idx="1"/>
          </p:nvPr>
        </p:nvSpPr>
        <p:spPr>
          <a:xfrm>
            <a:off x="1295399" y="1542197"/>
            <a:ext cx="5269173" cy="4630003"/>
          </a:xfrm>
        </p:spPr>
        <p:txBody>
          <a:bodyPr>
            <a:normAutofit/>
          </a:bodyPr>
          <a:lstStyle/>
          <a:p>
            <a:r>
              <a:rPr lang="en-US" dirty="0" smtClean="0"/>
              <a:t>Poisson Distributions describe  occasional, independent, events. </a:t>
            </a:r>
          </a:p>
          <a:p>
            <a:pPr lvl="1"/>
            <a:r>
              <a:rPr lang="en-US" dirty="0" smtClean="0"/>
              <a:t>Soccer goals</a:t>
            </a:r>
          </a:p>
          <a:p>
            <a:pPr lvl="1"/>
            <a:r>
              <a:rPr lang="en-US" dirty="0" smtClean="0"/>
              <a:t>Calls to a call center</a:t>
            </a:r>
          </a:p>
          <a:p>
            <a:pPr lvl="1"/>
            <a:r>
              <a:rPr lang="en-US" dirty="0" smtClean="0"/>
              <a:t>Radioactive decay</a:t>
            </a:r>
          </a:p>
          <a:p>
            <a:pPr lvl="1"/>
            <a:r>
              <a:rPr lang="en-US" dirty="0" smtClean="0"/>
              <a:t>Overflow floods</a:t>
            </a:r>
          </a:p>
          <a:p>
            <a:pPr lvl="1"/>
            <a:endParaRPr lang="en-US" dirty="0" smtClean="0"/>
          </a:p>
          <a:p>
            <a:r>
              <a:rPr lang="en-US" dirty="0" smtClean="0"/>
              <a:t>The </a:t>
            </a:r>
            <a:r>
              <a:rPr lang="en-US" dirty="0"/>
              <a:t>horizontal axis is the index </a:t>
            </a:r>
            <a:r>
              <a:rPr lang="en-US" i="1" dirty="0"/>
              <a:t>k</a:t>
            </a:r>
            <a:r>
              <a:rPr lang="en-US" dirty="0"/>
              <a:t>, the number of occurrences. </a:t>
            </a:r>
            <a:r>
              <a:rPr lang="en-US" i="1" dirty="0"/>
              <a:t>λ</a:t>
            </a:r>
            <a:r>
              <a:rPr lang="en-US" dirty="0"/>
              <a:t> is the expected value. The function is defined only at integer values of </a:t>
            </a:r>
            <a:r>
              <a:rPr lang="en-US" i="1" dirty="0"/>
              <a:t>k</a:t>
            </a:r>
            <a:r>
              <a:rPr lang="en-US" dirty="0"/>
              <a:t>. The connecting lines are only guides for the eye.</a:t>
            </a:r>
            <a:endParaRPr lang="en-US" dirty="0" smtClean="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72868" y="1676400"/>
            <a:ext cx="4341126" cy="3459335"/>
          </a:xfrm>
          <a:solidFill>
            <a:schemeClr val="accent1"/>
          </a:solidFill>
        </p:spPr>
      </p:pic>
      <p:sp>
        <p:nvSpPr>
          <p:cNvPr id="5" name="Rectangle 4"/>
          <p:cNvSpPr/>
          <p:nvPr/>
        </p:nvSpPr>
        <p:spPr>
          <a:xfrm>
            <a:off x="5728138" y="6172200"/>
            <a:ext cx="7294180" cy="646331"/>
          </a:xfrm>
          <a:prstGeom prst="rect">
            <a:avLst/>
          </a:prstGeom>
        </p:spPr>
        <p:txBody>
          <a:bodyPr wrap="square">
            <a:spAutoFit/>
          </a:bodyPr>
          <a:lstStyle/>
          <a:p>
            <a:r>
              <a:rPr lang="en-US" dirty="0"/>
              <a:t>By </a:t>
            </a:r>
            <a:r>
              <a:rPr lang="en-US" dirty="0" err="1"/>
              <a:t>Skbkekas</a:t>
            </a:r>
            <a:r>
              <a:rPr lang="en-US" dirty="0"/>
              <a:t> - Own work, CC BY 3.0, https://commons.wikimedia.org/w/index.php?curid=9447142</a:t>
            </a:r>
          </a:p>
        </p:txBody>
      </p:sp>
    </p:spTree>
    <p:extLst>
      <p:ext uri="{BB962C8B-B14F-4D97-AF65-F5344CB8AC3E}">
        <p14:creationId xmlns:p14="http://schemas.microsoft.com/office/powerpoint/2010/main" val="277971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19100"/>
            <a:ext cx="9601200" cy="945676"/>
          </a:xfrm>
        </p:spPr>
        <p:txBody>
          <a:bodyPr/>
          <a:lstStyle/>
          <a:p>
            <a:r>
              <a:rPr lang="en-US" dirty="0" smtClean="0"/>
              <a:t>Not Normal may be Expected</a:t>
            </a:r>
            <a:endParaRPr lang="en-US" dirty="0"/>
          </a:p>
        </p:txBody>
      </p:sp>
      <p:sp>
        <p:nvSpPr>
          <p:cNvPr id="3" name="Content Placeholder 2"/>
          <p:cNvSpPr>
            <a:spLocks noGrp="1"/>
          </p:cNvSpPr>
          <p:nvPr>
            <p:ph sz="half" idx="1"/>
          </p:nvPr>
        </p:nvSpPr>
        <p:spPr>
          <a:xfrm>
            <a:off x="1295399" y="1542197"/>
            <a:ext cx="5269173" cy="4630003"/>
          </a:xfrm>
        </p:spPr>
        <p:txBody>
          <a:bodyPr>
            <a:normAutofit/>
          </a:bodyPr>
          <a:lstStyle/>
          <a:p>
            <a:r>
              <a:rPr lang="en-US" dirty="0" smtClean="0"/>
              <a:t>Reliability engineering uses bathtub curves. </a:t>
            </a:r>
          </a:p>
          <a:p>
            <a:pPr lvl="1"/>
            <a:r>
              <a:rPr lang="en-US" dirty="0" smtClean="0"/>
              <a:t>Failure rates over a product life</a:t>
            </a:r>
          </a:p>
          <a:p>
            <a:r>
              <a:rPr lang="en-US" dirty="0" smtClean="0"/>
              <a:t>Reliability engineering also uses Weibull Distributions</a:t>
            </a:r>
          </a:p>
          <a:p>
            <a:pPr lvl="1"/>
            <a:endParaRPr lang="en-US" dirty="0" smtClean="0"/>
          </a:p>
        </p:txBody>
      </p:sp>
      <p:sp>
        <p:nvSpPr>
          <p:cNvPr id="5" name="Rectangle 4"/>
          <p:cNvSpPr/>
          <p:nvPr/>
        </p:nvSpPr>
        <p:spPr>
          <a:xfrm>
            <a:off x="4897820" y="6172200"/>
            <a:ext cx="7294180" cy="646331"/>
          </a:xfrm>
          <a:prstGeom prst="rect">
            <a:avLst/>
          </a:prstGeom>
        </p:spPr>
        <p:txBody>
          <a:bodyPr wrap="square">
            <a:spAutoFit/>
          </a:bodyPr>
          <a:lstStyle/>
          <a:p>
            <a:r>
              <a:rPr lang="en-US" dirty="0"/>
              <a:t>By </a:t>
            </a:r>
            <a:r>
              <a:rPr lang="en-US" dirty="0" err="1"/>
              <a:t>Calimo</a:t>
            </a:r>
            <a:r>
              <a:rPr lang="en-US" dirty="0"/>
              <a:t> - Own work, after Philip Leitch., CC BY-SA 3.0, https://commons.wikimedia.org/w/index.php?curid=9671814</a:t>
            </a:r>
          </a:p>
        </p:txBody>
      </p:sp>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549486" y="1282621"/>
            <a:ext cx="4487917" cy="3214399"/>
          </a:xfr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7297" y="3382604"/>
            <a:ext cx="3435927" cy="3435927"/>
          </a:xfrm>
          <a:prstGeom prst="rect">
            <a:avLst/>
          </a:prstGeom>
          <a:solidFill>
            <a:schemeClr val="tx2">
              <a:lumMod val="60000"/>
              <a:lumOff val="40000"/>
            </a:schemeClr>
          </a:solidFill>
        </p:spPr>
      </p:pic>
    </p:spTree>
    <p:extLst>
      <p:ext uri="{BB962C8B-B14F-4D97-AF65-F5344CB8AC3E}">
        <p14:creationId xmlns:p14="http://schemas.microsoft.com/office/powerpoint/2010/main" val="407027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19100"/>
            <a:ext cx="9601200" cy="941867"/>
          </a:xfrm>
        </p:spPr>
        <p:txBody>
          <a:bodyPr/>
          <a:lstStyle/>
          <a:p>
            <a:r>
              <a:rPr lang="en-US" dirty="0" smtClean="0"/>
              <a:t>Thinking in distributions</a:t>
            </a:r>
            <a:endParaRPr lang="en-US" dirty="0"/>
          </a:p>
        </p:txBody>
      </p:sp>
      <p:sp>
        <p:nvSpPr>
          <p:cNvPr id="3" name="Content Placeholder 2"/>
          <p:cNvSpPr>
            <a:spLocks noGrp="1"/>
          </p:cNvSpPr>
          <p:nvPr>
            <p:ph sz="half" idx="1"/>
          </p:nvPr>
        </p:nvSpPr>
        <p:spPr>
          <a:xfrm>
            <a:off x="1295400" y="1360967"/>
            <a:ext cx="4572000" cy="4811233"/>
          </a:xfrm>
        </p:spPr>
        <p:txBody>
          <a:bodyPr/>
          <a:lstStyle/>
          <a:p>
            <a:r>
              <a:rPr lang="en-US" dirty="0" smtClean="0"/>
              <a:t>Political predictions are all using distributions</a:t>
            </a:r>
          </a:p>
          <a:p>
            <a:r>
              <a:rPr lang="en-US" dirty="0" smtClean="0">
                <a:solidFill>
                  <a:schemeClr val="accent3">
                    <a:lumMod val="40000"/>
                    <a:lumOff val="60000"/>
                  </a:schemeClr>
                </a:solidFill>
              </a:rPr>
              <a:t>Candidate X is ahead of Candidate Y 28% to 23% with voters 18 to 24</a:t>
            </a:r>
          </a:p>
          <a:p>
            <a:r>
              <a:rPr lang="en-US" dirty="0" smtClean="0"/>
              <a:t>The average women’s shoe size</a:t>
            </a:r>
          </a:p>
          <a:p>
            <a:pPr lvl="1"/>
            <a:r>
              <a:rPr lang="en-US" dirty="0" smtClean="0"/>
              <a:t>American women average size 8</a:t>
            </a:r>
          </a:p>
          <a:p>
            <a:pPr lvl="1"/>
            <a:r>
              <a:rPr lang="en-US" dirty="0" smtClean="0"/>
              <a:t>Companies don’t make just the average size.</a:t>
            </a:r>
            <a:endParaRPr lang="en-US" dirty="0"/>
          </a:p>
          <a:p>
            <a:endParaRPr lang="en-US" dirty="0" smtClean="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77493" y="1360967"/>
            <a:ext cx="4572000" cy="3533913"/>
          </a:xfrm>
        </p:spPr>
      </p:pic>
    </p:spTree>
    <p:extLst>
      <p:ext uri="{BB962C8B-B14F-4D97-AF65-F5344CB8AC3E}">
        <p14:creationId xmlns:p14="http://schemas.microsoft.com/office/powerpoint/2010/main" val="406133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19100"/>
            <a:ext cx="9601200" cy="1082154"/>
          </a:xfrm>
        </p:spPr>
        <p:txBody>
          <a:bodyPr/>
          <a:lstStyle/>
          <a:p>
            <a:r>
              <a:rPr lang="en-US" dirty="0" smtClean="0"/>
              <a:t>Ask yourself – critical thinking</a:t>
            </a:r>
            <a:endParaRPr lang="en-US" dirty="0"/>
          </a:p>
        </p:txBody>
      </p:sp>
      <p:sp>
        <p:nvSpPr>
          <p:cNvPr id="3" name="Content Placeholder 2"/>
          <p:cNvSpPr>
            <a:spLocks noGrp="1"/>
          </p:cNvSpPr>
          <p:nvPr>
            <p:ph sz="half" idx="1"/>
          </p:nvPr>
        </p:nvSpPr>
        <p:spPr>
          <a:xfrm>
            <a:off x="1295400" y="1760561"/>
            <a:ext cx="4572000" cy="4411639"/>
          </a:xfrm>
        </p:spPr>
        <p:txBody>
          <a:bodyPr/>
          <a:lstStyle/>
          <a:p>
            <a:r>
              <a:rPr lang="en-US" dirty="0" smtClean="0"/>
              <a:t>Are you limiting your information by thinking in averages?</a:t>
            </a:r>
          </a:p>
          <a:p>
            <a:r>
              <a:rPr lang="en-US" dirty="0" smtClean="0"/>
              <a:t>Are you missing something important?</a:t>
            </a:r>
          </a:p>
          <a:p>
            <a:r>
              <a:rPr lang="en-US" dirty="0" smtClean="0"/>
              <a:t>Is someone limiting the information you are getting? Intentionally?</a:t>
            </a:r>
          </a:p>
          <a:p>
            <a:r>
              <a:rPr lang="en-US" dirty="0" smtClean="0"/>
              <a:t>Did they weigh salmon that weren’t caught?  Is this only adult salmon, spawning salmon, legally caught salmon (so no one reported the small ones?)</a:t>
            </a:r>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90559" y="1760561"/>
            <a:ext cx="4185831" cy="3576983"/>
          </a:xfrm>
        </p:spPr>
      </p:pic>
    </p:spTree>
    <p:extLst>
      <p:ext uri="{BB962C8B-B14F-4D97-AF65-F5344CB8AC3E}">
        <p14:creationId xmlns:p14="http://schemas.microsoft.com/office/powerpoint/2010/main" val="106619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and recommended reading</a:t>
            </a:r>
            <a:endParaRPr lang="en-US" dirty="0"/>
          </a:p>
        </p:txBody>
      </p:sp>
      <p:sp>
        <p:nvSpPr>
          <p:cNvPr id="3" name="Content Placeholder 2"/>
          <p:cNvSpPr>
            <a:spLocks noGrp="1"/>
          </p:cNvSpPr>
          <p:nvPr>
            <p:ph sz="half" idx="1"/>
          </p:nvPr>
        </p:nvSpPr>
        <p:spPr/>
        <p:txBody>
          <a:bodyPr/>
          <a:lstStyle/>
          <a:p>
            <a:r>
              <a:rPr lang="en-US" dirty="0" smtClean="0"/>
              <a:t>Probability Distributions</a:t>
            </a:r>
          </a:p>
          <a:p>
            <a:pPr lvl="1"/>
            <a:r>
              <a:rPr lang="en-US" dirty="0" smtClean="0"/>
              <a:t>Wikipedia – not supposed to contain original content, but has some of the best write ups on various distributions and applications of them</a:t>
            </a:r>
          </a:p>
          <a:p>
            <a:pPr lvl="1"/>
            <a:endParaRPr lang="en-US" dirty="0" smtClean="0"/>
          </a:p>
        </p:txBody>
      </p:sp>
      <p:sp>
        <p:nvSpPr>
          <p:cNvPr id="4" name="Content Placeholder 3"/>
          <p:cNvSpPr>
            <a:spLocks noGrp="1"/>
          </p:cNvSpPr>
          <p:nvPr>
            <p:ph sz="half" idx="2"/>
          </p:nvPr>
        </p:nvSpPr>
        <p:spPr/>
        <p:txBody>
          <a:bodyPr/>
          <a:lstStyle/>
          <a:p>
            <a:r>
              <a:rPr lang="en-US" dirty="0" smtClean="0"/>
              <a:t>Critical Thinking</a:t>
            </a:r>
          </a:p>
          <a:p>
            <a:pPr lvl="1"/>
            <a:r>
              <a:rPr lang="en-US" dirty="0" err="1" smtClean="0"/>
              <a:t>Paulos</a:t>
            </a:r>
            <a:r>
              <a:rPr lang="en-US" dirty="0" smtClean="0"/>
              <a:t>, John Allen, </a:t>
            </a:r>
            <a:r>
              <a:rPr lang="en-US" i="1" dirty="0" smtClean="0"/>
              <a:t>A Mathematician Reads the Newspaper </a:t>
            </a:r>
            <a:r>
              <a:rPr lang="en-US" smtClean="0"/>
              <a:t>, Basic Books, 1995</a:t>
            </a:r>
            <a:endParaRPr lang="en-US" i="1" dirty="0" smtClean="0"/>
          </a:p>
        </p:txBody>
      </p:sp>
    </p:spTree>
    <p:extLst>
      <p:ext uri="{BB962C8B-B14F-4D97-AF65-F5344CB8AC3E}">
        <p14:creationId xmlns:p14="http://schemas.microsoft.com/office/powerpoint/2010/main" val="37593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19100"/>
            <a:ext cx="9601200" cy="959324"/>
          </a:xfrm>
        </p:spPr>
        <p:txBody>
          <a:bodyPr/>
          <a:lstStyle/>
          <a:p>
            <a:r>
              <a:rPr lang="en-US" dirty="0" smtClean="0"/>
              <a:t>Summary</a:t>
            </a:r>
            <a:endParaRPr lang="en-US" dirty="0"/>
          </a:p>
        </p:txBody>
      </p:sp>
      <p:sp>
        <p:nvSpPr>
          <p:cNvPr id="3" name="Content Placeholder 2"/>
          <p:cNvSpPr>
            <a:spLocks noGrp="1"/>
          </p:cNvSpPr>
          <p:nvPr>
            <p:ph idx="1"/>
          </p:nvPr>
        </p:nvSpPr>
        <p:spPr>
          <a:xfrm>
            <a:off x="1295400" y="1665027"/>
            <a:ext cx="9601200" cy="4507173"/>
          </a:xfrm>
        </p:spPr>
        <p:txBody>
          <a:bodyPr/>
          <a:lstStyle/>
          <a:p>
            <a:r>
              <a:rPr lang="en-US" dirty="0" smtClean="0"/>
              <a:t>Benefits of probability distributions  instead of single values.</a:t>
            </a:r>
          </a:p>
          <a:p>
            <a:pPr lvl="1"/>
            <a:r>
              <a:rPr lang="en-US" dirty="0" smtClean="0"/>
              <a:t>Better representations of reality for forecasting</a:t>
            </a:r>
          </a:p>
          <a:p>
            <a:pPr lvl="1"/>
            <a:r>
              <a:rPr lang="en-US" dirty="0" smtClean="0"/>
              <a:t>Provide more information for decision making</a:t>
            </a:r>
          </a:p>
          <a:p>
            <a:pPr lvl="1"/>
            <a:r>
              <a:rPr lang="en-US" dirty="0" smtClean="0"/>
              <a:t>Individual acceptance</a:t>
            </a:r>
          </a:p>
          <a:p>
            <a:r>
              <a:rPr lang="en-US" dirty="0" smtClean="0"/>
              <a:t>Examples of probability distributions instead of single values</a:t>
            </a:r>
          </a:p>
          <a:p>
            <a:pPr lvl="1"/>
            <a:r>
              <a:rPr lang="en-US" dirty="0" smtClean="0"/>
              <a:t>Normal examples</a:t>
            </a:r>
          </a:p>
          <a:p>
            <a:pPr lvl="1"/>
            <a:r>
              <a:rPr lang="en-US" dirty="0" smtClean="0"/>
              <a:t>Examples with other distributions</a:t>
            </a:r>
          </a:p>
          <a:p>
            <a:r>
              <a:rPr lang="en-US" dirty="0" smtClean="0"/>
              <a:t>Critical </a:t>
            </a:r>
            <a:r>
              <a:rPr lang="en-US" dirty="0" smtClean="0"/>
              <a:t>thinking refresher, too.</a:t>
            </a:r>
            <a:endParaRPr lang="en-US" dirty="0"/>
          </a:p>
        </p:txBody>
      </p:sp>
    </p:spTree>
    <p:extLst>
      <p:ext uri="{BB962C8B-B14F-4D97-AF65-F5344CB8AC3E}">
        <p14:creationId xmlns:p14="http://schemas.microsoft.com/office/powerpoint/2010/main" val="51737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19100"/>
            <a:ext cx="9601200" cy="1068506"/>
          </a:xfrm>
        </p:spPr>
        <p:txBody>
          <a:bodyPr/>
          <a:lstStyle/>
          <a:p>
            <a:r>
              <a:rPr lang="en-US" dirty="0" smtClean="0"/>
              <a:t>About this </a:t>
            </a:r>
            <a:r>
              <a:rPr lang="en-US" dirty="0" smtClean="0"/>
              <a:t>talk</a:t>
            </a:r>
            <a:endParaRPr lang="en-US" dirty="0"/>
          </a:p>
        </p:txBody>
      </p:sp>
      <p:sp>
        <p:nvSpPr>
          <p:cNvPr id="3" name="Content Placeholder 2"/>
          <p:cNvSpPr>
            <a:spLocks noGrp="1"/>
          </p:cNvSpPr>
          <p:nvPr>
            <p:ph idx="1"/>
          </p:nvPr>
        </p:nvSpPr>
        <p:spPr/>
        <p:txBody>
          <a:bodyPr>
            <a:normAutofit/>
          </a:bodyPr>
          <a:lstStyle/>
          <a:p>
            <a:r>
              <a:rPr lang="en-US" sz="2800" dirty="0" smtClean="0"/>
              <a:t>Benefits of probability distributions  instead of single values.</a:t>
            </a:r>
          </a:p>
          <a:p>
            <a:pPr lvl="1"/>
            <a:r>
              <a:rPr lang="en-US" sz="2400" dirty="0" smtClean="0"/>
              <a:t>Better representations of reality for forecasting</a:t>
            </a:r>
          </a:p>
          <a:p>
            <a:pPr lvl="1"/>
            <a:r>
              <a:rPr lang="en-US" sz="2400" dirty="0" smtClean="0"/>
              <a:t>Provide more information for decision making</a:t>
            </a:r>
          </a:p>
          <a:p>
            <a:pPr lvl="1"/>
            <a:r>
              <a:rPr lang="en-US" sz="2400" dirty="0" smtClean="0"/>
              <a:t>Individual acceptance</a:t>
            </a:r>
          </a:p>
          <a:p>
            <a:r>
              <a:rPr lang="en-US" sz="2800" dirty="0" smtClean="0"/>
              <a:t>Examples of probability distributions instead of single values</a:t>
            </a:r>
          </a:p>
          <a:p>
            <a:pPr lvl="1"/>
            <a:r>
              <a:rPr lang="en-US" sz="2400" dirty="0" smtClean="0"/>
              <a:t>Normal examples</a:t>
            </a:r>
          </a:p>
          <a:p>
            <a:pPr lvl="1"/>
            <a:r>
              <a:rPr lang="en-US" sz="2400" dirty="0" smtClean="0"/>
              <a:t>Examples with other </a:t>
            </a:r>
            <a:r>
              <a:rPr lang="en-US" sz="2400" dirty="0" smtClean="0"/>
              <a:t>distributions</a:t>
            </a:r>
            <a:endParaRPr lang="en-US" sz="2400" dirty="0" smtClean="0"/>
          </a:p>
        </p:txBody>
      </p:sp>
    </p:spTree>
    <p:extLst>
      <p:ext uri="{BB962C8B-B14F-4D97-AF65-F5344CB8AC3E}">
        <p14:creationId xmlns:p14="http://schemas.microsoft.com/office/powerpoint/2010/main" val="78830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19100"/>
            <a:ext cx="9601200" cy="1027563"/>
          </a:xfrm>
        </p:spPr>
        <p:txBody>
          <a:bodyPr/>
          <a:lstStyle/>
          <a:p>
            <a:r>
              <a:rPr lang="en-US" dirty="0" smtClean="0"/>
              <a:t>Probability Distributions Are Useful Models</a:t>
            </a:r>
            <a:endParaRPr lang="en-US" dirty="0"/>
          </a:p>
        </p:txBody>
      </p:sp>
      <p:sp>
        <p:nvSpPr>
          <p:cNvPr id="3" name="Content Placeholder 2"/>
          <p:cNvSpPr>
            <a:spLocks noGrp="1"/>
          </p:cNvSpPr>
          <p:nvPr>
            <p:ph idx="1"/>
          </p:nvPr>
        </p:nvSpPr>
        <p:spPr>
          <a:xfrm>
            <a:off x="1295400" y="1905000"/>
            <a:ext cx="3193473" cy="4267200"/>
          </a:xfrm>
        </p:spPr>
        <p:txBody>
          <a:bodyPr>
            <a:normAutofit/>
          </a:bodyPr>
          <a:lstStyle/>
          <a:p>
            <a:r>
              <a:rPr lang="en-US" sz="2400" u="sng" dirty="0" smtClean="0"/>
              <a:t>Normal</a:t>
            </a:r>
            <a:r>
              <a:rPr lang="en-US" sz="2400" dirty="0" smtClean="0"/>
              <a:t> distributions </a:t>
            </a:r>
          </a:p>
          <a:p>
            <a:r>
              <a:rPr lang="en-US" sz="2400" dirty="0" smtClean="0"/>
              <a:t>Almost</a:t>
            </a:r>
          </a:p>
          <a:p>
            <a:pPr lvl="1"/>
            <a:r>
              <a:rPr lang="en-US" sz="2000" dirty="0" smtClean="0"/>
              <a:t>Poisson</a:t>
            </a:r>
            <a:endParaRPr lang="en-US" sz="2000" dirty="0"/>
          </a:p>
          <a:p>
            <a:pPr lvl="1"/>
            <a:r>
              <a:rPr lang="en-US" sz="2000" dirty="0" smtClean="0"/>
              <a:t>Weibull, Rayleigh</a:t>
            </a:r>
          </a:p>
          <a:p>
            <a:r>
              <a:rPr lang="en-US" sz="2400" dirty="0" smtClean="0"/>
              <a:t>Others</a:t>
            </a:r>
          </a:p>
          <a:p>
            <a:pPr lvl="1"/>
            <a:r>
              <a:rPr lang="en-US" sz="2000" dirty="0" smtClean="0"/>
              <a:t>Bathtub</a:t>
            </a:r>
          </a:p>
          <a:p>
            <a:pPr lvl="1"/>
            <a:r>
              <a:rPr lang="en-US" sz="2000" dirty="0" smtClean="0"/>
              <a:t>Multimodal</a:t>
            </a:r>
          </a:p>
        </p:txBody>
      </p:sp>
      <p:sp>
        <p:nvSpPr>
          <p:cNvPr id="4" name="Down Ribbon 3"/>
          <p:cNvSpPr/>
          <p:nvPr/>
        </p:nvSpPr>
        <p:spPr>
          <a:xfrm>
            <a:off x="1551339" y="5460521"/>
            <a:ext cx="9505002" cy="940279"/>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All models are wrong. Some are useful.  </a:t>
            </a:r>
            <a:r>
              <a:rPr lang="en-US" i="1" dirty="0">
                <a:solidFill>
                  <a:schemeClr val="tx1">
                    <a:lumMod val="75000"/>
                  </a:schemeClr>
                </a:solidFill>
              </a:rPr>
              <a:t>(George E.P. Box)</a:t>
            </a:r>
          </a:p>
        </p:txBody>
      </p:sp>
      <p:sp>
        <p:nvSpPr>
          <p:cNvPr id="5" name="TextBox 4"/>
          <p:cNvSpPr txBox="1"/>
          <p:nvPr/>
        </p:nvSpPr>
        <p:spPr>
          <a:xfrm>
            <a:off x="6816438" y="2230581"/>
            <a:ext cx="4682836" cy="2246769"/>
          </a:xfrm>
          <a:prstGeom prst="rect">
            <a:avLst/>
          </a:prstGeom>
          <a:noFill/>
        </p:spPr>
        <p:txBody>
          <a:bodyPr wrap="square" rtlCol="0">
            <a:spAutoFit/>
          </a:bodyPr>
          <a:lstStyle/>
          <a:p>
            <a:r>
              <a:rPr lang="en-US" sz="2800" dirty="0" smtClean="0"/>
              <a:t>When you can find and describe a function that fits your data observations you can use it to predict future results.</a:t>
            </a:r>
            <a:endParaRPr lang="en-US" sz="2800" dirty="0"/>
          </a:p>
        </p:txBody>
      </p:sp>
    </p:spTree>
    <p:extLst>
      <p:ext uri="{BB962C8B-B14F-4D97-AF65-F5344CB8AC3E}">
        <p14:creationId xmlns:p14="http://schemas.microsoft.com/office/powerpoint/2010/main" val="145931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43344"/>
            <a:ext cx="5562600" cy="1233055"/>
          </a:xfrm>
        </p:spPr>
        <p:txBody>
          <a:bodyPr/>
          <a:lstStyle/>
          <a:p>
            <a:r>
              <a:rPr lang="en-US" dirty="0" smtClean="0"/>
              <a:t>More Numbers, more information</a:t>
            </a:r>
            <a:endParaRPr lang="en-US" dirty="0"/>
          </a:p>
        </p:txBody>
      </p:sp>
      <p:sp>
        <p:nvSpPr>
          <p:cNvPr id="3" name="Content Placeholder 2"/>
          <p:cNvSpPr>
            <a:spLocks noGrp="1"/>
          </p:cNvSpPr>
          <p:nvPr>
            <p:ph sz="half" idx="1"/>
          </p:nvPr>
        </p:nvSpPr>
        <p:spPr/>
        <p:txBody>
          <a:bodyPr>
            <a:normAutofit/>
          </a:bodyPr>
          <a:lstStyle/>
          <a:p>
            <a:r>
              <a:rPr lang="en-US" dirty="0"/>
              <a:t>The most recent lung cancer statistics show the overall five-year survival for lung cancer is </a:t>
            </a:r>
            <a:r>
              <a:rPr lang="en-US" b="1" dirty="0"/>
              <a:t>16 percent</a:t>
            </a:r>
            <a:r>
              <a:rPr lang="en-US" dirty="0"/>
              <a:t> — that is, 16 of every 100 people diagnosed with the disease will still be alive 5 years after diagnosis</a:t>
            </a:r>
            <a:r>
              <a:rPr lang="en-US" dirty="0" smtClean="0"/>
              <a:t>. (cancer.gov)</a:t>
            </a:r>
          </a:p>
          <a:p>
            <a:r>
              <a:rPr lang="en-US" dirty="0" smtClean="0"/>
              <a:t>These other stats say that if a person is diagnosed at Stage IV,  his/her chances of being alive after 5 years is less than 5%, and if he/she was diagnosed at Stage 1A it is more than 45%</a:t>
            </a:r>
          </a:p>
          <a:p>
            <a:r>
              <a:rPr lang="en-US" dirty="0" smtClean="0"/>
              <a:t>You would want to know.</a:t>
            </a:r>
            <a:endParaRPr lang="en-US" dirty="0"/>
          </a:p>
          <a:p>
            <a:endParaRPr lang="en-US" dirty="0" smtClean="0"/>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18175" y="445477"/>
            <a:ext cx="4572000" cy="2461846"/>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8176" y="3171971"/>
            <a:ext cx="4572000" cy="3010601"/>
          </a:xfrm>
          <a:prstGeom prst="rect">
            <a:avLst/>
          </a:prstGeom>
        </p:spPr>
      </p:pic>
      <p:sp>
        <p:nvSpPr>
          <p:cNvPr id="4" name="Down Arrow 3"/>
          <p:cNvSpPr/>
          <p:nvPr/>
        </p:nvSpPr>
        <p:spPr>
          <a:xfrm>
            <a:off x="10307782" y="1905000"/>
            <a:ext cx="138545" cy="2909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a:off x="10640291" y="4821382"/>
            <a:ext cx="623454" cy="1662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436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sweat the small stuff: </a:t>
            </a:r>
            <a:br>
              <a:rPr lang="en-US" dirty="0" smtClean="0"/>
            </a:br>
            <a:r>
              <a:rPr lang="en-US" dirty="0" smtClean="0"/>
              <a:t>Is this the small stuff?</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a:t>People often worry about unlikely events. </a:t>
            </a:r>
            <a:endParaRPr lang="en-US" dirty="0" smtClean="0"/>
          </a:p>
          <a:p>
            <a:pPr lvl="1"/>
            <a:endParaRPr lang="en-US" dirty="0" smtClean="0"/>
          </a:p>
          <a:p>
            <a:r>
              <a:rPr lang="en-US" dirty="0" smtClean="0"/>
              <a:t>People </a:t>
            </a:r>
            <a:r>
              <a:rPr lang="en-US" dirty="0"/>
              <a:t>are often surprised by undesirable outcomes when they have tacitly accepted a risk. </a:t>
            </a:r>
            <a:endParaRPr lang="en-US" dirty="0" smtClean="0"/>
          </a:p>
          <a:p>
            <a:endParaRPr lang="en-US" dirty="0" smtClean="0"/>
          </a:p>
          <a:p>
            <a:r>
              <a:rPr lang="en-US" dirty="0" smtClean="0"/>
              <a:t>Practice </a:t>
            </a:r>
            <a:r>
              <a:rPr lang="en-US" dirty="0"/>
              <a:t>developing a sense of probability and probability distributions of various events and conditions </a:t>
            </a:r>
            <a:r>
              <a:rPr lang="en-US" dirty="0" smtClean="0"/>
              <a:t>you </a:t>
            </a:r>
            <a:r>
              <a:rPr lang="en-US" dirty="0"/>
              <a:t>will encounter</a:t>
            </a:r>
            <a:r>
              <a:rPr lang="en-US" dirty="0" smtClean="0"/>
              <a:t>.</a:t>
            </a:r>
          </a:p>
          <a:p>
            <a:pPr lvl="1"/>
            <a:r>
              <a:rPr lang="en-US" dirty="0" smtClean="0"/>
              <a:t>Accept the things you cannot change, and the things that aren’t worth dealing with</a:t>
            </a:r>
          </a:p>
          <a:p>
            <a:pPr lvl="1"/>
            <a:r>
              <a:rPr lang="en-US" dirty="0" smtClean="0"/>
              <a:t>Make the changes that will have an impact.</a:t>
            </a:r>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24600" y="2296633"/>
            <a:ext cx="5145646" cy="3134495"/>
          </a:xfrm>
        </p:spPr>
      </p:pic>
    </p:spTree>
    <p:extLst>
      <p:ext uri="{BB962C8B-B14F-4D97-AF65-F5344CB8AC3E}">
        <p14:creationId xmlns:p14="http://schemas.microsoft.com/office/powerpoint/2010/main" val="376077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19100"/>
            <a:ext cx="9601200" cy="1041210"/>
          </a:xfrm>
        </p:spPr>
        <p:txBody>
          <a:bodyPr/>
          <a:lstStyle/>
          <a:p>
            <a:r>
              <a:rPr lang="en-US" dirty="0" smtClean="0"/>
              <a:t>The Law of Large Numbers</a:t>
            </a:r>
            <a:endParaRPr lang="en-US" dirty="0"/>
          </a:p>
        </p:txBody>
      </p:sp>
      <p:sp>
        <p:nvSpPr>
          <p:cNvPr id="3" name="Content Placeholder 2"/>
          <p:cNvSpPr>
            <a:spLocks noGrp="1"/>
          </p:cNvSpPr>
          <p:nvPr>
            <p:ph idx="1"/>
          </p:nvPr>
        </p:nvSpPr>
        <p:spPr>
          <a:xfrm>
            <a:off x="1295400" y="1892595"/>
            <a:ext cx="9601200" cy="4006650"/>
          </a:xfrm>
        </p:spPr>
        <p:txBody>
          <a:bodyPr/>
          <a:lstStyle/>
          <a:p>
            <a:r>
              <a:rPr lang="en-US" dirty="0"/>
              <a:t>The </a:t>
            </a:r>
            <a:r>
              <a:rPr lang="en-US" b="1" dirty="0"/>
              <a:t>strong law of large numbers</a:t>
            </a:r>
            <a:r>
              <a:rPr lang="en-US" dirty="0"/>
              <a:t> states that the sample average </a:t>
            </a:r>
            <a:r>
              <a:rPr lang="en-US" dirty="0">
                <a:hlinkClick r:id="rId3" tooltip="Almost sure convergence"/>
              </a:rPr>
              <a:t>converges almost surely</a:t>
            </a:r>
            <a:r>
              <a:rPr lang="en-US" dirty="0"/>
              <a:t> to the expected </a:t>
            </a:r>
            <a:r>
              <a:rPr lang="en-US" dirty="0" smtClean="0"/>
              <a:t>value.</a:t>
            </a:r>
          </a:p>
          <a:p>
            <a:r>
              <a:rPr lang="en-US" dirty="0"/>
              <a:t>The </a:t>
            </a:r>
            <a:r>
              <a:rPr lang="en-US" b="1" dirty="0"/>
              <a:t>weak law of large numbers</a:t>
            </a:r>
            <a:r>
              <a:rPr lang="en-US" dirty="0"/>
              <a:t> </a:t>
            </a:r>
            <a:r>
              <a:rPr lang="en-US" dirty="0" smtClean="0"/>
              <a:t>states </a:t>
            </a:r>
            <a:r>
              <a:rPr lang="en-US" dirty="0"/>
              <a:t>that the sample average </a:t>
            </a:r>
            <a:r>
              <a:rPr lang="en-US" dirty="0">
                <a:hlinkClick r:id="rId4" tooltip="Convergence in probability"/>
              </a:rPr>
              <a:t>converges in probability</a:t>
            </a:r>
            <a:r>
              <a:rPr lang="en-US" dirty="0"/>
              <a:t> towards the expected </a:t>
            </a:r>
            <a:r>
              <a:rPr lang="en-US" dirty="0" smtClean="0"/>
              <a:t>value.</a:t>
            </a:r>
          </a:p>
          <a:p>
            <a:r>
              <a:rPr lang="en-US" sz="3200" dirty="0" smtClean="0">
                <a:solidFill>
                  <a:schemeClr val="accent2">
                    <a:lumMod val="60000"/>
                    <a:lumOff val="40000"/>
                  </a:schemeClr>
                </a:solidFill>
              </a:rPr>
              <a:t>Not much help when the numbers aren’t large!</a:t>
            </a:r>
          </a:p>
          <a:p>
            <a:pPr lvl="1"/>
            <a:endParaRPr lang="en-US" sz="2600" dirty="0" smtClean="0">
              <a:solidFill>
                <a:schemeClr val="accent2">
                  <a:lumMod val="60000"/>
                  <a:lumOff val="40000"/>
                </a:schemeClr>
              </a:solidFill>
            </a:endParaRPr>
          </a:p>
          <a:p>
            <a:endParaRPr lang="en-US" dirty="0"/>
          </a:p>
        </p:txBody>
      </p:sp>
    </p:spTree>
    <p:extLst>
      <p:ext uri="{BB962C8B-B14F-4D97-AF65-F5344CB8AC3E}">
        <p14:creationId xmlns:p14="http://schemas.microsoft.com/office/powerpoint/2010/main" val="52330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19100"/>
            <a:ext cx="9601200" cy="1041210"/>
          </a:xfrm>
        </p:spPr>
        <p:txBody>
          <a:bodyPr/>
          <a:lstStyle/>
          <a:p>
            <a:r>
              <a:rPr lang="en-US" dirty="0" smtClean="0"/>
              <a:t>About the Central Limit Theorem</a:t>
            </a:r>
            <a:endParaRPr lang="en-US" dirty="0"/>
          </a:p>
        </p:txBody>
      </p:sp>
      <p:sp>
        <p:nvSpPr>
          <p:cNvPr id="3" name="Content Placeholder 2"/>
          <p:cNvSpPr>
            <a:spLocks noGrp="1"/>
          </p:cNvSpPr>
          <p:nvPr>
            <p:ph idx="1"/>
          </p:nvPr>
        </p:nvSpPr>
        <p:spPr>
          <a:xfrm>
            <a:off x="1295400" y="2183641"/>
            <a:ext cx="9601200" cy="3715603"/>
          </a:xfrm>
        </p:spPr>
        <p:txBody>
          <a:bodyPr/>
          <a:lstStyle/>
          <a:p>
            <a:r>
              <a:rPr lang="en-US" sz="2400" dirty="0"/>
              <a:t>Take any population, whether it's normally distributed or not. Randomly select at least 30 members from that population, measure them for some characteristic, and then find the average of those measures. That average is one data point. Return the samples, select another random sample of the same number, and find the average of </a:t>
            </a:r>
            <a:r>
              <a:rPr lang="en-US" sz="2400" i="1" dirty="0"/>
              <a:t>their</a:t>
            </a:r>
            <a:r>
              <a:rPr lang="en-US" sz="2400" dirty="0"/>
              <a:t> measures. Do the same again and again. The Central Limit Theorem says that those averages tend to have a normal distribution. </a:t>
            </a:r>
            <a:endParaRPr lang="en-US" sz="2800" dirty="0" smtClean="0">
              <a:solidFill>
                <a:schemeClr val="accent2">
                  <a:lumMod val="60000"/>
                  <a:lumOff val="40000"/>
                </a:schemeClr>
              </a:solidFill>
            </a:endParaRPr>
          </a:p>
          <a:p>
            <a:endParaRPr lang="en-US" dirty="0"/>
          </a:p>
        </p:txBody>
      </p:sp>
    </p:spTree>
    <p:extLst>
      <p:ext uri="{BB962C8B-B14F-4D97-AF65-F5344CB8AC3E}">
        <p14:creationId xmlns:p14="http://schemas.microsoft.com/office/powerpoint/2010/main" val="128413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19100"/>
            <a:ext cx="9601200" cy="995632"/>
          </a:xfrm>
        </p:spPr>
        <p:txBody>
          <a:bodyPr/>
          <a:lstStyle/>
          <a:p>
            <a:r>
              <a:rPr lang="en-US" dirty="0" smtClean="0"/>
              <a:t>Bell Curve, Gaussian Distribution, Normal</a:t>
            </a:r>
            <a:endParaRPr lang="en-US" dirty="0"/>
          </a:p>
        </p:txBody>
      </p:sp>
      <p:sp>
        <p:nvSpPr>
          <p:cNvPr id="4" name="Content Placeholder 3"/>
          <p:cNvSpPr>
            <a:spLocks noGrp="1"/>
          </p:cNvSpPr>
          <p:nvPr>
            <p:ph sz="half" idx="1"/>
          </p:nvPr>
        </p:nvSpPr>
        <p:spPr/>
        <p:txBody>
          <a:bodyPr/>
          <a:lstStyle/>
          <a:p>
            <a:r>
              <a:rPr lang="en-US" dirty="0" smtClean="0"/>
              <a:t>Normal distributions are symmetric, and the mean, median, mode are all the same point.</a:t>
            </a:r>
          </a:p>
          <a:p>
            <a:r>
              <a:rPr lang="en-US" dirty="0" smtClean="0"/>
              <a:t>Normal is usual. For a single population we get a graph like these.</a:t>
            </a:r>
          </a:p>
          <a:p>
            <a:r>
              <a:rPr lang="en-US" dirty="0" smtClean="0"/>
              <a:t>Many animals (including people) have a strong sense of  normal and will reject individuals with observable characteristics that differ too much from the central tendency.  People can recognize a non-normal result from familiar processes.</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17202" y="2087592"/>
            <a:ext cx="5650948" cy="3605842"/>
          </a:xfrm>
        </p:spPr>
      </p:pic>
    </p:spTree>
    <p:extLst>
      <p:ext uri="{BB962C8B-B14F-4D97-AF65-F5344CB8AC3E}">
        <p14:creationId xmlns:p14="http://schemas.microsoft.com/office/powerpoint/2010/main" val="345854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447" y="472966"/>
            <a:ext cx="9601200" cy="835572"/>
          </a:xfrm>
        </p:spPr>
        <p:txBody>
          <a:bodyPr/>
          <a:lstStyle/>
          <a:p>
            <a:r>
              <a:rPr lang="en-US" dirty="0" smtClean="0"/>
              <a:t>Average temperature, normal for here.</a:t>
            </a:r>
            <a:endParaRPr lang="en-US" dirty="0"/>
          </a:p>
        </p:txBody>
      </p:sp>
      <p:sp>
        <p:nvSpPr>
          <p:cNvPr id="11" name="Rounded Rectangle 10"/>
          <p:cNvSpPr/>
          <p:nvPr/>
        </p:nvSpPr>
        <p:spPr>
          <a:xfrm>
            <a:off x="5957047" y="4450976"/>
            <a:ext cx="618565" cy="376518"/>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3861" y="1931894"/>
            <a:ext cx="6649775" cy="3812537"/>
          </a:xfrm>
          <a:solidFill>
            <a:schemeClr val="accent1"/>
          </a:solidFill>
        </p:spPr>
      </p:pic>
      <p:sp>
        <p:nvSpPr>
          <p:cNvPr id="9" name="Content Placeholder 8"/>
          <p:cNvSpPr>
            <a:spLocks noGrp="1"/>
          </p:cNvSpPr>
          <p:nvPr>
            <p:ph sz="half" idx="1"/>
          </p:nvPr>
        </p:nvSpPr>
        <p:spPr>
          <a:xfrm>
            <a:off x="7557247" y="1630961"/>
            <a:ext cx="4294517" cy="3863204"/>
          </a:xfrm>
        </p:spPr>
        <p:txBody>
          <a:bodyPr/>
          <a:lstStyle/>
          <a:p>
            <a:r>
              <a:rPr lang="en-US" dirty="0" smtClean="0"/>
              <a:t>Fairfax County </a:t>
            </a:r>
          </a:p>
          <a:p>
            <a:r>
              <a:rPr lang="en-US" dirty="0" smtClean="0"/>
              <a:t>These are normal </a:t>
            </a:r>
            <a:r>
              <a:rPr lang="en-US" dirty="0" smtClean="0"/>
              <a:t>temperatures</a:t>
            </a:r>
            <a:r>
              <a:rPr lang="en-US" dirty="0"/>
              <a:t> </a:t>
            </a:r>
            <a:r>
              <a:rPr lang="en-US" dirty="0" smtClean="0"/>
              <a:t>across the shaded widths.</a:t>
            </a:r>
            <a:endParaRPr lang="en-US" dirty="0" smtClean="0"/>
          </a:p>
          <a:p>
            <a:r>
              <a:rPr lang="en-US" dirty="0" smtClean="0"/>
              <a:t>Radio stations and newspapers use the averages and call them </a:t>
            </a:r>
            <a:r>
              <a:rPr lang="en-US" i="1" dirty="0" smtClean="0"/>
              <a:t>normal.</a:t>
            </a:r>
          </a:p>
          <a:p>
            <a:r>
              <a:rPr lang="en-US" dirty="0" smtClean="0"/>
              <a:t>We don’t actually get “average” temperatures very often.</a:t>
            </a:r>
          </a:p>
          <a:p>
            <a:r>
              <a:rPr lang="en-US" dirty="0" smtClean="0"/>
              <a:t>We get “normal” temperatures all the time.</a:t>
            </a:r>
            <a:endParaRPr lang="en-US" dirty="0"/>
          </a:p>
        </p:txBody>
      </p:sp>
    </p:spTree>
    <p:extLst>
      <p:ext uri="{BB962C8B-B14F-4D97-AF65-F5344CB8AC3E}">
        <p14:creationId xmlns:p14="http://schemas.microsoft.com/office/powerpoint/2010/main" val="368397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lue Tan Gradient 16x9">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Evaluating EVM</Template>
  <TotalTime>2503</TotalTime>
  <Words>1937</Words>
  <Application>Microsoft Office PowerPoint</Application>
  <PresentationFormat>Widescreen</PresentationFormat>
  <Paragraphs>139</Paragraphs>
  <Slides>15</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Franklin Gothic Medium</vt:lpstr>
      <vt:lpstr>Blue Tan Gradient 16x9</vt:lpstr>
      <vt:lpstr>Why Normal is Better than Average</vt:lpstr>
      <vt:lpstr>About this talk</vt:lpstr>
      <vt:lpstr>Probability Distributions Are Useful Models</vt:lpstr>
      <vt:lpstr>More Numbers, more information</vt:lpstr>
      <vt:lpstr>Don’t sweat the small stuff:  Is this the small stuff?</vt:lpstr>
      <vt:lpstr>The Law of Large Numbers</vt:lpstr>
      <vt:lpstr>About the Central Limit Theorem</vt:lpstr>
      <vt:lpstr>Bell Curve, Gaussian Distribution, Normal</vt:lpstr>
      <vt:lpstr>Average temperature, normal for here.</vt:lpstr>
      <vt:lpstr>Not Normal may be Expected</vt:lpstr>
      <vt:lpstr>Not Normal may be Expected</vt:lpstr>
      <vt:lpstr>Thinking in distributions</vt:lpstr>
      <vt:lpstr>Ask yourself – critical thinking</vt:lpstr>
      <vt:lpstr>Resources and recommended reading</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Normal is Better than Average</dc:title>
  <dc:creator>Kristine Hejna</dc:creator>
  <cp:lastModifiedBy>Kristine Hejna</cp:lastModifiedBy>
  <cp:revision>51</cp:revision>
  <dcterms:created xsi:type="dcterms:W3CDTF">2015-07-26T14:50:18Z</dcterms:created>
  <dcterms:modified xsi:type="dcterms:W3CDTF">2016-02-10T02:27:48Z</dcterms:modified>
</cp:coreProperties>
</file>