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8" r:id="rId3"/>
    <p:sldId id="309" r:id="rId4"/>
    <p:sldId id="264" r:id="rId5"/>
    <p:sldId id="279" r:id="rId6"/>
    <p:sldId id="262" r:id="rId7"/>
    <p:sldId id="265" r:id="rId8"/>
    <p:sldId id="266" r:id="rId9"/>
    <p:sldId id="307" r:id="rId10"/>
    <p:sldId id="267" r:id="rId11"/>
    <p:sldId id="321" r:id="rId12"/>
    <p:sldId id="322" r:id="rId13"/>
    <p:sldId id="323" r:id="rId14"/>
    <p:sldId id="324" r:id="rId15"/>
    <p:sldId id="325" r:id="rId16"/>
    <p:sldId id="302" r:id="rId17"/>
    <p:sldId id="326" r:id="rId18"/>
    <p:sldId id="281" r:id="rId19"/>
    <p:sldId id="301" r:id="rId20"/>
    <p:sldId id="287" r:id="rId21"/>
    <p:sldId id="320" r:id="rId22"/>
    <p:sldId id="283" r:id="rId23"/>
    <p:sldId id="286" r:id="rId24"/>
    <p:sldId id="313" r:id="rId25"/>
    <p:sldId id="318" r:id="rId26"/>
    <p:sldId id="319" r:id="rId27"/>
    <p:sldId id="299" r:id="rId28"/>
    <p:sldId id="300" r:id="rId2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321" autoAdjust="0"/>
  </p:normalViewPr>
  <p:slideViewPr>
    <p:cSldViewPr>
      <p:cViewPr>
        <p:scale>
          <a:sx n="40" d="100"/>
          <a:sy n="40" d="100"/>
        </p:scale>
        <p:origin x="-14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9F5F-A59F-4A7A-9410-E82A63BEF6F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3CABB-EF6B-45B8-86FC-77323DB4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D9245-E16E-4C6B-8EBE-6BCAA424ED9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1230D-92F6-46D3-8393-A58F5D48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1230D-92F6-46D3-8393-A58F5D489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1230D-92F6-46D3-8393-A58F5D489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845E0-A79F-4F75-9CEE-86D1B6AE0CBF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8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DE099-6968-4DFE-A99D-3A72412DADF8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8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8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B96D10-FEA1-4758-9F1B-40127BF5DDD5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7E30F-0BF5-48B8-BCF9-F844E0AED596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898BA6-B869-49DC-B643-BC2C5F65F035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C3994E-9A2A-47D0-82F5-BE7DAB7079A1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3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150" y="647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ecertification15@asq0511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q509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6225"/>
            <a:ext cx="7772400" cy="1222375"/>
          </a:xfrm>
        </p:spPr>
        <p:txBody>
          <a:bodyPr/>
          <a:lstStyle/>
          <a:p>
            <a:r>
              <a:rPr lang="en-US" b="1" dirty="0" smtClean="0"/>
              <a:t>ASQ Sections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Bedrock of ASQ”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689" y="381000"/>
            <a:ext cx="2302511" cy="2133600"/>
          </a:xfrm>
          <a:prstGeom prst="rect">
            <a:avLst/>
          </a:prstGeom>
        </p:spPr>
      </p:pic>
      <p:pic>
        <p:nvPicPr>
          <p:cNvPr id="5" name="Picture 4" descr="ASQ 0511 opt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0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55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3"/>
    </mc:Choice>
    <mc:Fallback xmlns="">
      <p:transition spd="slow" advTm="403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Wednesday of each month is our Monthly Dinner Meeting with a Presentation Speaker </a:t>
            </a:r>
          </a:p>
          <a:p>
            <a:endParaRPr lang="en-US" dirty="0"/>
          </a:p>
          <a:p>
            <a:r>
              <a:rPr lang="en-US" dirty="0" smtClean="0"/>
              <a:t>We provide professional networking and job lead opportunities </a:t>
            </a:r>
          </a:p>
          <a:p>
            <a:endParaRPr lang="en-US" dirty="0" smtClean="0"/>
          </a:p>
          <a:p>
            <a:r>
              <a:rPr lang="en-US" dirty="0" smtClean="0"/>
              <a:t>We provide ASQ Certification Exam preparation training classes throughout the year </a:t>
            </a:r>
          </a:p>
          <a:p>
            <a:endParaRPr lang="en-US" dirty="0"/>
          </a:p>
          <a:p>
            <a:r>
              <a:rPr lang="en-US" dirty="0" smtClean="0"/>
              <a:t>We provide young professional mentoring and opportunities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0511 – Factoids </a:t>
            </a:r>
            <a:r>
              <a:rPr lang="en-US" sz="2000" dirty="0" smtClean="0"/>
              <a:t>(2 </a:t>
            </a:r>
            <a:r>
              <a:rPr lang="en-US" sz="2000" dirty="0"/>
              <a:t>of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9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5"/>
    </mc:Choice>
    <mc:Fallback xmlns="">
      <p:transition spd="slow" advTm="646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0511 Board Members </a:t>
            </a:r>
            <a:r>
              <a:rPr lang="en-US" sz="2400" smtClean="0"/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Elected Officers </a:t>
            </a:r>
          </a:p>
          <a:p>
            <a:r>
              <a:rPr lang="en-US" sz="2400" dirty="0" smtClean="0"/>
              <a:t>Chair (CEO) – </a:t>
            </a:r>
            <a:r>
              <a:rPr lang="en-US" dirty="0"/>
              <a:t>Gregg Monaco</a:t>
            </a:r>
            <a:endParaRPr lang="en-US" sz="2400" dirty="0" smtClean="0"/>
          </a:p>
          <a:p>
            <a:r>
              <a:rPr lang="en-US" sz="2400" dirty="0" smtClean="0"/>
              <a:t>Chair Elect (COO) – Melissa </a:t>
            </a:r>
            <a:r>
              <a:rPr lang="en-US" sz="2400" dirty="0" err="1" smtClean="0"/>
              <a:t>Cicotello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Secretary – Barbara McCullough </a:t>
            </a:r>
          </a:p>
          <a:p>
            <a:r>
              <a:rPr lang="en-US" sz="2400" dirty="0" smtClean="0"/>
              <a:t>Treasurer* – Cyndi </a:t>
            </a:r>
            <a:r>
              <a:rPr lang="en-US" sz="2400" dirty="0" err="1" smtClean="0"/>
              <a:t>Reichart</a:t>
            </a:r>
            <a:r>
              <a:rPr lang="en-US" sz="2400" dirty="0" smtClean="0"/>
              <a:t> (Jan 2016–Dec 2017) </a:t>
            </a:r>
          </a:p>
          <a:p>
            <a:r>
              <a:rPr lang="en-US" sz="2400" dirty="0" smtClean="0"/>
              <a:t>Past Chair – John Mullins </a:t>
            </a:r>
            <a:r>
              <a:rPr lang="en-US" sz="2400" dirty="0" smtClean="0"/>
              <a:t>(Retired) </a:t>
            </a:r>
            <a:endParaRPr lang="en-US" sz="2400" dirty="0" smtClean="0"/>
          </a:p>
          <a:p>
            <a:endParaRPr lang="en-US" dirty="0"/>
          </a:p>
          <a:p>
            <a:endParaRPr lang="en-US" sz="2400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1800" dirty="0" smtClean="0"/>
              <a:t>* Term Limited by ASQ Articles of Incorporation </a:t>
            </a:r>
          </a:p>
          <a:p>
            <a:pPr marL="228600" indent="-228600">
              <a:buFont typeface="Arial" charset="0"/>
              <a:buChar char="•"/>
            </a:pPr>
            <a:r>
              <a:rPr lang="en-US" sz="1800" dirty="0" smtClean="0"/>
              <a:t>Others can serve as long as 6 years, provided they are re-elected </a:t>
            </a:r>
          </a:p>
          <a:p>
            <a:pPr marL="228600" indent="-228600">
              <a:buFont typeface="Arial" charset="0"/>
              <a:buChar char="•"/>
            </a:pPr>
            <a:r>
              <a:rPr lang="en-US" sz="1800" dirty="0" smtClean="0"/>
              <a:t>Chair Elect must have some kind of Section “Chair” experience for ‘context and success’ within our section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8"/>
    </mc:Choice>
    <mc:Fallback xmlns="">
      <p:transition spd="slow" advTm="502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(2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Appointed Chairs</a:t>
            </a:r>
            <a:r>
              <a:rPr lang="en-US" dirty="0" smtClean="0"/>
              <a:t> </a:t>
            </a:r>
            <a:endParaRPr lang="en-US" b="1" dirty="0" smtClean="0"/>
          </a:p>
          <a:p>
            <a:r>
              <a:rPr lang="en-US" sz="2400" dirty="0"/>
              <a:t>Arrangements </a:t>
            </a:r>
            <a:endParaRPr lang="en-US" sz="2400" dirty="0" smtClean="0"/>
          </a:p>
          <a:p>
            <a:pPr lvl="1"/>
            <a:r>
              <a:rPr lang="en-US" sz="2400" dirty="0" smtClean="0"/>
              <a:t>Database </a:t>
            </a:r>
            <a:r>
              <a:rPr lang="en-US" sz="2400" dirty="0"/>
              <a:t>/ RU </a:t>
            </a:r>
            <a:r>
              <a:rPr lang="en-US" sz="2400" dirty="0" smtClean="0"/>
              <a:t>tallies </a:t>
            </a:r>
            <a:r>
              <a:rPr lang="en-US" sz="2400" dirty="0"/>
              <a:t>– </a:t>
            </a:r>
            <a:r>
              <a:rPr lang="en-US" sz="2400" dirty="0" smtClean="0"/>
              <a:t>Bob </a:t>
            </a:r>
            <a:r>
              <a:rPr lang="en-US" sz="2400" dirty="0" err="1" smtClean="0"/>
              <a:t>Orkin</a:t>
            </a:r>
            <a:r>
              <a:rPr lang="en-US" sz="2400" dirty="0" smtClean="0"/>
              <a:t>  </a:t>
            </a:r>
            <a:endParaRPr lang="en-US" sz="2400" dirty="0"/>
          </a:p>
          <a:p>
            <a:pPr lvl="1"/>
            <a:r>
              <a:rPr lang="en-US" sz="2400" dirty="0" smtClean="0"/>
              <a:t>Venues </a:t>
            </a:r>
            <a:r>
              <a:rPr lang="en-US" sz="2400" dirty="0"/>
              <a:t>– Carolyn Miller </a:t>
            </a:r>
          </a:p>
          <a:p>
            <a:r>
              <a:rPr lang="en-US" sz="2400" dirty="0" smtClean="0"/>
              <a:t>Audit – Charlotte Wild </a:t>
            </a:r>
          </a:p>
          <a:p>
            <a:r>
              <a:rPr lang="en-US" sz="2400" dirty="0" smtClean="0"/>
              <a:t>Education – Paul Mills (retiring) </a:t>
            </a:r>
          </a:p>
          <a:p>
            <a:pPr marL="2228850" lvl="5" indent="0">
              <a:buNone/>
            </a:pP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Muzaffar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Zaffar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(incoming) </a:t>
            </a:r>
          </a:p>
          <a:p>
            <a:r>
              <a:rPr lang="en-US" sz="2400" dirty="0" smtClean="0"/>
              <a:t>Finance – Mike Coleman </a:t>
            </a:r>
          </a:p>
          <a:p>
            <a:r>
              <a:rPr lang="en-US" sz="2400" dirty="0" smtClean="0"/>
              <a:t>Historian –  Connie </a:t>
            </a:r>
            <a:r>
              <a:rPr lang="en-US" sz="2400" dirty="0" err="1" smtClean="0"/>
              <a:t>Broadie</a:t>
            </a:r>
            <a:r>
              <a:rPr lang="en-US" sz="2400" dirty="0" smtClean="0"/>
              <a:t>  </a:t>
            </a:r>
          </a:p>
          <a:p>
            <a:r>
              <a:rPr lang="en-US" dirty="0" smtClean="0"/>
              <a:t>Lean Six Sigma SIG – Kristine </a:t>
            </a:r>
            <a:r>
              <a:rPr lang="en-US" dirty="0" err="1" smtClean="0"/>
              <a:t>Hejna</a:t>
            </a:r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Membership </a:t>
            </a:r>
            <a:r>
              <a:rPr lang="en-US" sz="2400" dirty="0"/>
              <a:t>– Mike </a:t>
            </a:r>
            <a:r>
              <a:rPr lang="en-US" sz="2400" dirty="0" smtClean="0"/>
              <a:t>Coleman </a:t>
            </a:r>
            <a:r>
              <a:rPr lang="en-US" sz="2400" dirty="0" smtClean="0"/>
              <a:t>(Moving, Need backfill) </a:t>
            </a:r>
            <a:endParaRPr lang="en-US" sz="2400" dirty="0" smtClean="0"/>
          </a:p>
          <a:p>
            <a:r>
              <a:rPr lang="en-US" sz="2400" dirty="0" smtClean="0"/>
              <a:t>Nominating – Gregg Monaco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6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(3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Appointed Chairs </a:t>
            </a:r>
            <a:r>
              <a:rPr lang="en-US" dirty="0" smtClean="0"/>
              <a:t>(Continued) </a:t>
            </a:r>
            <a:endParaRPr lang="en-US" b="1" dirty="0" smtClean="0"/>
          </a:p>
          <a:p>
            <a:r>
              <a:rPr lang="en-US" sz="2400" dirty="0"/>
              <a:t>Placements </a:t>
            </a:r>
            <a:r>
              <a:rPr lang="en-US" sz="2400" dirty="0" smtClean="0"/>
              <a:t>– Seema Garg  </a:t>
            </a:r>
            <a:endParaRPr lang="en-US" sz="2400" dirty="0"/>
          </a:p>
          <a:p>
            <a:r>
              <a:rPr lang="en-US" sz="2400" dirty="0"/>
              <a:t>Programs – </a:t>
            </a:r>
            <a:r>
              <a:rPr lang="en-US" sz="2400" dirty="0" smtClean="0"/>
              <a:t>Jim </a:t>
            </a:r>
            <a:r>
              <a:rPr lang="en-US" sz="2400" dirty="0" err="1" smtClean="0"/>
              <a:t>Pastorick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Recertification – Christine </a:t>
            </a:r>
            <a:r>
              <a:rPr lang="en-US" sz="2400" dirty="0" err="1" smtClean="0"/>
              <a:t>Kurowski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Software SIG – </a:t>
            </a:r>
            <a:r>
              <a:rPr lang="en-US" dirty="0"/>
              <a:t>Kristine </a:t>
            </a:r>
            <a:r>
              <a:rPr lang="en-US" dirty="0" err="1"/>
              <a:t>Hejna</a:t>
            </a:r>
            <a:r>
              <a:rPr lang="en-US" dirty="0"/>
              <a:t> </a:t>
            </a:r>
            <a:endParaRPr lang="en-US" sz="2400" dirty="0" smtClean="0"/>
          </a:p>
          <a:p>
            <a:r>
              <a:rPr lang="en-US" sz="2400" dirty="0" smtClean="0"/>
              <a:t>Testing Proctor – Eric Jensen </a:t>
            </a:r>
          </a:p>
          <a:p>
            <a:r>
              <a:rPr lang="en-US" dirty="0" smtClean="0"/>
              <a:t>Treasurer Elect – Sara </a:t>
            </a:r>
            <a:r>
              <a:rPr lang="en-US" dirty="0" err="1" smtClean="0"/>
              <a:t>McAlpine</a:t>
            </a:r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Voice of the Customer – Jai Singh </a:t>
            </a:r>
          </a:p>
          <a:p>
            <a:r>
              <a:rPr lang="en-US" sz="2400" dirty="0" smtClean="0"/>
              <a:t>Web / Internet Liaison – Jeff </a:t>
            </a:r>
            <a:r>
              <a:rPr lang="en-US" sz="2400" dirty="0" err="1" smtClean="0"/>
              <a:t>Parnes</a:t>
            </a:r>
            <a:r>
              <a:rPr lang="en-US" sz="2400" dirty="0" smtClean="0"/>
              <a:t> </a:t>
            </a:r>
          </a:p>
          <a:p>
            <a:endParaRPr lang="en-US" dirty="0"/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We Welcome Volunteers!</a:t>
            </a:r>
            <a:r>
              <a:rPr lang="en-US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5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7"/>
    </mc:Choice>
    <mc:Fallback xmlns="">
      <p:transition spd="slow" advTm="907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dirty="0" smtClean="0"/>
              <a:t>Certification Exams </a:t>
            </a:r>
            <a:r>
              <a:rPr lang="en-US" sz="2400" dirty="0" smtClean="0"/>
              <a:t>(18 Certifications)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7199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600" b="1" dirty="0" smtClean="0"/>
              <a:t>Series 1 – </a:t>
            </a:r>
            <a:endParaRPr lang="en-US" sz="2600" b="1" dirty="0"/>
          </a:p>
          <a:p>
            <a:pPr marL="0" indent="0" algn="ctr">
              <a:buNone/>
            </a:pPr>
            <a:r>
              <a:rPr lang="en-US" sz="2600" b="1" dirty="0" smtClean="0"/>
              <a:t>Feb – June - October </a:t>
            </a:r>
          </a:p>
          <a:p>
            <a:r>
              <a:rPr lang="en-US" sz="2600" dirty="0" smtClean="0"/>
              <a:t>Biomedical Auditor </a:t>
            </a:r>
          </a:p>
          <a:p>
            <a:r>
              <a:rPr lang="en-US" sz="2600" dirty="0" smtClean="0"/>
              <a:t>Certified Supplier Quality Professional </a:t>
            </a:r>
          </a:p>
          <a:p>
            <a:r>
              <a:rPr lang="en-US" sz="2600" dirty="0" smtClean="0"/>
              <a:t>HACCP Auditor </a:t>
            </a:r>
          </a:p>
          <a:p>
            <a:r>
              <a:rPr lang="en-US" sz="2600" dirty="0" smtClean="0"/>
              <a:t>Manager of Quality / Organization Excellence </a:t>
            </a:r>
          </a:p>
          <a:p>
            <a:r>
              <a:rPr lang="en-US" sz="2600" dirty="0" smtClean="0"/>
              <a:t>Master Black Belt </a:t>
            </a:r>
          </a:p>
          <a:p>
            <a:r>
              <a:rPr lang="en-US" sz="2600" dirty="0" smtClean="0"/>
              <a:t>Quality Inspector </a:t>
            </a:r>
          </a:p>
          <a:p>
            <a:r>
              <a:rPr lang="en-US" sz="2600" dirty="0" smtClean="0"/>
              <a:t>Quality Technician </a:t>
            </a:r>
          </a:p>
          <a:p>
            <a:r>
              <a:rPr lang="en-US" sz="2600" dirty="0" smtClean="0"/>
              <a:t>Reliability Engineer </a:t>
            </a:r>
            <a:endParaRPr lang="en-US" sz="2600" dirty="0"/>
          </a:p>
          <a:p>
            <a:r>
              <a:rPr lang="en-US" sz="2600" dirty="0" smtClean="0"/>
              <a:t>Six Sigma Black Belt </a:t>
            </a:r>
          </a:p>
          <a:p>
            <a:r>
              <a:rPr lang="en-US" sz="2600" dirty="0"/>
              <a:t>Six Sigma Yellow Belt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275588"/>
            <a:ext cx="4572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/>
              <a:t>Series 2</a:t>
            </a:r>
            <a:r>
              <a:rPr lang="en-US" sz="2200" dirty="0" smtClean="0"/>
              <a:t> </a:t>
            </a:r>
            <a:r>
              <a:rPr lang="en-US" sz="2200" b="1" dirty="0" smtClean="0"/>
              <a:t>– </a:t>
            </a:r>
          </a:p>
          <a:p>
            <a:pPr marL="0" indent="0" algn="ctr">
              <a:buNone/>
            </a:pPr>
            <a:r>
              <a:rPr lang="en-US" sz="2200" b="1" dirty="0" smtClean="0"/>
              <a:t>April – August – December </a:t>
            </a:r>
          </a:p>
          <a:p>
            <a:r>
              <a:rPr lang="en-US" sz="2200" dirty="0" smtClean="0"/>
              <a:t>Calibration Technician </a:t>
            </a:r>
          </a:p>
          <a:p>
            <a:r>
              <a:rPr lang="en-US" sz="2200" dirty="0" smtClean="0"/>
              <a:t>Pharmaceutical GMP Pro </a:t>
            </a:r>
          </a:p>
          <a:p>
            <a:r>
              <a:rPr lang="en-US" sz="2200" dirty="0" smtClean="0"/>
              <a:t>Quality Auditor </a:t>
            </a:r>
          </a:p>
          <a:p>
            <a:r>
              <a:rPr lang="en-US" sz="2200" dirty="0" smtClean="0"/>
              <a:t>Quality Engineer </a:t>
            </a:r>
          </a:p>
          <a:p>
            <a:r>
              <a:rPr lang="en-US" sz="2200" dirty="0" smtClean="0"/>
              <a:t>Quality Improvement Associate </a:t>
            </a:r>
          </a:p>
          <a:p>
            <a:r>
              <a:rPr lang="en-US" sz="2200" dirty="0" smtClean="0"/>
              <a:t>Quality Process Analyst </a:t>
            </a:r>
            <a:endParaRPr lang="en-US" sz="2200" dirty="0"/>
          </a:p>
          <a:p>
            <a:r>
              <a:rPr lang="en-US" sz="2200" dirty="0" smtClean="0"/>
              <a:t>Six </a:t>
            </a:r>
            <a:r>
              <a:rPr lang="en-US" sz="2200" dirty="0"/>
              <a:t>Sigma </a:t>
            </a:r>
            <a:r>
              <a:rPr lang="en-US" sz="2200" dirty="0" smtClean="0"/>
              <a:t>Green </a:t>
            </a:r>
            <a:r>
              <a:rPr lang="en-US" sz="2200" dirty="0"/>
              <a:t>Belt </a:t>
            </a:r>
            <a:endParaRPr lang="en-US" sz="2200" dirty="0" smtClean="0"/>
          </a:p>
          <a:p>
            <a:r>
              <a:rPr lang="en-US" sz="2200" dirty="0" smtClean="0"/>
              <a:t>Software Quality Engineer 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300" y="6370637"/>
            <a:ext cx="2133600" cy="365125"/>
          </a:xfrm>
        </p:spPr>
        <p:txBody>
          <a:bodyPr/>
          <a:lstStyle/>
          <a:p>
            <a:fld id="{87868895-212A-4FBC-8316-CCF897D3B794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8952" y="6091535"/>
            <a:ext cx="73914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Exam matrix established by ASQ Headquarters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1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8"/>
    </mc:Choice>
    <mc:Fallback xmlns="">
      <p:transition spd="slow" advTm="1261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Rules of </a:t>
            </a:r>
            <a:r>
              <a:rPr lang="en-US" sz="3600" dirty="0"/>
              <a:t>Thumb: </a:t>
            </a:r>
            <a:br>
              <a:rPr lang="en-US" sz="3600" dirty="0"/>
            </a:br>
            <a:r>
              <a:rPr lang="en-US" sz="3600" dirty="0"/>
              <a:t>Registration </a:t>
            </a:r>
            <a:r>
              <a:rPr lang="en-US" sz="3600" dirty="0" smtClean="0"/>
              <a:t>&amp; Exam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Registration 2</a:t>
            </a:r>
            <a:r>
              <a:rPr lang="en-US" b="1" baseline="30000" dirty="0" smtClean="0">
                <a:solidFill>
                  <a:srgbClr val="0000FF"/>
                </a:solidFill>
              </a:rPr>
              <a:t>nd</a:t>
            </a:r>
            <a:r>
              <a:rPr lang="en-US" b="1" dirty="0" smtClean="0">
                <a:solidFill>
                  <a:srgbClr val="0000FF"/>
                </a:solidFill>
              </a:rPr>
              <a:t> Friday of: 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1716088"/>
            <a:r>
              <a:rPr lang="en-US" b="1" dirty="0" smtClean="0"/>
              <a:t>October 14 for </a:t>
            </a:r>
          </a:p>
          <a:p>
            <a:pPr marL="1716088"/>
            <a:endParaRPr lang="en-US" b="1" dirty="0"/>
          </a:p>
          <a:p>
            <a:pPr marL="1716088"/>
            <a:endParaRPr lang="en-US" b="1" dirty="0" smtClean="0"/>
          </a:p>
          <a:p>
            <a:pPr marL="1716088"/>
            <a:r>
              <a:rPr lang="en-US" b="1" dirty="0" smtClean="0">
                <a:solidFill>
                  <a:srgbClr val="00B050"/>
                </a:solidFill>
              </a:rPr>
              <a:t>December </a:t>
            </a:r>
            <a:r>
              <a:rPr lang="en-US" b="1" dirty="0">
                <a:solidFill>
                  <a:srgbClr val="00B050"/>
                </a:solidFill>
              </a:rPr>
              <a:t>12 for </a:t>
            </a:r>
          </a:p>
          <a:p>
            <a:pPr marL="1716088"/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Prometric</a:t>
            </a:r>
            <a:r>
              <a:rPr lang="en-US" b="1" dirty="0" smtClean="0"/>
              <a:t> CBT Exam: 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December 1 – 15  </a:t>
            </a:r>
          </a:p>
          <a:p>
            <a:pPr marL="0" indent="0" algn="ctr">
              <a:buNone/>
            </a:pPr>
            <a:r>
              <a:rPr lang="en-US" b="1" dirty="0"/>
              <a:t>Series 2 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Feb 1- 15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Series 1 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28600" y="2438400"/>
            <a:ext cx="1219200" cy="533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630549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Note: </a:t>
            </a:r>
            <a:r>
              <a:rPr lang="en-US" sz="2000" b="1" dirty="0" smtClean="0">
                <a:solidFill>
                  <a:srgbClr val="0000FF"/>
                </a:solidFill>
              </a:rPr>
              <a:t> Extra Fees $ Apply for Late Registrations 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036403"/>
            <a:ext cx="8610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 pending given new CBT paradigm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 Initiates 6 Exam Cycles 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 re-takes possible in 60-days </a:t>
            </a:r>
            <a:endParaRPr lang="en-US" sz="2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9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8"/>
    </mc:Choice>
    <mc:Fallback xmlns="">
      <p:transition spd="slow" advTm="604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ASQ Exam Dates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Effective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September 2016 </a:t>
            </a:r>
          </a:p>
          <a:p>
            <a:pPr lvl="1"/>
            <a:r>
              <a:rPr lang="en-US" dirty="0" smtClean="0"/>
              <a:t>ALL exams are Computer Based Testing (CBT) </a:t>
            </a:r>
          </a:p>
          <a:p>
            <a:pPr lvl="1"/>
            <a:r>
              <a:rPr lang="en-US" dirty="0" smtClean="0"/>
              <a:t>Exams are available Monday–Saturday </a:t>
            </a:r>
          </a:p>
          <a:p>
            <a:pPr lvl="2"/>
            <a:r>
              <a:rPr lang="en-US" dirty="0" smtClean="0"/>
              <a:t>There will be “time bounds” on when exams are available </a:t>
            </a:r>
          </a:p>
          <a:p>
            <a:pPr lvl="2"/>
            <a:r>
              <a:rPr lang="en-US" dirty="0"/>
              <a:t>Register through ASQ </a:t>
            </a:r>
            <a:r>
              <a:rPr lang="en-US" dirty="0" smtClean="0"/>
              <a:t>(Same as Always)</a:t>
            </a:r>
            <a:endParaRPr lang="en-US" dirty="0"/>
          </a:p>
          <a:p>
            <a:pPr lvl="2"/>
            <a:r>
              <a:rPr lang="en-US" dirty="0" smtClean="0"/>
              <a:t>2-Month wait for “re-tests” (not 6) </a:t>
            </a:r>
          </a:p>
          <a:p>
            <a:pPr lvl="1"/>
            <a:r>
              <a:rPr lang="en-US" dirty="0" err="1" smtClean="0"/>
              <a:t>Prometric</a:t>
            </a:r>
            <a:r>
              <a:rPr lang="en-US" dirty="0" smtClean="0"/>
              <a:t> is the CBT vendor </a:t>
            </a:r>
          </a:p>
          <a:p>
            <a:pPr lvl="2"/>
            <a:r>
              <a:rPr lang="en-US" dirty="0" smtClean="0"/>
              <a:t>Schedule </a:t>
            </a:r>
            <a:r>
              <a:rPr lang="en-US" dirty="0"/>
              <a:t>directly for a </a:t>
            </a:r>
            <a:r>
              <a:rPr lang="en-US" dirty="0" smtClean="0"/>
              <a:t>reserved test </a:t>
            </a:r>
            <a:r>
              <a:rPr lang="en-US" dirty="0"/>
              <a:t>seat </a:t>
            </a:r>
            <a:r>
              <a:rPr lang="en-US" dirty="0" smtClean="0"/>
              <a:t>with your </a:t>
            </a:r>
            <a:r>
              <a:rPr lang="en-US" dirty="0" err="1" smtClean="0"/>
              <a:t>Prometric</a:t>
            </a:r>
            <a:r>
              <a:rPr lang="en-US" dirty="0" smtClean="0"/>
              <a:t> Center of choice </a:t>
            </a:r>
            <a:r>
              <a:rPr lang="en-US" dirty="0"/>
              <a:t>(extra step </a:t>
            </a:r>
            <a:r>
              <a:rPr lang="en-US" dirty="0" smtClean="0"/>
              <a:t>&amp; separate </a:t>
            </a:r>
            <a:r>
              <a:rPr lang="en-US" dirty="0"/>
              <a:t>from </a:t>
            </a:r>
            <a:r>
              <a:rPr lang="en-US" dirty="0" smtClean="0"/>
              <a:t>ASQ registration) </a:t>
            </a:r>
          </a:p>
          <a:p>
            <a:pPr lvl="3"/>
            <a:r>
              <a:rPr lang="en-US" dirty="0" smtClean="0"/>
              <a:t>Separate </a:t>
            </a:r>
            <a:r>
              <a:rPr lang="en-US" dirty="0" err="1" smtClean="0"/>
              <a:t>Prometric</a:t>
            </a:r>
            <a:r>
              <a:rPr lang="en-US" dirty="0" smtClean="0"/>
              <a:t> “seat fee”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9165224">
            <a:off x="7294475" y="3027906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NEW</a:t>
            </a:r>
            <a:endParaRPr lang="en-US" sz="3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1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7"/>
    </mc:Choice>
    <mc:Fallback xmlns="">
      <p:transition spd="slow" advTm="805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Exam Prep Classes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December 1-15 Exams </a:t>
            </a:r>
            <a:endParaRPr lang="en-US" dirty="0"/>
          </a:p>
          <a:p>
            <a:pPr lvl="1"/>
            <a:r>
              <a:rPr lang="en-US" dirty="0" smtClean="0"/>
              <a:t>CQA (in-progress via web)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2017 Exams (</a:t>
            </a:r>
            <a:r>
              <a:rPr lang="en-US" dirty="0" smtClean="0">
                <a:solidFill>
                  <a:srgbClr val="0000FF"/>
                </a:solidFill>
              </a:rPr>
              <a:t>Feb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Apr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FF"/>
                </a:solidFill>
              </a:rPr>
              <a:t>Jun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Aug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FF"/>
                </a:solidFill>
              </a:rPr>
              <a:t>Oct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Dec</a:t>
            </a:r>
            <a:r>
              <a:rPr lang="en-US" dirty="0" smtClean="0"/>
              <a:t>) 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Series 1 Exams </a:t>
            </a:r>
            <a:r>
              <a:rPr lang="en-US" dirty="0" smtClean="0"/>
              <a:t>(Series 2 re-takes)  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Series 2 Exams </a:t>
            </a:r>
            <a:r>
              <a:rPr lang="en-US" dirty="0" smtClean="0"/>
              <a:t>(Series 1 re-takes)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8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2"/>
    </mc:Choice>
    <mc:Fallback xmlns="">
      <p:transition spd="slow" advTm="650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Renewals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ASQ Certifications </a:t>
            </a:r>
            <a:r>
              <a:rPr lang="en-US" dirty="0" smtClean="0">
                <a:solidFill>
                  <a:srgbClr val="0000FF"/>
                </a:solidFill>
              </a:rPr>
              <a:t>MUST</a:t>
            </a:r>
            <a:r>
              <a:rPr lang="en-US" dirty="0" smtClean="0"/>
              <a:t> be renewed every </a:t>
            </a:r>
            <a:r>
              <a:rPr lang="en-US" dirty="0" smtClean="0">
                <a:solidFill>
                  <a:srgbClr val="0000FF"/>
                </a:solidFill>
              </a:rPr>
              <a:t>3 years </a:t>
            </a:r>
          </a:p>
          <a:p>
            <a:pPr lvl="1"/>
            <a:r>
              <a:rPr lang="en-US" dirty="0" smtClean="0"/>
              <a:t>Work with the Recertification Chair </a:t>
            </a:r>
          </a:p>
          <a:p>
            <a:endParaRPr lang="en-US" dirty="0" smtClean="0"/>
          </a:p>
          <a:p>
            <a:r>
              <a:rPr lang="en-US" dirty="0" smtClean="0"/>
              <a:t>Recertification Units (RU) earned by: </a:t>
            </a:r>
          </a:p>
          <a:p>
            <a:pPr lvl="1"/>
            <a:r>
              <a:rPr lang="en-US" dirty="0" smtClean="0"/>
              <a:t>Working in your specialty area </a:t>
            </a:r>
          </a:p>
          <a:p>
            <a:pPr lvl="1"/>
            <a:r>
              <a:rPr lang="en-US" dirty="0" smtClean="0"/>
              <a:t>Attending monthly Dinner/Program meetings </a:t>
            </a:r>
          </a:p>
          <a:p>
            <a:pPr lvl="1"/>
            <a:r>
              <a:rPr lang="en-US" dirty="0" smtClean="0"/>
              <a:t>Developing courseware / Delivering courseware </a:t>
            </a:r>
          </a:p>
          <a:p>
            <a:pPr lvl="1"/>
            <a:r>
              <a:rPr lang="en-US" dirty="0" smtClean="0"/>
              <a:t>Serving in a Leadership position (any level) </a:t>
            </a:r>
          </a:p>
          <a:p>
            <a:pPr lvl="1"/>
            <a:r>
              <a:rPr lang="en-US" dirty="0" smtClean="0"/>
              <a:t>Special Interest Group (SIG) participation </a:t>
            </a:r>
          </a:p>
          <a:p>
            <a:pPr lvl="1"/>
            <a:r>
              <a:rPr lang="en-US" dirty="0" smtClean="0"/>
              <a:t>And many others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4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6"/>
    </mc:Choice>
    <mc:Fallback xmlns="">
      <p:transition spd="slow" advTm="959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Recertification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Contact Recertification Chair</a:t>
            </a:r>
          </a:p>
          <a:p>
            <a:pPr lvl="1"/>
            <a:r>
              <a:rPr lang="en-US" dirty="0" smtClean="0">
                <a:hlinkClick r:id="rId2"/>
              </a:rPr>
              <a:t>Recertification16@asq0511.org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Follow our Website Recertification Notes and Guidelines. Results in: </a:t>
            </a:r>
          </a:p>
          <a:p>
            <a:pPr lvl="2"/>
            <a:r>
              <a:rPr lang="en-US" dirty="0" smtClean="0"/>
              <a:t>Faster processing </a:t>
            </a:r>
          </a:p>
          <a:p>
            <a:pPr lvl="2"/>
            <a:r>
              <a:rPr lang="en-US" dirty="0" smtClean="0"/>
              <a:t>Minimizes returns of packages for corrections </a:t>
            </a:r>
          </a:p>
          <a:p>
            <a:pPr lvl="2"/>
            <a:r>
              <a:rPr lang="en-US" dirty="0" smtClean="0"/>
              <a:t>Recertification Chair does </a:t>
            </a:r>
            <a:r>
              <a:rPr lang="en-US" u="sng" dirty="0" smtClean="0"/>
              <a:t>not</a:t>
            </a:r>
            <a:r>
              <a:rPr lang="en-US" dirty="0" smtClean="0"/>
              <a:t> edit apps </a:t>
            </a:r>
          </a:p>
          <a:p>
            <a:pPr lvl="2"/>
            <a:r>
              <a:rPr lang="en-US" dirty="0" smtClean="0"/>
              <a:t>Recertification Chair cannot change, edit, modify, or make exceptions to your due date </a:t>
            </a:r>
          </a:p>
          <a:p>
            <a:endParaRPr lang="en-US" dirty="0"/>
          </a:p>
          <a:p>
            <a:r>
              <a:rPr lang="en-US" dirty="0" smtClean="0"/>
              <a:t>Most prolific renewal months </a:t>
            </a:r>
          </a:p>
          <a:p>
            <a:pPr lvl="1"/>
            <a:r>
              <a:rPr lang="en-US" dirty="0" smtClean="0"/>
              <a:t>June </a:t>
            </a:r>
          </a:p>
          <a:p>
            <a:pPr lvl="1"/>
            <a:r>
              <a:rPr lang="en-US" dirty="0" smtClean="0"/>
              <a:t>December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3"/>
    </mc:Choice>
    <mc:Fallback xmlns="">
      <p:transition spd="slow" advTm="661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Our New Members &amp; Guests…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638800"/>
            <a:ext cx="88392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We’re glad to have you!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71650"/>
            <a:ext cx="3409950" cy="34099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66800" y="1905000"/>
            <a:ext cx="3124200" cy="3200400"/>
            <a:chOff x="1066800" y="1905000"/>
            <a:chExt cx="3124200" cy="3200400"/>
          </a:xfrm>
        </p:grpSpPr>
        <p:grpSp>
          <p:nvGrpSpPr>
            <p:cNvPr id="8" name="Group 7"/>
            <p:cNvGrpSpPr/>
            <p:nvPr/>
          </p:nvGrpSpPr>
          <p:grpSpPr>
            <a:xfrm>
              <a:off x="1066800" y="1905000"/>
              <a:ext cx="3124200" cy="3200400"/>
              <a:chOff x="1066800" y="1905000"/>
              <a:chExt cx="3124200" cy="32004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800" y="1905000"/>
                <a:ext cx="3124200" cy="3124200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981200" y="4908550"/>
                <a:ext cx="1520952" cy="196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1955800" y="4895850"/>
              <a:ext cx="76200" cy="317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28600" y="15195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Hey there! Hi there! Ho there! You’re as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876800"/>
            <a:ext cx="15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 can be!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3"/>
    </mc:Choice>
    <mc:Fallback xmlns="">
      <p:transition spd="slow" advTm="55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Interest Groups (SIG)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Section 0511 participates with Section 0509 </a:t>
            </a:r>
            <a:r>
              <a:rPr lang="en-US" dirty="0"/>
              <a:t>and local IEEE </a:t>
            </a:r>
            <a:r>
              <a:rPr lang="en-US" dirty="0" smtClean="0"/>
              <a:t>Chapter in </a:t>
            </a:r>
          </a:p>
          <a:p>
            <a:pPr lvl="1"/>
            <a:r>
              <a:rPr lang="en-US" b="1" dirty="0" smtClean="0"/>
              <a:t>Software Developer SIG </a:t>
            </a:r>
          </a:p>
          <a:p>
            <a:pPr lvl="2"/>
            <a:r>
              <a:rPr lang="en-US" dirty="0" smtClean="0"/>
              <a:t>4th Tuesday of the month </a:t>
            </a:r>
          </a:p>
          <a:p>
            <a:pPr lvl="1"/>
            <a:r>
              <a:rPr lang="en-US" b="1" dirty="0" smtClean="0"/>
              <a:t>Lean Six Sigma SIG </a:t>
            </a:r>
            <a:endParaRPr lang="en-US" dirty="0" smtClean="0"/>
          </a:p>
          <a:p>
            <a:pPr lvl="2"/>
            <a:r>
              <a:rPr lang="en-US" dirty="0" smtClean="0"/>
              <a:t>4th Wednesday of the month </a:t>
            </a:r>
          </a:p>
          <a:p>
            <a:r>
              <a:rPr lang="en-US" dirty="0" smtClean="0"/>
              <a:t>Venues alternate – mostly McLean &amp; Vienna </a:t>
            </a:r>
          </a:p>
          <a:p>
            <a:pPr lvl="1"/>
            <a:r>
              <a:rPr lang="en-US" dirty="0" smtClean="0"/>
              <a:t>Pizza and soda menu (typical) </a:t>
            </a:r>
          </a:p>
          <a:p>
            <a:pPr lvl="1"/>
            <a:r>
              <a:rPr lang="en-US" dirty="0" smtClean="0"/>
              <a:t>Guest speaker is an expert from SIG field </a:t>
            </a:r>
          </a:p>
          <a:p>
            <a:pPr lvl="1"/>
            <a:r>
              <a:rPr lang="en-US" dirty="0" smtClean="0"/>
              <a:t>0509, 0511 &amp; IEEE alternate sponsoring speakers </a:t>
            </a:r>
          </a:p>
          <a:p>
            <a:r>
              <a:rPr lang="en-US" dirty="0" smtClean="0"/>
              <a:t>Great synergy and networking with highly focused peers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4"/>
    </mc:Choice>
    <mc:Fallback xmlns="">
      <p:transition spd="slow" advTm="959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Bio-Med/Bio-Tech SIG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other </a:t>
            </a:r>
            <a:r>
              <a:rPr lang="en-US" b="1" dirty="0" smtClean="0">
                <a:solidFill>
                  <a:srgbClr val="0000FF"/>
                </a:solidFill>
              </a:rPr>
              <a:t>Thursday</a:t>
            </a:r>
            <a:r>
              <a:rPr lang="en-US" dirty="0" smtClean="0"/>
              <a:t>  </a:t>
            </a:r>
          </a:p>
          <a:p>
            <a:pPr lvl="2"/>
            <a:r>
              <a:rPr lang="en-US" dirty="0">
                <a:hlinkClick r:id="rId2"/>
              </a:rPr>
              <a:t>www.asq509.org</a:t>
            </a:r>
            <a:r>
              <a:rPr lang="en-US" dirty="0"/>
              <a:t> for meeting info </a:t>
            </a:r>
          </a:p>
          <a:p>
            <a:pPr lvl="3"/>
            <a:r>
              <a:rPr lang="en-US" dirty="0"/>
              <a:t>Register by Noon of the meeting date </a:t>
            </a:r>
          </a:p>
          <a:p>
            <a:pPr lvl="2"/>
            <a:r>
              <a:rPr lang="en-US" dirty="0" smtClean="0"/>
              <a:t>Free to ASQ members (Non-ASQ is $5) </a:t>
            </a:r>
          </a:p>
          <a:p>
            <a:r>
              <a:rPr lang="en-US" b="1" dirty="0" smtClean="0"/>
              <a:t>I-270 Corridor </a:t>
            </a:r>
            <a:r>
              <a:rPr lang="en-US" dirty="0" smtClean="0"/>
              <a:t>(Maryland) </a:t>
            </a:r>
          </a:p>
          <a:p>
            <a:pPr lvl="2"/>
            <a:r>
              <a:rPr lang="en-US" dirty="0" smtClean="0"/>
              <a:t>Bethesda / Rockville exits </a:t>
            </a:r>
          </a:p>
          <a:p>
            <a:pPr lvl="1"/>
            <a:r>
              <a:rPr lang="en-US" dirty="0" smtClean="0"/>
              <a:t>Pizza, soda &amp; beer menu  </a:t>
            </a:r>
          </a:p>
          <a:p>
            <a:pPr lvl="1"/>
            <a:r>
              <a:rPr lang="en-US" dirty="0" smtClean="0"/>
              <a:t>‘Bio Expert’ guest speakers </a:t>
            </a:r>
          </a:p>
          <a:p>
            <a:pPr lvl="2"/>
            <a:r>
              <a:rPr lang="en-US" dirty="0" smtClean="0"/>
              <a:t>Often hold 2 or 3 doctorate specialty degrees </a:t>
            </a:r>
          </a:p>
          <a:p>
            <a:r>
              <a:rPr lang="en-US" dirty="0" smtClean="0"/>
              <a:t>Great synergy and networking </a:t>
            </a:r>
          </a:p>
          <a:p>
            <a:pPr lvl="1"/>
            <a:r>
              <a:rPr lang="en-US" dirty="0" smtClean="0"/>
              <a:t>This is one of the most robust SIGs in America </a:t>
            </a:r>
          </a:p>
          <a:p>
            <a:pPr lvl="1"/>
            <a:r>
              <a:rPr lang="en-US" dirty="0" smtClean="0"/>
              <a:t>75+ attend / Job leads in things “bio”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1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4"/>
    </mc:Choice>
    <mc:Fallback xmlns="">
      <p:transition spd="slow" advTm="9594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Section Innovations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Web-delivered certification course training </a:t>
            </a:r>
          </a:p>
          <a:p>
            <a:r>
              <a:rPr lang="en-US" sz="2400" dirty="0" smtClean="0"/>
              <a:t>Video recording and archiving of dinner meetings </a:t>
            </a:r>
          </a:p>
          <a:p>
            <a:r>
              <a:rPr lang="en-US" sz="2400" dirty="0" smtClean="0"/>
              <a:t>Cloud data storage </a:t>
            </a:r>
          </a:p>
          <a:p>
            <a:r>
              <a:rPr lang="en-US" sz="2400" dirty="0" smtClean="0"/>
              <a:t>Smart Phone friendly web site rendering </a:t>
            </a:r>
          </a:p>
          <a:p>
            <a:r>
              <a:rPr lang="en-US" sz="2400" dirty="0" smtClean="0"/>
              <a:t>Section Leadership Position descriptions </a:t>
            </a:r>
          </a:p>
          <a:p>
            <a:pPr lvl="1"/>
            <a:r>
              <a:rPr lang="en-US" sz="2400" dirty="0" smtClean="0"/>
              <a:t>Complimentary Operating Instructions </a:t>
            </a:r>
          </a:p>
          <a:p>
            <a:pPr lvl="1"/>
            <a:r>
              <a:rPr lang="en-US" sz="2400" dirty="0" smtClean="0"/>
              <a:t>Work break down structures (WBS) by position </a:t>
            </a:r>
          </a:p>
          <a:p>
            <a:r>
              <a:rPr lang="en-US" dirty="0" smtClean="0"/>
              <a:t>Virtual bank </a:t>
            </a:r>
            <a:r>
              <a:rPr lang="en-US" smtClean="0"/>
              <a:t>administrative coordination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Beyond Northern Virginia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Section 0511 is known for providing: </a:t>
            </a:r>
          </a:p>
          <a:p>
            <a:pPr lvl="1"/>
            <a:r>
              <a:rPr lang="en-US" sz="2400" dirty="0" smtClean="0"/>
              <a:t>ASQ World – Presidents </a:t>
            </a:r>
          </a:p>
          <a:p>
            <a:pPr lvl="1"/>
            <a:r>
              <a:rPr lang="en-US" sz="2400" dirty="0" smtClean="0"/>
              <a:t>ASQ World – Board of Director Members </a:t>
            </a:r>
          </a:p>
          <a:p>
            <a:pPr lvl="1"/>
            <a:r>
              <a:rPr lang="en-US" sz="2400" dirty="0" smtClean="0"/>
              <a:t>Division Leadership across 27 specialties </a:t>
            </a:r>
          </a:p>
          <a:p>
            <a:pPr lvl="1"/>
            <a:r>
              <a:rPr lang="en-US" sz="2400" dirty="0" smtClean="0"/>
              <a:t>Special project focus at ASQ and Division levels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“We Channel the Spirit of Deming”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0"/>
    </mc:Choice>
    <mc:Fallback xmlns="">
      <p:transition spd="slow" advTm="809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Conferences </a:t>
            </a:r>
            <a:r>
              <a:rPr lang="en-US" sz="2800" dirty="0" smtClean="0"/>
              <a:t>(1 of 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Conference on Quality Standards </a:t>
            </a:r>
          </a:p>
          <a:p>
            <a:pPr lvl="1"/>
            <a:r>
              <a:rPr lang="en-US" dirty="0" smtClean="0"/>
              <a:t>Nov 14-15 – Pittsburgh, PA </a:t>
            </a:r>
          </a:p>
          <a:p>
            <a:r>
              <a:rPr lang="en-US" dirty="0" smtClean="0"/>
              <a:t>Lean and Six Sigma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Feb 27-28, 2017 </a:t>
            </a:r>
            <a:r>
              <a:rPr lang="en-US" dirty="0" smtClean="0"/>
              <a:t>– Phoenix, AZ </a:t>
            </a:r>
          </a:p>
          <a:p>
            <a:r>
              <a:rPr lang="en-US" dirty="0" smtClean="0"/>
              <a:t>Quality in Space and Defense Industries </a:t>
            </a:r>
          </a:p>
          <a:p>
            <a:pPr lvl="1"/>
            <a:r>
              <a:rPr lang="en-US" dirty="0" smtClean="0"/>
              <a:t>March 13-14 – Cape Canaveral, FL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8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"/>
    </mc:Choice>
    <mc:Fallback xmlns="">
      <p:transition spd="slow" advTm="10596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Advance Conference Planning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325880"/>
            <a:ext cx="9067800" cy="5105400"/>
          </a:xfrm>
        </p:spPr>
        <p:txBody>
          <a:bodyPr>
            <a:normAutofit fontScale="77500" lnSpcReduction="20000"/>
          </a:bodyPr>
          <a:lstStyle/>
          <a:p>
            <a:pPr marL="0" lvl="1" indent="0" algn="ctr">
              <a:buNone/>
            </a:pPr>
            <a:r>
              <a:rPr lang="en-US" sz="4000" b="1" dirty="0" smtClean="0">
                <a:solidFill>
                  <a:srgbClr val="0000FF"/>
                </a:solidFill>
              </a:rPr>
              <a:t>ASQ </a:t>
            </a:r>
            <a:r>
              <a:rPr lang="en-US" sz="4000" b="1" smtClean="0">
                <a:solidFill>
                  <a:srgbClr val="0000FF"/>
                </a:solidFill>
              </a:rPr>
              <a:t>World </a:t>
            </a:r>
            <a:r>
              <a:rPr lang="en-US" sz="3100" b="1" smtClean="0">
                <a:solidFill>
                  <a:srgbClr val="FF0000"/>
                </a:solidFill>
              </a:rPr>
              <a:t>1-3 </a:t>
            </a:r>
            <a:r>
              <a:rPr lang="en-US" sz="3100" b="1" dirty="0" smtClean="0">
                <a:solidFill>
                  <a:srgbClr val="FF0000"/>
                </a:solidFill>
              </a:rPr>
              <a:t>May </a:t>
            </a:r>
            <a:r>
              <a:rPr lang="en-US" sz="3100" b="1" dirty="0">
                <a:solidFill>
                  <a:srgbClr val="FF0000"/>
                </a:solidFill>
              </a:rPr>
              <a:t>2017 </a:t>
            </a:r>
          </a:p>
          <a:p>
            <a:pPr marL="457200" lvl="1" indent="0" algn="ctr">
              <a:buNone/>
            </a:pPr>
            <a:r>
              <a:rPr lang="en-US" sz="3100" dirty="0" smtClean="0"/>
              <a:t>Charlotte, NC </a:t>
            </a:r>
          </a:p>
          <a:p>
            <a:pPr marL="457200" lvl="1" indent="0" algn="ctr">
              <a:buNone/>
            </a:pPr>
            <a:r>
              <a:rPr lang="en-US" sz="3100" dirty="0" smtClean="0"/>
              <a:t>“The City of Frescoes”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100" dirty="0" smtClean="0"/>
              <a:t>Fairfax, VA to Charlotte, NC (Driving)(I-95, I-85, I-77)</a:t>
            </a:r>
          </a:p>
          <a:p>
            <a:pPr marL="1314450" lvl="3" indent="0">
              <a:buNone/>
            </a:pPr>
            <a:r>
              <a:rPr lang="en-US" sz="3100" dirty="0" smtClean="0"/>
              <a:t>390 Miles 		6 Hours 14 Minutes  </a:t>
            </a:r>
          </a:p>
          <a:p>
            <a:pPr marL="457200" lvl="1" indent="0">
              <a:buNone/>
            </a:pPr>
            <a:endParaRPr lang="en-US" sz="3100" dirty="0" smtClean="0"/>
          </a:p>
          <a:p>
            <a:pPr marL="457200" lvl="1" indent="0">
              <a:buNone/>
            </a:pPr>
            <a:r>
              <a:rPr lang="en-US" sz="3100" dirty="0" smtClean="0"/>
              <a:t>Airline:  ~1 hour 20 minutes ($228 – $659 Roundtrip) </a:t>
            </a:r>
          </a:p>
          <a:p>
            <a:pPr marL="457200" lvl="1" indent="0" algn="ctr">
              <a:buNone/>
            </a:pPr>
            <a:r>
              <a:rPr lang="en-US" sz="3100" dirty="0" smtClean="0">
                <a:solidFill>
                  <a:srgbClr val="0000FF"/>
                </a:solidFill>
              </a:rPr>
              <a:t>Dulles | Reagan | BWI to Charlotte (CLT) </a:t>
            </a:r>
          </a:p>
          <a:p>
            <a:pPr marL="457200" lvl="1" indent="0" algn="ctr">
              <a:buNone/>
            </a:pPr>
            <a:endParaRPr lang="en-US" sz="31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sz="3100" dirty="0" smtClean="0"/>
              <a:t>American (4,700+ flights) 		United </a:t>
            </a:r>
            <a:r>
              <a:rPr lang="en-US" sz="3100" dirty="0"/>
              <a:t>(1,100+)</a:t>
            </a:r>
            <a:endParaRPr lang="en-US" sz="3100" dirty="0" smtClean="0"/>
          </a:p>
          <a:p>
            <a:pPr marL="457200" lvl="1" indent="0">
              <a:buNone/>
            </a:pPr>
            <a:r>
              <a:rPr lang="en-US" sz="3100" dirty="0" smtClean="0"/>
              <a:t>Delta (4,000+) 			Jet </a:t>
            </a:r>
            <a:r>
              <a:rPr lang="en-US" sz="3100" dirty="0"/>
              <a:t>Blue (500</a:t>
            </a:r>
            <a:r>
              <a:rPr lang="en-US" sz="3100" dirty="0" smtClean="0"/>
              <a:t>+)</a:t>
            </a:r>
            <a:endParaRPr lang="en-US" sz="3100" dirty="0"/>
          </a:p>
          <a:p>
            <a:pPr marL="457200" lvl="1" indent="0">
              <a:buNone/>
            </a:pPr>
            <a:endParaRPr lang="en-US" sz="3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62484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These airlines service CLT and include all their city-pair flight opportunities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761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"/>
    </mc:Choice>
    <mc:Fallback xmlns="">
      <p:transition spd="slow" advTm="10596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 Conference Planning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64920"/>
            <a:ext cx="90678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ASQ World 2017 </a:t>
            </a: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Family &amp; Fun Time</a:t>
            </a:r>
          </a:p>
          <a:p>
            <a:r>
              <a:rPr lang="en-US" dirty="0" smtClean="0"/>
              <a:t>Carolina Panthers: Bank of America Stadium Tour </a:t>
            </a:r>
          </a:p>
          <a:p>
            <a:r>
              <a:rPr lang="en-US" dirty="0" smtClean="0"/>
              <a:t>Charlotte Hornets: Warner Cable Arena Tour </a:t>
            </a:r>
          </a:p>
          <a:p>
            <a:r>
              <a:rPr lang="en-US" dirty="0" smtClean="0"/>
              <a:t>Dinosaur Alive! </a:t>
            </a:r>
          </a:p>
          <a:p>
            <a:r>
              <a:rPr lang="en-US" dirty="0" smtClean="0"/>
              <a:t>Planet Snoopy </a:t>
            </a:r>
          </a:p>
          <a:p>
            <a:r>
              <a:rPr lang="en-US" dirty="0" err="1" smtClean="0"/>
              <a:t>CaroWinds</a:t>
            </a:r>
            <a:r>
              <a:rPr lang="en-US" dirty="0" smtClean="0"/>
              <a:t> Amusement Park (Carolina Winds) </a:t>
            </a:r>
            <a:endParaRPr lang="en-US" dirty="0"/>
          </a:p>
          <a:p>
            <a:r>
              <a:rPr lang="en-US" dirty="0" smtClean="0"/>
              <a:t>Carolina Aviation Museum </a:t>
            </a:r>
            <a:r>
              <a:rPr lang="en-US" sz="1600" dirty="0" smtClean="0"/>
              <a:t>(Sully’s ‘Miracle on the Hudson’ Airbus) </a:t>
            </a:r>
          </a:p>
          <a:p>
            <a:pPr lvl="3"/>
            <a:r>
              <a:rPr lang="en-US" dirty="0" smtClean="0"/>
              <a:t>More pending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Biltmore Estate (Ashville) 124 miles; 2 Hours 9 Min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"/>
    </mc:Choice>
    <mc:Fallback xmlns="">
      <p:transition spd="slow" advTm="10596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Meetings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Software SIG </a:t>
            </a:r>
            <a:r>
              <a:rPr lang="en-US" dirty="0"/>
              <a:t>–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Tuesday 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dirty="0"/>
              <a:t>Includes Section 0509 and IEEE 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November 29 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Patrick Henry Library, Vienna 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Lean Six Sigma SIG </a:t>
            </a:r>
            <a:r>
              <a:rPr lang="en-US" dirty="0" smtClean="0"/>
              <a:t>– 4</a:t>
            </a:r>
            <a:r>
              <a:rPr lang="en-US" baseline="30000" dirty="0" smtClean="0"/>
              <a:t>th</a:t>
            </a:r>
            <a:r>
              <a:rPr lang="en-US" dirty="0" smtClean="0"/>
              <a:t> Wednesday 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Includes Section 0509 and IEEE 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November 30</a:t>
            </a:r>
            <a:r>
              <a:rPr lang="en-US" b="1" baseline="30000" dirty="0" smtClean="0">
                <a:solidFill>
                  <a:srgbClr val="0000FF"/>
                </a:solidFill>
              </a:rPr>
              <a:t> 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err="1" smtClean="0"/>
              <a:t>Teknology</a:t>
            </a:r>
            <a:r>
              <a:rPr lang="en-US" dirty="0" smtClean="0"/>
              <a:t> Corner, McLean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1"/>
    </mc:Choice>
    <mc:Fallback xmlns="">
      <p:transition spd="slow" advTm="860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Section 0511 Dinner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December 9 </a:t>
            </a:r>
            <a:r>
              <a:rPr lang="en-US" dirty="0"/>
              <a:t>– </a:t>
            </a:r>
            <a:r>
              <a:rPr lang="en-US" i="1" dirty="0"/>
              <a:t>On The Border </a:t>
            </a:r>
            <a:r>
              <a:rPr lang="en-US" i="1" dirty="0" smtClean="0"/>
              <a:t>  </a:t>
            </a:r>
            <a:endParaRPr lang="en-US" dirty="0" smtClean="0"/>
          </a:p>
          <a:p>
            <a:pPr lvl="1"/>
            <a:r>
              <a:rPr lang="en-US" dirty="0" smtClean="0"/>
              <a:t> Reston   </a:t>
            </a:r>
            <a:endParaRPr lang="en-US" dirty="0" smtClean="0"/>
          </a:p>
          <a:p>
            <a:pPr lvl="2"/>
            <a:r>
              <a:rPr lang="en-US" dirty="0" smtClean="0"/>
              <a:t>Social Event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0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"/>
    </mc:Choice>
    <mc:Fallback xmlns="">
      <p:transition spd="slow" advTm="101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World Headquarters </a:t>
            </a:r>
          </a:p>
          <a:p>
            <a:pPr lvl="1"/>
            <a:r>
              <a:rPr lang="en-US" dirty="0" smtClean="0"/>
              <a:t>Milwaukee, Wisconsin </a:t>
            </a:r>
          </a:p>
          <a:p>
            <a:pPr lvl="1"/>
            <a:r>
              <a:rPr lang="en-US" dirty="0" smtClean="0"/>
              <a:t>Founded 16 </a:t>
            </a:r>
            <a:r>
              <a:rPr lang="en-US" b="1" dirty="0" smtClean="0">
                <a:solidFill>
                  <a:srgbClr val="7030A0"/>
                </a:solidFill>
              </a:rPr>
              <a:t>February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1946</a:t>
            </a:r>
            <a:r>
              <a:rPr lang="en-US" b="1" dirty="0" smtClean="0"/>
              <a:t> </a:t>
            </a:r>
            <a:r>
              <a:rPr lang="en-US" dirty="0" smtClean="0"/>
              <a:t>(Saturday) to </a:t>
            </a:r>
          </a:p>
          <a:p>
            <a:pPr lvl="2"/>
            <a:r>
              <a:rPr lang="en-US" dirty="0" smtClean="0"/>
              <a:t>Maintain quality gains of World War II </a:t>
            </a:r>
          </a:p>
          <a:p>
            <a:pPr lvl="2"/>
            <a:r>
              <a:rPr lang="en-US" dirty="0" smtClean="0"/>
              <a:t>800-</a:t>
            </a:r>
            <a:r>
              <a:rPr lang="en-US" b="1" dirty="0" smtClean="0">
                <a:solidFill>
                  <a:srgbClr val="7030A0"/>
                </a:solidFill>
              </a:rPr>
              <a:t>2</a:t>
            </a:r>
            <a:r>
              <a:rPr lang="en-US" dirty="0" smtClean="0"/>
              <a:t>48-</a:t>
            </a:r>
            <a:r>
              <a:rPr lang="en-US" b="1" dirty="0" smtClean="0">
                <a:solidFill>
                  <a:srgbClr val="7030A0"/>
                </a:solidFill>
              </a:rPr>
              <a:t>1946</a:t>
            </a:r>
            <a:r>
              <a:rPr lang="en-US" dirty="0" smtClean="0"/>
              <a:t> (note the founding year as last 4)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Divisions – The Backbone of ASQ </a:t>
            </a:r>
          </a:p>
          <a:p>
            <a:pPr lvl="1"/>
            <a:r>
              <a:rPr lang="en-US" dirty="0" smtClean="0"/>
              <a:t>27 Quality specialty practices </a:t>
            </a:r>
          </a:p>
          <a:p>
            <a:pPr lvl="1"/>
            <a:r>
              <a:rPr lang="en-US" dirty="0" smtClean="0"/>
              <a:t>Strong interface with industry &amp; manufacturers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Sections – The Bedrock of ASQ and Members </a:t>
            </a:r>
          </a:p>
          <a:p>
            <a:pPr lvl="1"/>
            <a:r>
              <a:rPr lang="en-US" dirty="0" smtClean="0"/>
              <a:t>Local connection with other quality professionals </a:t>
            </a:r>
          </a:p>
          <a:p>
            <a:pPr lvl="1"/>
            <a:r>
              <a:rPr lang="en-US" dirty="0" smtClean="0"/>
              <a:t>Over 300 sections across North America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9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2"/>
    </mc:Choice>
    <mc:Fallback xmlns="">
      <p:transition spd="slow" advTm="1162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25 Regions across the world </a:t>
            </a:r>
          </a:p>
          <a:p>
            <a:pPr lvl="1"/>
            <a:r>
              <a:rPr lang="en-US" dirty="0" smtClean="0"/>
              <a:t>1 Director (volunteer) for each region </a:t>
            </a:r>
          </a:p>
          <a:p>
            <a:pPr lvl="2"/>
            <a:r>
              <a:rPr lang="en-US" dirty="0" smtClean="0"/>
              <a:t>Director can serve 6 consecutive years </a:t>
            </a:r>
          </a:p>
          <a:p>
            <a:pPr lvl="2"/>
            <a:r>
              <a:rPr lang="en-US" dirty="0" smtClean="0"/>
              <a:t>Have considerable Section experience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Regions</a:t>
            </a:r>
            <a:r>
              <a:rPr lang="en-US" dirty="0" smtClean="0"/>
              <a:t> are subdivided into </a:t>
            </a:r>
            <a:r>
              <a:rPr lang="en-US" dirty="0" smtClean="0">
                <a:solidFill>
                  <a:srgbClr val="00B050"/>
                </a:solidFill>
              </a:rPr>
              <a:t>Sections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Numeric Coding (</a:t>
            </a:r>
            <a:r>
              <a:rPr lang="en-US" dirty="0" smtClean="0">
                <a:solidFill>
                  <a:srgbClr val="0000FF"/>
                </a:solidFill>
              </a:rPr>
              <a:t>RR</a:t>
            </a:r>
            <a:r>
              <a:rPr lang="en-US" dirty="0" smtClean="0">
                <a:solidFill>
                  <a:srgbClr val="00B050"/>
                </a:solidFill>
              </a:rPr>
              <a:t>SS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Section </a:t>
            </a:r>
            <a:r>
              <a:rPr lang="en-US" dirty="0" smtClean="0">
                <a:solidFill>
                  <a:srgbClr val="0000FF"/>
                </a:solidFill>
              </a:rPr>
              <a:t>05</a:t>
            </a:r>
            <a:r>
              <a:rPr lang="en-US" dirty="0" smtClean="0">
                <a:solidFill>
                  <a:srgbClr val="00B050"/>
                </a:solidFill>
              </a:rPr>
              <a:t>11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05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FF"/>
                </a:solidFill>
              </a:rPr>
              <a:t>Region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B050"/>
                </a:solidFill>
              </a:rPr>
              <a:t>11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B050"/>
                </a:solidFill>
              </a:rPr>
              <a:t>Section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Numbers sequentially assigned as each section is created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9"/>
    </mc:Choice>
    <mc:Fallback xmlns="">
      <p:transition spd="slow" advTm="1110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Sister Section Locations (</a:t>
            </a:r>
            <a:r>
              <a:rPr lang="en-US" dirty="0" smtClean="0">
                <a:solidFill>
                  <a:srgbClr val="0000FF"/>
                </a:solidFill>
              </a:rPr>
              <a:t>05</a:t>
            </a:r>
            <a:r>
              <a:rPr lang="en-US" dirty="0" smtClean="0"/>
              <a:t>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00 	Lehigh Valley, PA </a:t>
            </a:r>
          </a:p>
          <a:p>
            <a:r>
              <a:rPr lang="en-US" dirty="0" smtClean="0"/>
              <a:t>01 	North Central, PA (State College) </a:t>
            </a:r>
          </a:p>
          <a:p>
            <a:r>
              <a:rPr lang="en-US" dirty="0" smtClean="0"/>
              <a:t>02 	Baltimore, MD </a:t>
            </a:r>
          </a:p>
          <a:p>
            <a:r>
              <a:rPr lang="en-US" dirty="0" smtClean="0"/>
              <a:t>03 	Harrisburg, PA </a:t>
            </a:r>
          </a:p>
          <a:p>
            <a:r>
              <a:rPr lang="en-US" dirty="0" smtClean="0"/>
              <a:t>05 	Philadelphia, PA </a:t>
            </a:r>
          </a:p>
          <a:p>
            <a:r>
              <a:rPr lang="en-US" dirty="0" smtClean="0"/>
              <a:t>06 	Delaware (only 3 counties in entire state!) </a:t>
            </a:r>
          </a:p>
          <a:p>
            <a:r>
              <a:rPr lang="en-US" dirty="0" smtClean="0"/>
              <a:t>08 	Southern New Jersey </a:t>
            </a:r>
          </a:p>
          <a:p>
            <a:r>
              <a:rPr lang="en-US" dirty="0" smtClean="0"/>
              <a:t>09 	Washington, DC and Suburban Maryland </a:t>
            </a:r>
          </a:p>
          <a:p>
            <a:r>
              <a:rPr lang="en-US" dirty="0" smtClean="0"/>
              <a:t>10 	Reading, PA </a:t>
            </a:r>
          </a:p>
          <a:p>
            <a:r>
              <a:rPr lang="en-US" dirty="0" smtClean="0"/>
              <a:t>11 	Northern Virginia (outside Washington, DC) </a:t>
            </a:r>
          </a:p>
          <a:p>
            <a:r>
              <a:rPr lang="en-US" dirty="0" smtClean="0"/>
              <a:t>12	Del-Mar-</a:t>
            </a:r>
            <a:r>
              <a:rPr lang="en-US" dirty="0" err="1" smtClean="0"/>
              <a:t>Va</a:t>
            </a:r>
            <a:r>
              <a:rPr lang="en-US" dirty="0" smtClean="0"/>
              <a:t> (Delaware–Maryland–Virginia triangle) </a:t>
            </a:r>
          </a:p>
          <a:p>
            <a:endParaRPr lang="en-US" dirty="0" smtClean="0"/>
          </a:p>
          <a:p>
            <a:r>
              <a:rPr lang="en-US" dirty="0" smtClean="0"/>
              <a:t>04 &amp; 07	&lt;Open because they ‘collapsed’ from significant membership loss and no volunteers to run section&gt;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78"/>
    </mc:Choice>
    <mc:Fallback xmlns="">
      <p:transition spd="slow" advTm="85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United States &amp; Canada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22387"/>
            <a:ext cx="7433614" cy="5059363"/>
          </a:xfrm>
        </p:spPr>
      </p:pic>
    </p:spTree>
    <p:extLst>
      <p:ext uri="{BB962C8B-B14F-4D97-AF65-F5344CB8AC3E}">
        <p14:creationId xmlns:p14="http://schemas.microsoft.com/office/powerpoint/2010/main" val="109351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5"/>
    </mc:Choice>
    <mc:Fallback xmlns="">
      <p:transition spd="slow" advTm="603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Emerged from the ultra large Section 0509 </a:t>
            </a:r>
          </a:p>
          <a:p>
            <a:pPr lvl="1"/>
            <a:r>
              <a:rPr lang="en-US" sz="2200" dirty="0" smtClean="0"/>
              <a:t>Metropolitan Washington, DC geographic area </a:t>
            </a:r>
          </a:p>
          <a:p>
            <a:pPr lvl="2"/>
            <a:r>
              <a:rPr lang="en-US" sz="2200" dirty="0" smtClean="0"/>
              <a:t>1,500+ Members before reapportionment </a:t>
            </a:r>
          </a:p>
          <a:p>
            <a:pPr lvl="2"/>
            <a:r>
              <a:rPr lang="en-US" sz="2200" dirty="0" smtClean="0"/>
              <a:t>Washington, DC with adjoining Maryland and Northern Virginia suburbs </a:t>
            </a:r>
          </a:p>
          <a:p>
            <a:endParaRPr lang="en-US" sz="2200" dirty="0" smtClean="0"/>
          </a:p>
          <a:p>
            <a:r>
              <a:rPr lang="en-US" sz="2200" dirty="0" smtClean="0"/>
              <a:t>W. Edwards Deming, PhD led its creation in 1982 </a:t>
            </a:r>
          </a:p>
          <a:p>
            <a:pPr lvl="1"/>
            <a:r>
              <a:rPr lang="en-US" sz="2200" dirty="0" smtClean="0"/>
              <a:t>Dr. Deming wanted a dedicated Northern Virginia Section closer to his Herndon residence and home office </a:t>
            </a:r>
          </a:p>
          <a:p>
            <a:pPr lvl="1"/>
            <a:r>
              <a:rPr lang="en-US" sz="2200" dirty="0" smtClean="0"/>
              <a:t>Brought in colleagues like Dr. Joseph </a:t>
            </a:r>
            <a:r>
              <a:rPr lang="en-US" sz="2200" dirty="0" err="1" smtClean="0"/>
              <a:t>Juran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We still use his originally section established Herndon P.O. Box! 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8"/>
    </mc:Choice>
    <mc:Fallback xmlns="">
      <p:transition spd="slow" advTm="805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Original 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 to National and International experts </a:t>
            </a:r>
          </a:p>
          <a:p>
            <a:pPr lvl="1"/>
            <a:r>
              <a:rPr lang="en-US" dirty="0" smtClean="0"/>
              <a:t>Meeting speakers (from Deming’s rolodex) </a:t>
            </a:r>
          </a:p>
          <a:p>
            <a:pPr lvl="1"/>
            <a:r>
              <a:rPr lang="en-US" dirty="0" smtClean="0"/>
              <a:t>Networking </a:t>
            </a:r>
          </a:p>
          <a:p>
            <a:r>
              <a:rPr lang="en-US" dirty="0" smtClean="0"/>
              <a:t>Convenient way for quality professionals to meet monthly on the way home from work </a:t>
            </a:r>
          </a:p>
          <a:p>
            <a:endParaRPr lang="en-US" dirty="0" smtClean="0"/>
          </a:p>
          <a:p>
            <a:r>
              <a:rPr lang="en-US" dirty="0" smtClean="0"/>
              <a:t>…these benefits continue to this day!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“We maintain the ‘Deming Flame Legacy’ while pioneering new frontiers and vistas in quality”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7"/>
    </mc:Choice>
    <mc:Fallback xmlns="">
      <p:transition spd="slow" advTm="604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0511 – Factoids </a:t>
            </a:r>
            <a:r>
              <a:rPr lang="en-US" sz="2000" dirty="0" smtClean="0"/>
              <a:t>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5 Northern Virginia Counties – 1,582 Square Miles </a:t>
            </a:r>
          </a:p>
          <a:p>
            <a:pPr lvl="1"/>
            <a:r>
              <a:rPr lang="en-US" dirty="0" smtClean="0"/>
              <a:t>Arlington </a:t>
            </a:r>
          </a:p>
          <a:p>
            <a:pPr lvl="1"/>
            <a:r>
              <a:rPr lang="en-US" dirty="0" smtClean="0"/>
              <a:t>Fairfax </a:t>
            </a:r>
          </a:p>
          <a:p>
            <a:pPr lvl="1"/>
            <a:r>
              <a:rPr lang="en-US" dirty="0" smtClean="0"/>
              <a:t>Loudoun </a:t>
            </a:r>
          </a:p>
          <a:p>
            <a:pPr lvl="1"/>
            <a:r>
              <a:rPr lang="en-US" dirty="0" smtClean="0"/>
              <a:t>Prince William </a:t>
            </a:r>
          </a:p>
          <a:p>
            <a:pPr lvl="1"/>
            <a:r>
              <a:rPr lang="en-US" dirty="0" smtClean="0"/>
              <a:t>Stafford </a:t>
            </a:r>
          </a:p>
          <a:p>
            <a:endParaRPr lang="en-US" dirty="0" smtClean="0"/>
          </a:p>
          <a:p>
            <a:r>
              <a:rPr lang="en-US" dirty="0" smtClean="0"/>
              <a:t>We rotate monthly meeting venues East-to-West-and-back-again so as to reach-out into member neighborhoods and work places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Membership – </a:t>
            </a:r>
            <a:r>
              <a:rPr lang="en-US" dirty="0" smtClean="0">
                <a:solidFill>
                  <a:srgbClr val="0000FF"/>
                </a:solidFill>
              </a:rPr>
              <a:t>571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8"/>
    </mc:Choice>
    <mc:Fallback xmlns="">
      <p:transition spd="slow" advTm="704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10541</TotalTime>
  <Words>1455</Words>
  <Application>Microsoft Office PowerPoint</Application>
  <PresentationFormat>On-screen Show (4:3)</PresentationFormat>
  <Paragraphs>332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ASQ Sections</vt:lpstr>
      <vt:lpstr>To Our New Members &amp; Guests…</vt:lpstr>
      <vt:lpstr>ASQ Organization </vt:lpstr>
      <vt:lpstr>Section Organization </vt:lpstr>
      <vt:lpstr>Sister Section Locations (05nn)</vt:lpstr>
      <vt:lpstr>United States &amp; Canada</vt:lpstr>
      <vt:lpstr>Section 0511 Origins </vt:lpstr>
      <vt:lpstr>Section 0511 Original Benefits </vt:lpstr>
      <vt:lpstr>Section 0511 – Factoids (1 of 2)</vt:lpstr>
      <vt:lpstr>Section 0511 – Factoids (2 of 2)</vt:lpstr>
      <vt:lpstr>Section 0511 Board Members (1 of 3)</vt:lpstr>
      <vt:lpstr>Section 0511 Board Members (2 of 3) </vt:lpstr>
      <vt:lpstr>Section 0511 Board Members (3 of 3) </vt:lpstr>
      <vt:lpstr>Certification Exams (18 Certifications)</vt:lpstr>
      <vt:lpstr>Rules of Thumb:  Registration &amp; Exam </vt:lpstr>
      <vt:lpstr>ASQ Exam Dates</vt:lpstr>
      <vt:lpstr>ASQ Exam Prep Classes </vt:lpstr>
      <vt:lpstr>Certification Renewals</vt:lpstr>
      <vt:lpstr>Recertification </vt:lpstr>
      <vt:lpstr>Special Interest Groups (SIG) </vt:lpstr>
      <vt:lpstr>Bio-Med/Bio-Tech SIG </vt:lpstr>
      <vt:lpstr>Our Section Innovations </vt:lpstr>
      <vt:lpstr>Impact Beyond Northern Virginia </vt:lpstr>
      <vt:lpstr>Upcoming Conferences (1 of 1)</vt:lpstr>
      <vt:lpstr>Advance Conference Planning</vt:lpstr>
      <vt:lpstr>Advance Conference Planning</vt:lpstr>
      <vt:lpstr>SIG Meetings </vt:lpstr>
      <vt:lpstr>Next Section 0511 Dinner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ASQ World Conference – 2015</dc:title>
  <dc:creator>Gregg</dc:creator>
  <cp:lastModifiedBy>Gregg</cp:lastModifiedBy>
  <cp:revision>311</cp:revision>
  <cp:lastPrinted>2016-01-13T00:49:54Z</cp:lastPrinted>
  <dcterms:created xsi:type="dcterms:W3CDTF">2015-05-07T03:03:10Z</dcterms:created>
  <dcterms:modified xsi:type="dcterms:W3CDTF">2016-11-09T23:51:30Z</dcterms:modified>
</cp:coreProperties>
</file>