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71" r:id="rId5"/>
    <p:sldId id="272" r:id="rId6"/>
    <p:sldId id="269" r:id="rId7"/>
    <p:sldId id="268" r:id="rId8"/>
    <p:sldId id="270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79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23C5-8B80-4428-8604-1A1E963B1F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B07B-A0D5-4BEE-A03F-400C9981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1000746"/>
            <a:ext cx="6115877" cy="248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9617" y="3935896"/>
            <a:ext cx="8123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Joshua Wilson</a:t>
            </a:r>
          </a:p>
          <a:p>
            <a:pPr algn="ctr"/>
            <a:r>
              <a:rPr lang="en-US" sz="2800" dirty="0" smtClean="0"/>
              <a:t>November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Set Ourselves Apart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36061" cy="17190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Follow Through and Education</a:t>
            </a:r>
          </a:p>
          <a:p>
            <a:r>
              <a:rPr lang="en-US" sz="2000" dirty="0" smtClean="0"/>
              <a:t>Fight for our customers</a:t>
            </a:r>
          </a:p>
          <a:p>
            <a:r>
              <a:rPr lang="en-US" sz="2000" dirty="0" smtClean="0"/>
              <a:t>Maximize Claims Negotiations</a:t>
            </a:r>
          </a:p>
          <a:p>
            <a:r>
              <a:rPr lang="en-US" sz="2000" dirty="0" smtClean="0"/>
              <a:t>Provide Quality Work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8" y="3733840"/>
            <a:ext cx="3816564" cy="304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3762639"/>
            <a:ext cx="4127148" cy="3095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4696" y="1825625"/>
            <a:ext cx="34921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Communication is key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 thorough understanding of the process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Millions in experience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An honest approach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                                            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7" y="2509285"/>
            <a:ext cx="4476308" cy="3444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02" y="2509285"/>
            <a:ext cx="4630835" cy="34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                                         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1" y="2402331"/>
            <a:ext cx="4543311" cy="2982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2" y="2402331"/>
            <a:ext cx="4550735" cy="29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Annnnd</a:t>
            </a:r>
            <a:r>
              <a:rPr lang="en-US" dirty="0" smtClean="0"/>
              <a:t> More Pics!!!!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                                           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9" y="2833146"/>
            <a:ext cx="4936311" cy="341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6" y="2833146"/>
            <a:ext cx="5082364" cy="33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Annnnnnnnd</a:t>
            </a:r>
            <a:r>
              <a:rPr lang="en-US" dirty="0" smtClean="0"/>
              <a:t> Even More!!!!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                                             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67811"/>
            <a:ext cx="4190999" cy="360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7811"/>
            <a:ext cx="3956197" cy="36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OMG, more pics!!!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                                          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8464"/>
            <a:ext cx="4547190" cy="397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4" y="2338464"/>
            <a:ext cx="5149702" cy="39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ARE GREAT FOR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investors</a:t>
            </a:r>
          </a:p>
          <a:p>
            <a:pPr lvl="1"/>
            <a:r>
              <a:rPr lang="en-US" dirty="0" smtClean="0"/>
              <a:t>People who use real estate as a source of revenue</a:t>
            </a:r>
          </a:p>
          <a:p>
            <a:r>
              <a:rPr lang="en-US" dirty="0" smtClean="0"/>
              <a:t>Property management companies</a:t>
            </a:r>
          </a:p>
          <a:p>
            <a:pPr lvl="1"/>
            <a:r>
              <a:rPr lang="en-US" dirty="0" smtClean="0"/>
              <a:t>Apartment complexes</a:t>
            </a:r>
          </a:p>
          <a:p>
            <a:pPr lvl="1"/>
            <a:r>
              <a:rPr lang="en-US" dirty="0" smtClean="0"/>
              <a:t>Commercial buildings</a:t>
            </a:r>
          </a:p>
          <a:p>
            <a:pPr lvl="2"/>
            <a:r>
              <a:rPr lang="en-US" dirty="0" smtClean="0"/>
              <a:t>Maintenance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 Local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Bonded</a:t>
            </a:r>
            <a:endParaRPr lang="en-US" dirty="0" smtClean="0"/>
          </a:p>
          <a:p>
            <a:r>
              <a:rPr lang="en-US" dirty="0" smtClean="0"/>
              <a:t>Local Company</a:t>
            </a:r>
          </a:p>
          <a:p>
            <a:pPr lvl="1"/>
            <a:r>
              <a:rPr lang="en-US" dirty="0" smtClean="0"/>
              <a:t>Manassas, VA</a:t>
            </a:r>
            <a:endParaRPr lang="en-US" dirty="0" smtClean="0"/>
          </a:p>
          <a:p>
            <a:r>
              <a:rPr lang="en-US" dirty="0" smtClean="0"/>
              <a:t>Insured for $2 </a:t>
            </a:r>
            <a:r>
              <a:rPr lang="en-US" dirty="0" smtClean="0"/>
              <a:t>Million ( Residential)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Credentials and Ratings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HAAG </a:t>
            </a:r>
            <a:r>
              <a:rPr lang="en-US" sz="2000" dirty="0" smtClean="0"/>
              <a:t>Certified</a:t>
            </a:r>
          </a:p>
          <a:p>
            <a:r>
              <a:rPr lang="en-US" sz="2000" dirty="0" smtClean="0"/>
              <a:t>BBB – An “A” Rating</a:t>
            </a:r>
          </a:p>
          <a:p>
            <a:r>
              <a:rPr lang="en-US" sz="2000" dirty="0" smtClean="0"/>
              <a:t>NRCA Member</a:t>
            </a:r>
            <a:endParaRPr lang="en-US" dirty="0"/>
          </a:p>
          <a:p>
            <a:r>
              <a:rPr lang="en-US" dirty="0" smtClean="0"/>
              <a:t>Personally handling claims for four years</a:t>
            </a:r>
          </a:p>
          <a:p>
            <a:r>
              <a:rPr lang="en-US" dirty="0" smtClean="0"/>
              <a:t>Hundreds of claims worth of experience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90" y="4434963"/>
            <a:ext cx="2254956" cy="1629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10" y="4324607"/>
            <a:ext cx="1681770" cy="173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3088"/>
            <a:ext cx="4055534" cy="1152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08" y="3861295"/>
            <a:ext cx="2681021" cy="26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 Project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62" y="183613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 provide the initial inspection for eligibility</a:t>
            </a:r>
          </a:p>
          <a:p>
            <a:r>
              <a:rPr lang="en-US" dirty="0" smtClean="0"/>
              <a:t>I advise the Homeowner on steps to take if any</a:t>
            </a:r>
          </a:p>
          <a:p>
            <a:r>
              <a:rPr lang="en-US" dirty="0" smtClean="0"/>
              <a:t>I meet with the insurance company’s representative on behalf of the insured.</a:t>
            </a:r>
          </a:p>
          <a:p>
            <a:r>
              <a:rPr lang="en-US" dirty="0" smtClean="0"/>
              <a:t>I advocate for correct pricing </a:t>
            </a:r>
          </a:p>
          <a:p>
            <a:r>
              <a:rPr lang="en-US" dirty="0" smtClean="0"/>
              <a:t>I come to a settlement for the insured to complete the project for the agreed price with the insurance company.</a:t>
            </a:r>
          </a:p>
          <a:p>
            <a:r>
              <a:rPr lang="en-US" dirty="0" smtClean="0"/>
              <a:t>I invoice the insurance company accordingly to the agreed settlement.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6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claims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Inspection</a:t>
            </a:r>
          </a:p>
          <a:p>
            <a:r>
              <a:rPr lang="en-US" dirty="0" smtClean="0"/>
              <a:t>File claim</a:t>
            </a:r>
          </a:p>
          <a:p>
            <a:r>
              <a:rPr lang="en-US" dirty="0" smtClean="0"/>
              <a:t>Meet adjuster</a:t>
            </a:r>
          </a:p>
          <a:p>
            <a:r>
              <a:rPr lang="en-US" dirty="0" smtClean="0"/>
              <a:t>Supplements / mortgage company – items missing from insurance claim get the check signed by the insurance company.</a:t>
            </a:r>
          </a:p>
          <a:p>
            <a:r>
              <a:rPr lang="en-US" dirty="0" smtClean="0"/>
              <a:t>Complete work (timeline depends on Trades and complexity)</a:t>
            </a:r>
          </a:p>
          <a:p>
            <a:r>
              <a:rPr lang="en-US" dirty="0" smtClean="0"/>
              <a:t>Collect checks</a:t>
            </a:r>
          </a:p>
          <a:p>
            <a:r>
              <a:rPr lang="en-US" dirty="0" smtClean="0"/>
              <a:t>Invoice insurance company</a:t>
            </a:r>
          </a:p>
          <a:p>
            <a:r>
              <a:rPr lang="en-US" dirty="0" smtClean="0"/>
              <a:t>Collect final checks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Roofing Replacement Process (Residential)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roofing System is replaced there are certain steps that need to be taken throughout the process.</a:t>
            </a:r>
            <a:endParaRPr lang="en-US" sz="2000" dirty="0"/>
          </a:p>
          <a:p>
            <a:r>
              <a:rPr lang="en-US" sz="2000" dirty="0" smtClean="0"/>
              <a:t>The roofing Materials are disposed of in the dumpster provided.</a:t>
            </a:r>
          </a:p>
          <a:p>
            <a:r>
              <a:rPr lang="en-US" sz="2000" dirty="0" smtClean="0"/>
              <a:t>Every single old nail is removed from your decking</a:t>
            </a:r>
          </a:p>
          <a:p>
            <a:r>
              <a:rPr lang="en-US" sz="2000" dirty="0" smtClean="0"/>
              <a:t>All decking is inspected to be re used.</a:t>
            </a:r>
          </a:p>
          <a:p>
            <a:r>
              <a:rPr lang="en-US" sz="2000" dirty="0" smtClean="0"/>
              <a:t>The new felt is laid out as well as the ice and water shield.</a:t>
            </a:r>
          </a:p>
          <a:p>
            <a:r>
              <a:rPr lang="en-US" sz="2000" dirty="0" smtClean="0"/>
              <a:t>The roofers should chalk lines out for the shingles to be laid.</a:t>
            </a:r>
            <a:endParaRPr lang="en-US" dirty="0"/>
          </a:p>
          <a:p>
            <a:r>
              <a:rPr lang="en-US" sz="2000" dirty="0" smtClean="0"/>
              <a:t>The roofers are finally able to install per shingle manufacturer </a:t>
            </a:r>
            <a:r>
              <a:rPr lang="en-US" sz="2000" dirty="0" err="1" smtClean="0"/>
              <a:t>guildlines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Once the Roofing system is installed proper caulking is added to penetrations of the roof for protection.</a:t>
            </a:r>
          </a:p>
        </p:txBody>
      </p:sp>
    </p:spTree>
    <p:extLst>
      <p:ext uri="{BB962C8B-B14F-4D97-AF65-F5344CB8AC3E}">
        <p14:creationId xmlns:p14="http://schemas.microsoft.com/office/powerpoint/2010/main" val="6793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of a Roofing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892"/>
          </a:xfrm>
        </p:spPr>
        <p:txBody>
          <a:bodyPr/>
          <a:lstStyle/>
          <a:p>
            <a:r>
              <a:rPr lang="en-US" dirty="0" smtClean="0"/>
              <a:t>A Roofing System is comprised of a few items and extra labor that is expected.</a:t>
            </a:r>
          </a:p>
          <a:p>
            <a:pPr lvl="1"/>
            <a:r>
              <a:rPr lang="en-US" dirty="0" smtClean="0"/>
              <a:t>15# &amp; 30# Felt – allows moister to escape roofing system.</a:t>
            </a:r>
          </a:p>
          <a:p>
            <a:pPr lvl="1"/>
            <a:r>
              <a:rPr lang="en-US" dirty="0" smtClean="0"/>
              <a:t>Shingles – Sheds water from the home</a:t>
            </a:r>
          </a:p>
          <a:p>
            <a:pPr lvl="1"/>
            <a:r>
              <a:rPr lang="en-US" dirty="0" smtClean="0"/>
              <a:t>Drip edge – Not required by law – Helps the Roofing system shed water on the edges</a:t>
            </a:r>
          </a:p>
          <a:p>
            <a:pPr lvl="1"/>
            <a:r>
              <a:rPr lang="en-US" dirty="0" smtClean="0"/>
              <a:t>Ice &amp; water shield – Prevents Ice Damning from damaging your Decking on the eaves and valleys</a:t>
            </a:r>
          </a:p>
          <a:p>
            <a:pPr lvl="1"/>
            <a:r>
              <a:rPr lang="en-US" dirty="0" smtClean="0"/>
              <a:t>Flashing – A flashing is any metal or plastic that covers any penetration or exposure on your roof.  Normally what we would call a Pipe flashing.   A boot is installed over a </a:t>
            </a:r>
            <a:r>
              <a:rPr lang="en-US" dirty="0" err="1" smtClean="0"/>
              <a:t>pvc</a:t>
            </a:r>
            <a:r>
              <a:rPr lang="en-US" dirty="0" smtClean="0"/>
              <a:t> pipe that penetrates your roofing system for ventilation.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ventilation.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few different types of ventilations for a roofing system.</a:t>
            </a:r>
          </a:p>
          <a:p>
            <a:pPr lvl="1"/>
            <a:r>
              <a:rPr lang="en-US" dirty="0" smtClean="0"/>
              <a:t>Gable vents.</a:t>
            </a:r>
          </a:p>
          <a:p>
            <a:pPr lvl="1"/>
            <a:r>
              <a:rPr lang="en-US" dirty="0" smtClean="0"/>
              <a:t>Ridge vent.</a:t>
            </a:r>
          </a:p>
          <a:p>
            <a:pPr lvl="1"/>
            <a:r>
              <a:rPr lang="en-US" dirty="0" smtClean="0"/>
              <a:t>Power attic Fan</a:t>
            </a:r>
          </a:p>
          <a:p>
            <a:pPr lvl="1"/>
            <a:r>
              <a:rPr lang="en-US" dirty="0" smtClean="0"/>
              <a:t>Box vents</a:t>
            </a:r>
          </a:p>
          <a:p>
            <a:pPr lvl="1"/>
            <a:r>
              <a:rPr lang="en-US" dirty="0" smtClean="0"/>
              <a:t>Exhaust 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of handling an insurance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Too often homeowners are set back from financial gains of restoring their homes and it is normally the result of ignorance of the process and how to negotiate.</a:t>
            </a:r>
          </a:p>
          <a:p>
            <a:r>
              <a:rPr lang="en-US" sz="2400" dirty="0" smtClean="0"/>
              <a:t>Negotiating with insurance companies is a toss up.  There are many different types of negotiations that take place from each insurance company and that’s just one part of the battle.</a:t>
            </a:r>
            <a:endParaRPr lang="en-US" sz="2400" dirty="0"/>
          </a:p>
          <a:p>
            <a:r>
              <a:rPr lang="en-US" sz="2400" dirty="0" smtClean="0"/>
              <a:t>Understanding how each insurance company negotiates is just a small battle compared to understanding how to use the Third party pricing software they use to compare pricing that can also vary from each insurance company.</a:t>
            </a:r>
          </a:p>
          <a:p>
            <a:r>
              <a:rPr lang="en-US" sz="2400" dirty="0" smtClean="0"/>
              <a:t>This is why when you are filing any type of homeowner’s claim it is important to have a contractor that is experienced with insurance claims.</a:t>
            </a:r>
          </a:p>
        </p:txBody>
      </p:sp>
    </p:spTree>
    <p:extLst>
      <p:ext uri="{BB962C8B-B14F-4D97-AF65-F5344CB8AC3E}">
        <p14:creationId xmlns:p14="http://schemas.microsoft.com/office/powerpoint/2010/main" val="19335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425</TotalTime>
  <Words>650</Words>
  <Application>Microsoft Macintosh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Arial</vt:lpstr>
      <vt:lpstr>Vapor Trail</vt:lpstr>
      <vt:lpstr>PowerPoint Presentation</vt:lpstr>
      <vt:lpstr>We Are A Local Company</vt:lpstr>
      <vt:lpstr>Credentials and Ratings</vt:lpstr>
      <vt:lpstr>Role of a Project Manager</vt:lpstr>
      <vt:lpstr>Insurance claims process</vt:lpstr>
      <vt:lpstr>Roofing Replacement Process (Residential)</vt:lpstr>
      <vt:lpstr>Technology of a Roofing System</vt:lpstr>
      <vt:lpstr>Different types of ventilation.</vt:lpstr>
      <vt:lpstr>The dangers of handling an insurance claim</vt:lpstr>
      <vt:lpstr>How We Set Ourselves Apart </vt:lpstr>
      <vt:lpstr>The Work!!!</vt:lpstr>
      <vt:lpstr>More!!!</vt:lpstr>
      <vt:lpstr>Annnnd More Pics!!!!</vt:lpstr>
      <vt:lpstr>Annnnnnnnd Even More!!!!</vt:lpstr>
      <vt:lpstr>OMG, more pics!!!</vt:lpstr>
      <vt:lpstr>PEOPLE WHO ARE GREAT FOR 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Kaizen Group</dc:title>
  <dc:creator>Greg Sanders</dc:creator>
  <cp:lastModifiedBy>Joshua Wilson</cp:lastModifiedBy>
  <cp:revision>26</cp:revision>
  <dcterms:created xsi:type="dcterms:W3CDTF">2014-01-29T23:00:19Z</dcterms:created>
  <dcterms:modified xsi:type="dcterms:W3CDTF">2016-11-09T23:33:52Z</dcterms:modified>
</cp:coreProperties>
</file>