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30"/>
  </p:notesMasterIdLst>
  <p:sldIdLst>
    <p:sldId id="256" r:id="rId2"/>
    <p:sldId id="260" r:id="rId3"/>
    <p:sldId id="262" r:id="rId4"/>
    <p:sldId id="280" r:id="rId5"/>
    <p:sldId id="281" r:id="rId6"/>
    <p:sldId id="282" r:id="rId7"/>
    <p:sldId id="283" r:id="rId8"/>
    <p:sldId id="265" r:id="rId9"/>
    <p:sldId id="264" r:id="rId10"/>
    <p:sldId id="261" r:id="rId11"/>
    <p:sldId id="266" r:id="rId12"/>
    <p:sldId id="267" r:id="rId13"/>
    <p:sldId id="263" r:id="rId14"/>
    <p:sldId id="268" r:id="rId15"/>
    <p:sldId id="257" r:id="rId16"/>
    <p:sldId id="258" r:id="rId17"/>
    <p:sldId id="259" r:id="rId18"/>
    <p:sldId id="269" r:id="rId19"/>
    <p:sldId id="272" r:id="rId20"/>
    <p:sldId id="270" r:id="rId21"/>
    <p:sldId id="271" r:id="rId22"/>
    <p:sldId id="273" r:id="rId23"/>
    <p:sldId id="274" r:id="rId24"/>
    <p:sldId id="275" r:id="rId25"/>
    <p:sldId id="276" r:id="rId26"/>
    <p:sldId id="279" r:id="rId27"/>
    <p:sldId id="278" r:id="rId28"/>
    <p:sldId id="277" r:id="rId29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99"/>
    <a:srgbClr val="003399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5" autoAdjust="0"/>
    <p:restoredTop sz="94670" autoAdjust="0"/>
  </p:normalViewPr>
  <p:slideViewPr>
    <p:cSldViewPr>
      <p:cViewPr>
        <p:scale>
          <a:sx n="71" d="100"/>
          <a:sy n="71" d="100"/>
        </p:scale>
        <p:origin x="-44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6347" y="0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EBDAF3-B15F-4805-8399-9379042F825D}" type="datetimeFigureOut">
              <a:rPr lang="en-US"/>
              <a:pPr>
                <a:defRPr/>
              </a:pPr>
              <a:t>1/10/2018</a:t>
            </a:fld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640" y="3329940"/>
            <a:ext cx="7437120" cy="315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8258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6347" y="6658258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71F964D-EAF1-4881-A17C-4E17B6D507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418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8"/>
          <p:cNvGrpSpPr>
            <a:grpSpLocks/>
          </p:cNvGrpSpPr>
          <p:nvPr/>
        </p:nvGrpSpPr>
        <p:grpSpPr bwMode="auto">
          <a:xfrm>
            <a:off x="0" y="-19050"/>
            <a:ext cx="9144000" cy="6877050"/>
            <a:chOff x="0" y="-12"/>
            <a:chExt cx="5760" cy="4332"/>
          </a:xfrm>
        </p:grpSpPr>
        <p:sp>
          <p:nvSpPr>
            <p:cNvPr id="5" name="Rectangle 163"/>
            <p:cNvSpPr>
              <a:spLocks noChangeArrowheads="1"/>
            </p:cNvSpPr>
            <p:nvPr userDrawn="1"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6" name="Group 166"/>
            <p:cNvGrpSpPr>
              <a:grpSpLocks/>
            </p:cNvGrpSpPr>
            <p:nvPr userDrawn="1"/>
          </p:nvGrpSpPr>
          <p:grpSpPr bwMode="auto">
            <a:xfrm>
              <a:off x="0" y="-12"/>
              <a:ext cx="5760" cy="1045"/>
              <a:chOff x="0" y="-9"/>
              <a:chExt cx="5760" cy="1045"/>
            </a:xfrm>
          </p:grpSpPr>
          <p:sp>
            <p:nvSpPr>
              <p:cNvPr id="8" name="Freeform 7"/>
              <p:cNvSpPr>
                <a:spLocks/>
              </p:cNvSpPr>
              <p:nvPr userDrawn="1"/>
            </p:nvSpPr>
            <p:spPr bwMode="ltGray">
              <a:xfrm>
                <a:off x="0" y="4"/>
                <a:ext cx="5760" cy="1032"/>
              </a:xfrm>
              <a:custGeom>
                <a:avLst/>
                <a:gdLst>
                  <a:gd name="T0" fmla="*/ 4848 w 4848"/>
                  <a:gd name="T1" fmla="*/ 432 h 432"/>
                  <a:gd name="T2" fmla="*/ 0 w 4848"/>
                  <a:gd name="T3" fmla="*/ 432 h 432"/>
                  <a:gd name="T4" fmla="*/ 0 w 4848"/>
                  <a:gd name="T5" fmla="*/ 0 h 432"/>
                  <a:gd name="T6" fmla="*/ 4848 w 4848"/>
                  <a:gd name="T7" fmla="*/ 0 h 432"/>
                  <a:gd name="T8" fmla="*/ 4848 w 4848"/>
                  <a:gd name="T9" fmla="*/ 432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9" name="Group 165"/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38" name="Freeform 10"/>
                <p:cNvSpPr>
                  <a:spLocks/>
                </p:cNvSpPr>
                <p:nvPr userDrawn="1"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>
                    <a:gd name="T0" fmla="*/ 5 w 15"/>
                    <a:gd name="T1" fmla="*/ 11 h 23"/>
                    <a:gd name="T2" fmla="*/ 15 w 15"/>
                    <a:gd name="T3" fmla="*/ 5 h 23"/>
                    <a:gd name="T4" fmla="*/ 13 w 15"/>
                    <a:gd name="T5" fmla="*/ 17 h 23"/>
                    <a:gd name="T6" fmla="*/ 5 w 15"/>
                    <a:gd name="T7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9" name="Freeform 11"/>
                <p:cNvSpPr>
                  <a:spLocks/>
                </p:cNvSpPr>
                <p:nvPr userDrawn="1"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>
                    <a:gd name="T0" fmla="*/ 3 w 20"/>
                    <a:gd name="T1" fmla="*/ 13 h 23"/>
                    <a:gd name="T2" fmla="*/ 11 w 20"/>
                    <a:gd name="T3" fmla="*/ 3 h 23"/>
                    <a:gd name="T4" fmla="*/ 7 w 20"/>
                    <a:gd name="T5" fmla="*/ 19 h 23"/>
                    <a:gd name="T6" fmla="*/ 3 w 20"/>
                    <a:gd name="T7" fmla="*/ 1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0" name="Freeform 12"/>
                <p:cNvSpPr>
                  <a:spLocks/>
                </p:cNvSpPr>
                <p:nvPr userDrawn="1"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>
                    <a:gd name="T0" fmla="*/ 16 w 30"/>
                    <a:gd name="T1" fmla="*/ 33 h 42"/>
                    <a:gd name="T2" fmla="*/ 8 w 30"/>
                    <a:gd name="T3" fmla="*/ 21 h 42"/>
                    <a:gd name="T4" fmla="*/ 0 w 30"/>
                    <a:gd name="T5" fmla="*/ 9 h 42"/>
                    <a:gd name="T6" fmla="*/ 16 w 30"/>
                    <a:gd name="T7" fmla="*/ 3 h 42"/>
                    <a:gd name="T8" fmla="*/ 30 w 30"/>
                    <a:gd name="T9" fmla="*/ 23 h 42"/>
                    <a:gd name="T10" fmla="*/ 28 w 30"/>
                    <a:gd name="T11" fmla="*/ 31 h 42"/>
                    <a:gd name="T12" fmla="*/ 16 w 30"/>
                    <a:gd name="T13" fmla="*/ 33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1" name="Freeform 13"/>
                <p:cNvSpPr>
                  <a:spLocks/>
                </p:cNvSpPr>
                <p:nvPr userDrawn="1"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>
                    <a:gd name="T0" fmla="*/ 15 w 25"/>
                    <a:gd name="T1" fmla="*/ 16 h 16"/>
                    <a:gd name="T2" fmla="*/ 3 w 25"/>
                    <a:gd name="T3" fmla="*/ 8 h 16"/>
                    <a:gd name="T4" fmla="*/ 15 w 25"/>
                    <a:gd name="T5" fmla="*/ 0 h 16"/>
                    <a:gd name="T6" fmla="*/ 15 w 25"/>
                    <a:gd name="T7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" name="Freeform 14"/>
                <p:cNvSpPr>
                  <a:spLocks/>
                </p:cNvSpPr>
                <p:nvPr userDrawn="1"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>
                    <a:gd name="T0" fmla="*/ 14 w 65"/>
                    <a:gd name="T1" fmla="*/ 24 h 46"/>
                    <a:gd name="T2" fmla="*/ 30 w 65"/>
                    <a:gd name="T3" fmla="*/ 4 h 46"/>
                    <a:gd name="T4" fmla="*/ 42 w 65"/>
                    <a:gd name="T5" fmla="*/ 0 h 46"/>
                    <a:gd name="T6" fmla="*/ 58 w 65"/>
                    <a:gd name="T7" fmla="*/ 12 h 46"/>
                    <a:gd name="T8" fmla="*/ 32 w 65"/>
                    <a:gd name="T9" fmla="*/ 26 h 46"/>
                    <a:gd name="T10" fmla="*/ 12 w 65"/>
                    <a:gd name="T11" fmla="*/ 46 h 46"/>
                    <a:gd name="T12" fmla="*/ 8 w 65"/>
                    <a:gd name="T13" fmla="*/ 20 h 46"/>
                    <a:gd name="T14" fmla="*/ 12 w 65"/>
                    <a:gd name="T15" fmla="*/ 14 h 46"/>
                    <a:gd name="T16" fmla="*/ 14 w 65"/>
                    <a:gd name="T17" fmla="*/ 24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3" name="Freeform 15"/>
                <p:cNvSpPr>
                  <a:spLocks/>
                </p:cNvSpPr>
                <p:nvPr userDrawn="1"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>
                    <a:gd name="T0" fmla="*/ 0 w 69"/>
                    <a:gd name="T1" fmla="*/ 31 h 47"/>
                    <a:gd name="T2" fmla="*/ 18 w 69"/>
                    <a:gd name="T3" fmla="*/ 25 h 47"/>
                    <a:gd name="T4" fmla="*/ 52 w 69"/>
                    <a:gd name="T5" fmla="*/ 1 h 47"/>
                    <a:gd name="T6" fmla="*/ 64 w 69"/>
                    <a:gd name="T7" fmla="*/ 3 h 47"/>
                    <a:gd name="T8" fmla="*/ 50 w 69"/>
                    <a:gd name="T9" fmla="*/ 19 h 47"/>
                    <a:gd name="T10" fmla="*/ 28 w 69"/>
                    <a:gd name="T11" fmla="*/ 33 h 47"/>
                    <a:gd name="T12" fmla="*/ 22 w 69"/>
                    <a:gd name="T13" fmla="*/ 47 h 47"/>
                    <a:gd name="T14" fmla="*/ 16 w 69"/>
                    <a:gd name="T15" fmla="*/ 45 h 47"/>
                    <a:gd name="T16" fmla="*/ 12 w 69"/>
                    <a:gd name="T17" fmla="*/ 39 h 47"/>
                    <a:gd name="T18" fmla="*/ 0 w 69"/>
                    <a:gd name="T19" fmla="*/ 35 h 47"/>
                    <a:gd name="T20" fmla="*/ 0 w 69"/>
                    <a:gd name="T21" fmla="*/ 31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4" name="Freeform 16"/>
                <p:cNvSpPr>
                  <a:spLocks/>
                </p:cNvSpPr>
                <p:nvPr userDrawn="1"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>
                    <a:gd name="T0" fmla="*/ 10 w 355"/>
                    <a:gd name="T1" fmla="*/ 4 h 277"/>
                    <a:gd name="T2" fmla="*/ 36 w 355"/>
                    <a:gd name="T3" fmla="*/ 18 h 277"/>
                    <a:gd name="T4" fmla="*/ 46 w 355"/>
                    <a:gd name="T5" fmla="*/ 30 h 277"/>
                    <a:gd name="T6" fmla="*/ 76 w 355"/>
                    <a:gd name="T7" fmla="*/ 52 h 277"/>
                    <a:gd name="T8" fmla="*/ 92 w 355"/>
                    <a:gd name="T9" fmla="*/ 66 h 277"/>
                    <a:gd name="T10" fmla="*/ 122 w 355"/>
                    <a:gd name="T11" fmla="*/ 98 h 277"/>
                    <a:gd name="T12" fmla="*/ 136 w 355"/>
                    <a:gd name="T13" fmla="*/ 128 h 277"/>
                    <a:gd name="T14" fmla="*/ 148 w 355"/>
                    <a:gd name="T15" fmla="*/ 132 h 277"/>
                    <a:gd name="T16" fmla="*/ 154 w 355"/>
                    <a:gd name="T17" fmla="*/ 150 h 277"/>
                    <a:gd name="T18" fmla="*/ 176 w 355"/>
                    <a:gd name="T19" fmla="*/ 152 h 277"/>
                    <a:gd name="T20" fmla="*/ 170 w 355"/>
                    <a:gd name="T21" fmla="*/ 196 h 277"/>
                    <a:gd name="T22" fmla="*/ 180 w 355"/>
                    <a:gd name="T23" fmla="*/ 224 h 277"/>
                    <a:gd name="T24" fmla="*/ 198 w 355"/>
                    <a:gd name="T25" fmla="*/ 232 h 277"/>
                    <a:gd name="T26" fmla="*/ 216 w 355"/>
                    <a:gd name="T27" fmla="*/ 234 h 277"/>
                    <a:gd name="T28" fmla="*/ 236 w 355"/>
                    <a:gd name="T29" fmla="*/ 242 h 277"/>
                    <a:gd name="T30" fmla="*/ 254 w 355"/>
                    <a:gd name="T31" fmla="*/ 236 h 277"/>
                    <a:gd name="T32" fmla="*/ 272 w 355"/>
                    <a:gd name="T33" fmla="*/ 248 h 277"/>
                    <a:gd name="T34" fmla="*/ 296 w 355"/>
                    <a:gd name="T35" fmla="*/ 256 h 277"/>
                    <a:gd name="T36" fmla="*/ 314 w 355"/>
                    <a:gd name="T37" fmla="*/ 264 h 277"/>
                    <a:gd name="T38" fmla="*/ 352 w 355"/>
                    <a:gd name="T39" fmla="*/ 266 h 277"/>
                    <a:gd name="T40" fmla="*/ 342 w 355"/>
                    <a:gd name="T41" fmla="*/ 274 h 277"/>
                    <a:gd name="T42" fmla="*/ 322 w 355"/>
                    <a:gd name="T43" fmla="*/ 272 h 277"/>
                    <a:gd name="T44" fmla="*/ 300 w 355"/>
                    <a:gd name="T45" fmla="*/ 270 h 277"/>
                    <a:gd name="T46" fmla="*/ 288 w 355"/>
                    <a:gd name="T47" fmla="*/ 266 h 277"/>
                    <a:gd name="T48" fmla="*/ 252 w 355"/>
                    <a:gd name="T49" fmla="*/ 264 h 277"/>
                    <a:gd name="T50" fmla="*/ 234 w 355"/>
                    <a:gd name="T51" fmla="*/ 260 h 277"/>
                    <a:gd name="T52" fmla="*/ 172 w 355"/>
                    <a:gd name="T53" fmla="*/ 242 h 277"/>
                    <a:gd name="T54" fmla="*/ 160 w 355"/>
                    <a:gd name="T55" fmla="*/ 216 h 277"/>
                    <a:gd name="T56" fmla="*/ 126 w 355"/>
                    <a:gd name="T57" fmla="*/ 200 h 277"/>
                    <a:gd name="T58" fmla="*/ 108 w 355"/>
                    <a:gd name="T59" fmla="*/ 186 h 277"/>
                    <a:gd name="T60" fmla="*/ 94 w 355"/>
                    <a:gd name="T61" fmla="*/ 158 h 277"/>
                    <a:gd name="T62" fmla="*/ 68 w 355"/>
                    <a:gd name="T63" fmla="*/ 108 h 277"/>
                    <a:gd name="T64" fmla="*/ 64 w 355"/>
                    <a:gd name="T65" fmla="*/ 102 h 277"/>
                    <a:gd name="T66" fmla="*/ 58 w 355"/>
                    <a:gd name="T67" fmla="*/ 100 h 277"/>
                    <a:gd name="T68" fmla="*/ 54 w 355"/>
                    <a:gd name="T69" fmla="*/ 88 h 277"/>
                    <a:gd name="T70" fmla="*/ 38 w 355"/>
                    <a:gd name="T71" fmla="*/ 58 h 277"/>
                    <a:gd name="T72" fmla="*/ 20 w 355"/>
                    <a:gd name="T73" fmla="*/ 40 h 277"/>
                    <a:gd name="T74" fmla="*/ 4 w 355"/>
                    <a:gd name="T75" fmla="*/ 22 h 277"/>
                    <a:gd name="T76" fmla="*/ 10 w 355"/>
                    <a:gd name="T77" fmla="*/ 2 h 277"/>
                    <a:gd name="T78" fmla="*/ 10 w 355"/>
                    <a:gd name="T79" fmla="*/ 4 h 2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5" name="Freeform 17"/>
                <p:cNvSpPr>
                  <a:spLocks/>
                </p:cNvSpPr>
                <p:nvPr userDrawn="1"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>
                    <a:gd name="T0" fmla="*/ 54 w 156"/>
                    <a:gd name="T1" fmla="*/ 66 h 206"/>
                    <a:gd name="T2" fmla="*/ 66 w 156"/>
                    <a:gd name="T3" fmla="*/ 58 h 206"/>
                    <a:gd name="T4" fmla="*/ 68 w 156"/>
                    <a:gd name="T5" fmla="*/ 52 h 206"/>
                    <a:gd name="T6" fmla="*/ 80 w 156"/>
                    <a:gd name="T7" fmla="*/ 44 h 206"/>
                    <a:gd name="T8" fmla="*/ 106 w 156"/>
                    <a:gd name="T9" fmla="*/ 22 h 206"/>
                    <a:gd name="T10" fmla="*/ 112 w 156"/>
                    <a:gd name="T11" fmla="*/ 4 h 206"/>
                    <a:gd name="T12" fmla="*/ 124 w 156"/>
                    <a:gd name="T13" fmla="*/ 0 h 206"/>
                    <a:gd name="T14" fmla="*/ 150 w 156"/>
                    <a:gd name="T15" fmla="*/ 28 h 206"/>
                    <a:gd name="T16" fmla="*/ 146 w 156"/>
                    <a:gd name="T17" fmla="*/ 44 h 206"/>
                    <a:gd name="T18" fmla="*/ 126 w 156"/>
                    <a:gd name="T19" fmla="*/ 64 h 206"/>
                    <a:gd name="T20" fmla="*/ 132 w 156"/>
                    <a:gd name="T21" fmla="*/ 94 h 206"/>
                    <a:gd name="T22" fmla="*/ 142 w 156"/>
                    <a:gd name="T23" fmla="*/ 110 h 206"/>
                    <a:gd name="T24" fmla="*/ 146 w 156"/>
                    <a:gd name="T25" fmla="*/ 128 h 206"/>
                    <a:gd name="T26" fmla="*/ 128 w 156"/>
                    <a:gd name="T27" fmla="*/ 128 h 206"/>
                    <a:gd name="T28" fmla="*/ 116 w 156"/>
                    <a:gd name="T29" fmla="*/ 146 h 206"/>
                    <a:gd name="T30" fmla="*/ 104 w 156"/>
                    <a:gd name="T31" fmla="*/ 156 h 206"/>
                    <a:gd name="T32" fmla="*/ 100 w 156"/>
                    <a:gd name="T33" fmla="*/ 198 h 206"/>
                    <a:gd name="T34" fmla="*/ 88 w 156"/>
                    <a:gd name="T35" fmla="*/ 202 h 206"/>
                    <a:gd name="T36" fmla="*/ 82 w 156"/>
                    <a:gd name="T37" fmla="*/ 206 h 206"/>
                    <a:gd name="T38" fmla="*/ 76 w 156"/>
                    <a:gd name="T39" fmla="*/ 202 h 206"/>
                    <a:gd name="T40" fmla="*/ 72 w 156"/>
                    <a:gd name="T41" fmla="*/ 190 h 206"/>
                    <a:gd name="T42" fmla="*/ 60 w 156"/>
                    <a:gd name="T43" fmla="*/ 186 h 206"/>
                    <a:gd name="T44" fmla="*/ 42 w 156"/>
                    <a:gd name="T45" fmla="*/ 194 h 206"/>
                    <a:gd name="T46" fmla="*/ 28 w 156"/>
                    <a:gd name="T47" fmla="*/ 186 h 206"/>
                    <a:gd name="T48" fmla="*/ 10 w 156"/>
                    <a:gd name="T49" fmla="*/ 148 h 206"/>
                    <a:gd name="T50" fmla="*/ 4 w 156"/>
                    <a:gd name="T51" fmla="*/ 130 h 206"/>
                    <a:gd name="T52" fmla="*/ 0 w 156"/>
                    <a:gd name="T53" fmla="*/ 118 h 206"/>
                    <a:gd name="T54" fmla="*/ 20 w 156"/>
                    <a:gd name="T55" fmla="*/ 96 h 206"/>
                    <a:gd name="T56" fmla="*/ 32 w 156"/>
                    <a:gd name="T57" fmla="*/ 104 h 206"/>
                    <a:gd name="T58" fmla="*/ 34 w 156"/>
                    <a:gd name="T59" fmla="*/ 80 h 206"/>
                    <a:gd name="T60" fmla="*/ 52 w 156"/>
                    <a:gd name="T61" fmla="*/ 70 h 206"/>
                    <a:gd name="T62" fmla="*/ 54 w 156"/>
                    <a:gd name="T63" fmla="*/ 66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6" name="Freeform 18"/>
                <p:cNvSpPr>
                  <a:spLocks/>
                </p:cNvSpPr>
                <p:nvPr userDrawn="1"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>
                    <a:gd name="T0" fmla="*/ 4 w 109"/>
                    <a:gd name="T1" fmla="*/ 32 h 38"/>
                    <a:gd name="T2" fmla="*/ 18 w 109"/>
                    <a:gd name="T3" fmla="*/ 10 h 38"/>
                    <a:gd name="T4" fmla="*/ 46 w 109"/>
                    <a:gd name="T5" fmla="*/ 20 h 38"/>
                    <a:gd name="T6" fmla="*/ 72 w 109"/>
                    <a:gd name="T7" fmla="*/ 14 h 38"/>
                    <a:gd name="T8" fmla="*/ 90 w 109"/>
                    <a:gd name="T9" fmla="*/ 0 h 38"/>
                    <a:gd name="T10" fmla="*/ 76 w 109"/>
                    <a:gd name="T11" fmla="*/ 26 h 38"/>
                    <a:gd name="T12" fmla="*/ 60 w 109"/>
                    <a:gd name="T13" fmla="*/ 38 h 38"/>
                    <a:gd name="T14" fmla="*/ 42 w 109"/>
                    <a:gd name="T15" fmla="*/ 32 h 38"/>
                    <a:gd name="T16" fmla="*/ 14 w 109"/>
                    <a:gd name="T17" fmla="*/ 30 h 38"/>
                    <a:gd name="T18" fmla="*/ 4 w 109"/>
                    <a:gd name="T19" fmla="*/ 32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7" name="Freeform 19"/>
                <p:cNvSpPr>
                  <a:spLocks/>
                </p:cNvSpPr>
                <p:nvPr userDrawn="1"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>
                    <a:gd name="T0" fmla="*/ 8 w 76"/>
                    <a:gd name="T1" fmla="*/ 18 h 104"/>
                    <a:gd name="T2" fmla="*/ 18 w 76"/>
                    <a:gd name="T3" fmla="*/ 0 h 104"/>
                    <a:gd name="T4" fmla="*/ 34 w 76"/>
                    <a:gd name="T5" fmla="*/ 18 h 104"/>
                    <a:gd name="T6" fmla="*/ 62 w 76"/>
                    <a:gd name="T7" fmla="*/ 4 h 104"/>
                    <a:gd name="T8" fmla="*/ 46 w 76"/>
                    <a:gd name="T9" fmla="*/ 34 h 104"/>
                    <a:gd name="T10" fmla="*/ 54 w 76"/>
                    <a:gd name="T11" fmla="*/ 48 h 104"/>
                    <a:gd name="T12" fmla="*/ 58 w 76"/>
                    <a:gd name="T13" fmla="*/ 60 h 104"/>
                    <a:gd name="T14" fmla="*/ 46 w 76"/>
                    <a:gd name="T15" fmla="*/ 74 h 104"/>
                    <a:gd name="T16" fmla="*/ 34 w 76"/>
                    <a:gd name="T17" fmla="*/ 60 h 104"/>
                    <a:gd name="T18" fmla="*/ 22 w 76"/>
                    <a:gd name="T19" fmla="*/ 48 h 104"/>
                    <a:gd name="T20" fmla="*/ 28 w 76"/>
                    <a:gd name="T21" fmla="*/ 68 h 104"/>
                    <a:gd name="T22" fmla="*/ 30 w 76"/>
                    <a:gd name="T23" fmla="*/ 74 h 104"/>
                    <a:gd name="T24" fmla="*/ 20 w 76"/>
                    <a:gd name="T25" fmla="*/ 104 h 104"/>
                    <a:gd name="T26" fmla="*/ 12 w 76"/>
                    <a:gd name="T27" fmla="*/ 102 h 104"/>
                    <a:gd name="T28" fmla="*/ 8 w 76"/>
                    <a:gd name="T29" fmla="*/ 90 h 104"/>
                    <a:gd name="T30" fmla="*/ 0 w 76"/>
                    <a:gd name="T31" fmla="*/ 54 h 104"/>
                    <a:gd name="T32" fmla="*/ 2 w 76"/>
                    <a:gd name="T33" fmla="*/ 30 h 104"/>
                    <a:gd name="T34" fmla="*/ 8 w 76"/>
                    <a:gd name="T35" fmla="*/ 18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8" name="Freeform 20"/>
                <p:cNvSpPr>
                  <a:spLocks/>
                </p:cNvSpPr>
                <p:nvPr userDrawn="1"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>
                    <a:gd name="T0" fmla="*/ 3 w 37"/>
                    <a:gd name="T1" fmla="*/ 28 h 61"/>
                    <a:gd name="T2" fmla="*/ 13 w 37"/>
                    <a:gd name="T3" fmla="*/ 0 h 61"/>
                    <a:gd name="T4" fmla="*/ 15 w 37"/>
                    <a:gd name="T5" fmla="*/ 28 h 61"/>
                    <a:gd name="T6" fmla="*/ 37 w 37"/>
                    <a:gd name="T7" fmla="*/ 38 h 61"/>
                    <a:gd name="T8" fmla="*/ 19 w 37"/>
                    <a:gd name="T9" fmla="*/ 44 h 61"/>
                    <a:gd name="T10" fmla="*/ 5 w 37"/>
                    <a:gd name="T11" fmla="*/ 58 h 61"/>
                    <a:gd name="T12" fmla="*/ 1 w 37"/>
                    <a:gd name="T13" fmla="*/ 34 h 61"/>
                    <a:gd name="T14" fmla="*/ 3 w 37"/>
                    <a:gd name="T15" fmla="*/ 28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9" name="Freeform 21"/>
                <p:cNvSpPr>
                  <a:spLocks/>
                </p:cNvSpPr>
                <p:nvPr userDrawn="1"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>
                    <a:gd name="T0" fmla="*/ 7 w 49"/>
                    <a:gd name="T1" fmla="*/ 0 h 29"/>
                    <a:gd name="T2" fmla="*/ 29 w 49"/>
                    <a:gd name="T3" fmla="*/ 0 h 29"/>
                    <a:gd name="T4" fmla="*/ 49 w 49"/>
                    <a:gd name="T5" fmla="*/ 16 h 29"/>
                    <a:gd name="T6" fmla="*/ 35 w 49"/>
                    <a:gd name="T7" fmla="*/ 14 h 29"/>
                    <a:gd name="T8" fmla="*/ 3 w 49"/>
                    <a:gd name="T9" fmla="*/ 16 h 29"/>
                    <a:gd name="T10" fmla="*/ 7 w 49"/>
                    <a:gd name="T11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50" name="Freeform 22"/>
                <p:cNvSpPr>
                  <a:spLocks/>
                </p:cNvSpPr>
                <p:nvPr userDrawn="1"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>
                    <a:gd name="T0" fmla="*/ 21 w 61"/>
                    <a:gd name="T1" fmla="*/ 38 h 48"/>
                    <a:gd name="T2" fmla="*/ 15 w 61"/>
                    <a:gd name="T3" fmla="*/ 26 h 48"/>
                    <a:gd name="T4" fmla="*/ 3 w 61"/>
                    <a:gd name="T5" fmla="*/ 22 h 48"/>
                    <a:gd name="T6" fmla="*/ 13 w 61"/>
                    <a:gd name="T7" fmla="*/ 8 h 48"/>
                    <a:gd name="T8" fmla="*/ 25 w 61"/>
                    <a:gd name="T9" fmla="*/ 0 h 48"/>
                    <a:gd name="T10" fmla="*/ 49 w 61"/>
                    <a:gd name="T11" fmla="*/ 10 h 48"/>
                    <a:gd name="T12" fmla="*/ 53 w 61"/>
                    <a:gd name="T13" fmla="*/ 20 h 48"/>
                    <a:gd name="T14" fmla="*/ 61 w 61"/>
                    <a:gd name="T15" fmla="*/ 32 h 48"/>
                    <a:gd name="T16" fmla="*/ 41 w 61"/>
                    <a:gd name="T17" fmla="*/ 38 h 48"/>
                    <a:gd name="T18" fmla="*/ 23 w 61"/>
                    <a:gd name="T19" fmla="*/ 44 h 48"/>
                    <a:gd name="T20" fmla="*/ 21 w 61"/>
                    <a:gd name="T21" fmla="*/ 3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51" name="Freeform 23"/>
                <p:cNvSpPr>
                  <a:spLocks/>
                </p:cNvSpPr>
                <p:nvPr userDrawn="1"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>
                    <a:gd name="T0" fmla="*/ 46 w 286"/>
                    <a:gd name="T1" fmla="*/ 28 h 182"/>
                    <a:gd name="T2" fmla="*/ 36 w 286"/>
                    <a:gd name="T3" fmla="*/ 14 h 182"/>
                    <a:gd name="T4" fmla="*/ 26 w 286"/>
                    <a:gd name="T5" fmla="*/ 30 h 182"/>
                    <a:gd name="T6" fmla="*/ 0 w 286"/>
                    <a:gd name="T7" fmla="*/ 24 h 182"/>
                    <a:gd name="T8" fmla="*/ 10 w 286"/>
                    <a:gd name="T9" fmla="*/ 42 h 182"/>
                    <a:gd name="T10" fmla="*/ 16 w 286"/>
                    <a:gd name="T11" fmla="*/ 62 h 182"/>
                    <a:gd name="T12" fmla="*/ 24 w 286"/>
                    <a:gd name="T13" fmla="*/ 48 h 182"/>
                    <a:gd name="T14" fmla="*/ 30 w 286"/>
                    <a:gd name="T15" fmla="*/ 44 h 182"/>
                    <a:gd name="T16" fmla="*/ 48 w 286"/>
                    <a:gd name="T17" fmla="*/ 56 h 182"/>
                    <a:gd name="T18" fmla="*/ 70 w 286"/>
                    <a:gd name="T19" fmla="*/ 62 h 182"/>
                    <a:gd name="T20" fmla="*/ 88 w 286"/>
                    <a:gd name="T21" fmla="*/ 72 h 182"/>
                    <a:gd name="T22" fmla="*/ 106 w 286"/>
                    <a:gd name="T23" fmla="*/ 102 h 182"/>
                    <a:gd name="T24" fmla="*/ 104 w 286"/>
                    <a:gd name="T25" fmla="*/ 122 h 182"/>
                    <a:gd name="T26" fmla="*/ 98 w 286"/>
                    <a:gd name="T27" fmla="*/ 134 h 182"/>
                    <a:gd name="T28" fmla="*/ 122 w 286"/>
                    <a:gd name="T29" fmla="*/ 128 h 182"/>
                    <a:gd name="T30" fmla="*/ 140 w 286"/>
                    <a:gd name="T31" fmla="*/ 140 h 182"/>
                    <a:gd name="T32" fmla="*/ 168 w 286"/>
                    <a:gd name="T33" fmla="*/ 148 h 182"/>
                    <a:gd name="T34" fmla="*/ 174 w 286"/>
                    <a:gd name="T35" fmla="*/ 146 h 182"/>
                    <a:gd name="T36" fmla="*/ 168 w 286"/>
                    <a:gd name="T37" fmla="*/ 134 h 182"/>
                    <a:gd name="T38" fmla="*/ 178 w 286"/>
                    <a:gd name="T39" fmla="*/ 136 h 182"/>
                    <a:gd name="T40" fmla="*/ 186 w 286"/>
                    <a:gd name="T41" fmla="*/ 118 h 182"/>
                    <a:gd name="T42" fmla="*/ 202 w 286"/>
                    <a:gd name="T43" fmla="*/ 122 h 182"/>
                    <a:gd name="T44" fmla="*/ 214 w 286"/>
                    <a:gd name="T45" fmla="*/ 130 h 182"/>
                    <a:gd name="T46" fmla="*/ 244 w 286"/>
                    <a:gd name="T47" fmla="*/ 168 h 182"/>
                    <a:gd name="T48" fmla="*/ 262 w 286"/>
                    <a:gd name="T49" fmla="*/ 178 h 182"/>
                    <a:gd name="T50" fmla="*/ 284 w 286"/>
                    <a:gd name="T51" fmla="*/ 170 h 182"/>
                    <a:gd name="T52" fmla="*/ 268 w 286"/>
                    <a:gd name="T53" fmla="*/ 160 h 182"/>
                    <a:gd name="T54" fmla="*/ 256 w 286"/>
                    <a:gd name="T55" fmla="*/ 138 h 182"/>
                    <a:gd name="T56" fmla="*/ 250 w 286"/>
                    <a:gd name="T57" fmla="*/ 132 h 182"/>
                    <a:gd name="T58" fmla="*/ 248 w 286"/>
                    <a:gd name="T59" fmla="*/ 122 h 182"/>
                    <a:gd name="T60" fmla="*/ 236 w 286"/>
                    <a:gd name="T61" fmla="*/ 116 h 182"/>
                    <a:gd name="T62" fmla="*/ 240 w 286"/>
                    <a:gd name="T63" fmla="*/ 96 h 182"/>
                    <a:gd name="T64" fmla="*/ 220 w 286"/>
                    <a:gd name="T65" fmla="*/ 86 h 182"/>
                    <a:gd name="T66" fmla="*/ 210 w 286"/>
                    <a:gd name="T67" fmla="*/ 70 h 182"/>
                    <a:gd name="T68" fmla="*/ 190 w 286"/>
                    <a:gd name="T69" fmla="*/ 54 h 182"/>
                    <a:gd name="T70" fmla="*/ 168 w 286"/>
                    <a:gd name="T71" fmla="*/ 38 h 182"/>
                    <a:gd name="T72" fmla="*/ 156 w 286"/>
                    <a:gd name="T73" fmla="*/ 34 h 182"/>
                    <a:gd name="T74" fmla="*/ 120 w 286"/>
                    <a:gd name="T75" fmla="*/ 16 h 182"/>
                    <a:gd name="T76" fmla="*/ 102 w 286"/>
                    <a:gd name="T77" fmla="*/ 4 h 182"/>
                    <a:gd name="T78" fmla="*/ 96 w 286"/>
                    <a:gd name="T79" fmla="*/ 0 h 182"/>
                    <a:gd name="T80" fmla="*/ 70 w 286"/>
                    <a:gd name="T81" fmla="*/ 10 h 182"/>
                    <a:gd name="T82" fmla="*/ 56 w 286"/>
                    <a:gd name="T83" fmla="*/ 32 h 182"/>
                    <a:gd name="T84" fmla="*/ 46 w 286"/>
                    <a:gd name="T85" fmla="*/ 28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52" name="Freeform 24"/>
                <p:cNvSpPr>
                  <a:spLocks/>
                </p:cNvSpPr>
                <p:nvPr userDrawn="1"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>
                    <a:gd name="T0" fmla="*/ 1 w 78"/>
                    <a:gd name="T1" fmla="*/ 58 h 78"/>
                    <a:gd name="T2" fmla="*/ 27 w 78"/>
                    <a:gd name="T3" fmla="*/ 60 h 78"/>
                    <a:gd name="T4" fmla="*/ 45 w 78"/>
                    <a:gd name="T5" fmla="*/ 48 h 78"/>
                    <a:gd name="T6" fmla="*/ 57 w 78"/>
                    <a:gd name="T7" fmla="*/ 30 h 78"/>
                    <a:gd name="T8" fmla="*/ 43 w 78"/>
                    <a:gd name="T9" fmla="*/ 14 h 78"/>
                    <a:gd name="T10" fmla="*/ 43 w 78"/>
                    <a:gd name="T11" fmla="*/ 4 h 78"/>
                    <a:gd name="T12" fmla="*/ 71 w 78"/>
                    <a:gd name="T13" fmla="*/ 26 h 78"/>
                    <a:gd name="T14" fmla="*/ 67 w 78"/>
                    <a:gd name="T15" fmla="*/ 54 h 78"/>
                    <a:gd name="T16" fmla="*/ 33 w 78"/>
                    <a:gd name="T17" fmla="*/ 78 h 78"/>
                    <a:gd name="T18" fmla="*/ 9 w 78"/>
                    <a:gd name="T19" fmla="*/ 66 h 78"/>
                    <a:gd name="T20" fmla="*/ 3 w 78"/>
                    <a:gd name="T21" fmla="*/ 62 h 78"/>
                    <a:gd name="T22" fmla="*/ 1 w 78"/>
                    <a:gd name="T23" fmla="*/ 58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53" name="Freeform 25"/>
                <p:cNvSpPr>
                  <a:spLocks/>
                </p:cNvSpPr>
                <p:nvPr userDrawn="1"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>
                    <a:gd name="T0" fmla="*/ 3 w 17"/>
                    <a:gd name="T1" fmla="*/ 4 h 18"/>
                    <a:gd name="T2" fmla="*/ 3 w 17"/>
                    <a:gd name="T3" fmla="*/ 14 h 18"/>
                    <a:gd name="T4" fmla="*/ 3 w 17"/>
                    <a:gd name="T5" fmla="*/ 4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54" name="Freeform 26"/>
                <p:cNvSpPr>
                  <a:spLocks/>
                </p:cNvSpPr>
                <p:nvPr userDrawn="1"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>
                    <a:gd name="T0" fmla="*/ 8 w 26"/>
                    <a:gd name="T1" fmla="*/ 14 h 22"/>
                    <a:gd name="T2" fmla="*/ 14 w 26"/>
                    <a:gd name="T3" fmla="*/ 0 h 22"/>
                    <a:gd name="T4" fmla="*/ 14 w 26"/>
                    <a:gd name="T5" fmla="*/ 22 h 22"/>
                    <a:gd name="T6" fmla="*/ 8 w 26"/>
                    <a:gd name="T7" fmla="*/ 14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55" name="Freeform 27"/>
                <p:cNvSpPr>
                  <a:spLocks/>
                </p:cNvSpPr>
                <p:nvPr userDrawn="1"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>
                    <a:gd name="T0" fmla="*/ 7 w 20"/>
                    <a:gd name="T1" fmla="*/ 12 h 15"/>
                    <a:gd name="T2" fmla="*/ 17 w 20"/>
                    <a:gd name="T3" fmla="*/ 2 h 15"/>
                    <a:gd name="T4" fmla="*/ 9 w 20"/>
                    <a:gd name="T5" fmla="*/ 12 h 15"/>
                    <a:gd name="T6" fmla="*/ 7 w 20"/>
                    <a:gd name="T7" fmla="*/ 1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56" name="Freeform 28"/>
                <p:cNvSpPr>
                  <a:spLocks/>
                </p:cNvSpPr>
                <p:nvPr userDrawn="1"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>
                    <a:gd name="T0" fmla="*/ 7 w 20"/>
                    <a:gd name="T1" fmla="*/ 12 h 15"/>
                    <a:gd name="T2" fmla="*/ 15 w 20"/>
                    <a:gd name="T3" fmla="*/ 2 h 15"/>
                    <a:gd name="T4" fmla="*/ 15 w 20"/>
                    <a:gd name="T5" fmla="*/ 14 h 15"/>
                    <a:gd name="T6" fmla="*/ 7 w 20"/>
                    <a:gd name="T7" fmla="*/ 1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57" name="Freeform 29"/>
                <p:cNvSpPr>
                  <a:spLocks/>
                </p:cNvSpPr>
                <p:nvPr userDrawn="1"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>
                    <a:gd name="T0" fmla="*/ 0 w 80"/>
                    <a:gd name="T1" fmla="*/ 50 h 80"/>
                    <a:gd name="T2" fmla="*/ 14 w 80"/>
                    <a:gd name="T3" fmla="*/ 24 h 80"/>
                    <a:gd name="T4" fmla="*/ 26 w 80"/>
                    <a:gd name="T5" fmla="*/ 20 h 80"/>
                    <a:gd name="T6" fmla="*/ 48 w 80"/>
                    <a:gd name="T7" fmla="*/ 18 h 80"/>
                    <a:gd name="T8" fmla="*/ 58 w 80"/>
                    <a:gd name="T9" fmla="*/ 0 h 80"/>
                    <a:gd name="T10" fmla="*/ 80 w 80"/>
                    <a:gd name="T11" fmla="*/ 40 h 80"/>
                    <a:gd name="T12" fmla="*/ 70 w 80"/>
                    <a:gd name="T13" fmla="*/ 56 h 80"/>
                    <a:gd name="T14" fmla="*/ 54 w 80"/>
                    <a:gd name="T15" fmla="*/ 62 h 80"/>
                    <a:gd name="T16" fmla="*/ 48 w 80"/>
                    <a:gd name="T17" fmla="*/ 80 h 80"/>
                    <a:gd name="T18" fmla="*/ 32 w 80"/>
                    <a:gd name="T19" fmla="*/ 68 h 80"/>
                    <a:gd name="T20" fmla="*/ 38 w 80"/>
                    <a:gd name="T21" fmla="*/ 52 h 80"/>
                    <a:gd name="T22" fmla="*/ 30 w 80"/>
                    <a:gd name="T23" fmla="*/ 28 h 80"/>
                    <a:gd name="T24" fmla="*/ 20 w 80"/>
                    <a:gd name="T25" fmla="*/ 48 h 80"/>
                    <a:gd name="T26" fmla="*/ 8 w 80"/>
                    <a:gd name="T27" fmla="*/ 56 h 80"/>
                    <a:gd name="T28" fmla="*/ 0 w 80"/>
                    <a:gd name="T29" fmla="*/ 5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58" name="Freeform 30"/>
                <p:cNvSpPr>
                  <a:spLocks/>
                </p:cNvSpPr>
                <p:nvPr userDrawn="1"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>
                    <a:gd name="T0" fmla="*/ 14 w 94"/>
                    <a:gd name="T1" fmla="*/ 96 h 174"/>
                    <a:gd name="T2" fmla="*/ 26 w 94"/>
                    <a:gd name="T3" fmla="*/ 128 h 174"/>
                    <a:gd name="T4" fmla="*/ 32 w 94"/>
                    <a:gd name="T5" fmla="*/ 108 h 174"/>
                    <a:gd name="T6" fmla="*/ 52 w 94"/>
                    <a:gd name="T7" fmla="*/ 100 h 174"/>
                    <a:gd name="T8" fmla="*/ 46 w 94"/>
                    <a:gd name="T9" fmla="*/ 124 h 174"/>
                    <a:gd name="T10" fmla="*/ 66 w 94"/>
                    <a:gd name="T11" fmla="*/ 126 h 174"/>
                    <a:gd name="T12" fmla="*/ 76 w 94"/>
                    <a:gd name="T13" fmla="*/ 142 h 174"/>
                    <a:gd name="T14" fmla="*/ 58 w 94"/>
                    <a:gd name="T15" fmla="*/ 148 h 174"/>
                    <a:gd name="T16" fmla="*/ 74 w 94"/>
                    <a:gd name="T17" fmla="*/ 174 h 174"/>
                    <a:gd name="T18" fmla="*/ 84 w 94"/>
                    <a:gd name="T19" fmla="*/ 154 h 174"/>
                    <a:gd name="T20" fmla="*/ 82 w 94"/>
                    <a:gd name="T21" fmla="*/ 112 h 174"/>
                    <a:gd name="T22" fmla="*/ 60 w 94"/>
                    <a:gd name="T23" fmla="*/ 106 h 174"/>
                    <a:gd name="T24" fmla="*/ 50 w 94"/>
                    <a:gd name="T25" fmla="*/ 82 h 174"/>
                    <a:gd name="T26" fmla="*/ 34 w 94"/>
                    <a:gd name="T27" fmla="*/ 82 h 174"/>
                    <a:gd name="T28" fmla="*/ 30 w 94"/>
                    <a:gd name="T29" fmla="*/ 70 h 174"/>
                    <a:gd name="T30" fmla="*/ 42 w 94"/>
                    <a:gd name="T31" fmla="*/ 42 h 174"/>
                    <a:gd name="T32" fmla="*/ 30 w 94"/>
                    <a:gd name="T33" fmla="*/ 0 h 174"/>
                    <a:gd name="T34" fmla="*/ 18 w 94"/>
                    <a:gd name="T35" fmla="*/ 22 h 174"/>
                    <a:gd name="T36" fmla="*/ 4 w 94"/>
                    <a:gd name="T37" fmla="*/ 46 h 174"/>
                    <a:gd name="T38" fmla="*/ 14 w 94"/>
                    <a:gd name="T39" fmla="*/ 76 h 174"/>
                    <a:gd name="T40" fmla="*/ 14 w 94"/>
                    <a:gd name="T41" fmla="*/ 96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59" name="Freeform 31"/>
                <p:cNvSpPr>
                  <a:spLocks/>
                </p:cNvSpPr>
                <p:nvPr userDrawn="1"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>
                    <a:gd name="T0" fmla="*/ 6 w 32"/>
                    <a:gd name="T1" fmla="*/ 24 h 50"/>
                    <a:gd name="T2" fmla="*/ 12 w 32"/>
                    <a:gd name="T3" fmla="*/ 0 h 50"/>
                    <a:gd name="T4" fmla="*/ 20 w 32"/>
                    <a:gd name="T5" fmla="*/ 16 h 50"/>
                    <a:gd name="T6" fmla="*/ 22 w 32"/>
                    <a:gd name="T7" fmla="*/ 24 h 50"/>
                    <a:gd name="T8" fmla="*/ 28 w 32"/>
                    <a:gd name="T9" fmla="*/ 26 h 50"/>
                    <a:gd name="T10" fmla="*/ 32 w 32"/>
                    <a:gd name="T11" fmla="*/ 38 h 50"/>
                    <a:gd name="T12" fmla="*/ 18 w 32"/>
                    <a:gd name="T13" fmla="*/ 50 h 50"/>
                    <a:gd name="T14" fmla="*/ 6 w 32"/>
                    <a:gd name="T15" fmla="*/ 24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60" name="Freeform 32"/>
                <p:cNvSpPr>
                  <a:spLocks/>
                </p:cNvSpPr>
                <p:nvPr userDrawn="1"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>
                    <a:gd name="T0" fmla="*/ 0 w 43"/>
                    <a:gd name="T1" fmla="*/ 44 h 50"/>
                    <a:gd name="T2" fmla="*/ 22 w 43"/>
                    <a:gd name="T3" fmla="*/ 20 h 50"/>
                    <a:gd name="T4" fmla="*/ 36 w 43"/>
                    <a:gd name="T5" fmla="*/ 0 h 50"/>
                    <a:gd name="T6" fmla="*/ 24 w 43"/>
                    <a:gd name="T7" fmla="*/ 28 h 50"/>
                    <a:gd name="T8" fmla="*/ 2 w 43"/>
                    <a:gd name="T9" fmla="*/ 50 h 50"/>
                    <a:gd name="T10" fmla="*/ 0 w 43"/>
                    <a:gd name="T11" fmla="*/ 44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61" name="Freeform 33"/>
                <p:cNvSpPr>
                  <a:spLocks/>
                </p:cNvSpPr>
                <p:nvPr userDrawn="1"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>
                    <a:gd name="T0" fmla="*/ 21 w 471"/>
                    <a:gd name="T1" fmla="*/ 280 h 281"/>
                    <a:gd name="T2" fmla="*/ 24 w 471"/>
                    <a:gd name="T3" fmla="*/ 250 h 281"/>
                    <a:gd name="T4" fmla="*/ 22 w 471"/>
                    <a:gd name="T5" fmla="*/ 245 h 281"/>
                    <a:gd name="T6" fmla="*/ 16 w 471"/>
                    <a:gd name="T7" fmla="*/ 218 h 281"/>
                    <a:gd name="T8" fmla="*/ 4 w 471"/>
                    <a:gd name="T9" fmla="*/ 215 h 281"/>
                    <a:gd name="T10" fmla="*/ 0 w 471"/>
                    <a:gd name="T11" fmla="*/ 191 h 281"/>
                    <a:gd name="T12" fmla="*/ 12 w 471"/>
                    <a:gd name="T13" fmla="*/ 180 h 281"/>
                    <a:gd name="T14" fmla="*/ 6 w 471"/>
                    <a:gd name="T15" fmla="*/ 165 h 281"/>
                    <a:gd name="T16" fmla="*/ 2 w 471"/>
                    <a:gd name="T17" fmla="*/ 160 h 281"/>
                    <a:gd name="T18" fmla="*/ 28 w 471"/>
                    <a:gd name="T19" fmla="*/ 120 h 281"/>
                    <a:gd name="T20" fmla="*/ 44 w 471"/>
                    <a:gd name="T21" fmla="*/ 96 h 281"/>
                    <a:gd name="T22" fmla="*/ 42 w 471"/>
                    <a:gd name="T23" fmla="*/ 70 h 281"/>
                    <a:gd name="T24" fmla="*/ 24 w 471"/>
                    <a:gd name="T25" fmla="*/ 43 h 281"/>
                    <a:gd name="T26" fmla="*/ 20 w 471"/>
                    <a:gd name="T27" fmla="*/ 32 h 281"/>
                    <a:gd name="T28" fmla="*/ 26 w 471"/>
                    <a:gd name="T29" fmla="*/ 36 h 281"/>
                    <a:gd name="T30" fmla="*/ 48 w 471"/>
                    <a:gd name="T31" fmla="*/ 35 h 281"/>
                    <a:gd name="T32" fmla="*/ 64 w 471"/>
                    <a:gd name="T33" fmla="*/ 11 h 281"/>
                    <a:gd name="T34" fmla="*/ 82 w 471"/>
                    <a:gd name="T35" fmla="*/ 0 h 281"/>
                    <a:gd name="T36" fmla="*/ 88 w 471"/>
                    <a:gd name="T37" fmla="*/ 2 h 281"/>
                    <a:gd name="T38" fmla="*/ 92 w 471"/>
                    <a:gd name="T39" fmla="*/ 9 h 281"/>
                    <a:gd name="T40" fmla="*/ 98 w 471"/>
                    <a:gd name="T41" fmla="*/ 5 h 281"/>
                    <a:gd name="T42" fmla="*/ 110 w 471"/>
                    <a:gd name="T43" fmla="*/ 8 h 281"/>
                    <a:gd name="T44" fmla="*/ 116 w 471"/>
                    <a:gd name="T45" fmla="*/ 9 h 281"/>
                    <a:gd name="T46" fmla="*/ 141 w 471"/>
                    <a:gd name="T47" fmla="*/ 14 h 281"/>
                    <a:gd name="T48" fmla="*/ 155 w 471"/>
                    <a:gd name="T49" fmla="*/ 24 h 281"/>
                    <a:gd name="T50" fmla="*/ 167 w 471"/>
                    <a:gd name="T51" fmla="*/ 17 h 281"/>
                    <a:gd name="T52" fmla="*/ 173 w 471"/>
                    <a:gd name="T53" fmla="*/ 14 h 281"/>
                    <a:gd name="T54" fmla="*/ 195 w 471"/>
                    <a:gd name="T55" fmla="*/ 14 h 281"/>
                    <a:gd name="T56" fmla="*/ 211 w 471"/>
                    <a:gd name="T57" fmla="*/ 32 h 281"/>
                    <a:gd name="T58" fmla="*/ 231 w 471"/>
                    <a:gd name="T59" fmla="*/ 59 h 281"/>
                    <a:gd name="T60" fmla="*/ 245 w 471"/>
                    <a:gd name="T61" fmla="*/ 70 h 281"/>
                    <a:gd name="T62" fmla="*/ 257 w 471"/>
                    <a:gd name="T63" fmla="*/ 68 h 281"/>
                    <a:gd name="T64" fmla="*/ 270 w 471"/>
                    <a:gd name="T65" fmla="*/ 65 h 281"/>
                    <a:gd name="T66" fmla="*/ 290 w 471"/>
                    <a:gd name="T67" fmla="*/ 71 h 281"/>
                    <a:gd name="T68" fmla="*/ 300 w 471"/>
                    <a:gd name="T69" fmla="*/ 81 h 281"/>
                    <a:gd name="T70" fmla="*/ 308 w 471"/>
                    <a:gd name="T71" fmla="*/ 90 h 281"/>
                    <a:gd name="T72" fmla="*/ 318 w 471"/>
                    <a:gd name="T73" fmla="*/ 111 h 281"/>
                    <a:gd name="T74" fmla="*/ 322 w 471"/>
                    <a:gd name="T75" fmla="*/ 120 h 281"/>
                    <a:gd name="T76" fmla="*/ 324 w 471"/>
                    <a:gd name="T77" fmla="*/ 125 h 281"/>
                    <a:gd name="T78" fmla="*/ 310 w 471"/>
                    <a:gd name="T79" fmla="*/ 142 h 281"/>
                    <a:gd name="T80" fmla="*/ 322 w 471"/>
                    <a:gd name="T81" fmla="*/ 141 h 281"/>
                    <a:gd name="T82" fmla="*/ 342 w 471"/>
                    <a:gd name="T83" fmla="*/ 155 h 281"/>
                    <a:gd name="T84" fmla="*/ 364 w 471"/>
                    <a:gd name="T85" fmla="*/ 157 h 281"/>
                    <a:gd name="T86" fmla="*/ 380 w 471"/>
                    <a:gd name="T87" fmla="*/ 168 h 281"/>
                    <a:gd name="T88" fmla="*/ 382 w 471"/>
                    <a:gd name="T89" fmla="*/ 172 h 281"/>
                    <a:gd name="T90" fmla="*/ 382 w 471"/>
                    <a:gd name="T91" fmla="*/ 176 h 281"/>
                    <a:gd name="T92" fmla="*/ 394 w 471"/>
                    <a:gd name="T93" fmla="*/ 172 h 281"/>
                    <a:gd name="T94" fmla="*/ 400 w 471"/>
                    <a:gd name="T95" fmla="*/ 171 h 281"/>
                    <a:gd name="T96" fmla="*/ 439 w 471"/>
                    <a:gd name="T97" fmla="*/ 185 h 281"/>
                    <a:gd name="T98" fmla="*/ 447 w 471"/>
                    <a:gd name="T99" fmla="*/ 199 h 281"/>
                    <a:gd name="T100" fmla="*/ 465 w 471"/>
                    <a:gd name="T101" fmla="*/ 201 h 281"/>
                    <a:gd name="T102" fmla="*/ 471 w 471"/>
                    <a:gd name="T103" fmla="*/ 215 h 281"/>
                    <a:gd name="T104" fmla="*/ 451 w 471"/>
                    <a:gd name="T105" fmla="*/ 258 h 281"/>
                    <a:gd name="T106" fmla="*/ 435 w 471"/>
                    <a:gd name="T107" fmla="*/ 281 h 2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62" name="Freeform 34"/>
                <p:cNvSpPr>
                  <a:spLocks/>
                </p:cNvSpPr>
                <p:nvPr userDrawn="1"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>
                    <a:gd name="T0" fmla="*/ 406 w 984"/>
                    <a:gd name="T1" fmla="*/ 6 h 844"/>
                    <a:gd name="T2" fmla="*/ 502 w 984"/>
                    <a:gd name="T3" fmla="*/ 34 h 844"/>
                    <a:gd name="T4" fmla="*/ 550 w 984"/>
                    <a:gd name="T5" fmla="*/ 38 h 844"/>
                    <a:gd name="T6" fmla="*/ 578 w 984"/>
                    <a:gd name="T7" fmla="*/ 130 h 844"/>
                    <a:gd name="T8" fmla="*/ 586 w 984"/>
                    <a:gd name="T9" fmla="*/ 90 h 844"/>
                    <a:gd name="T10" fmla="*/ 606 w 984"/>
                    <a:gd name="T11" fmla="*/ 70 h 844"/>
                    <a:gd name="T12" fmla="*/ 642 w 984"/>
                    <a:gd name="T13" fmla="*/ 126 h 844"/>
                    <a:gd name="T14" fmla="*/ 682 w 984"/>
                    <a:gd name="T15" fmla="*/ 98 h 844"/>
                    <a:gd name="T16" fmla="*/ 706 w 984"/>
                    <a:gd name="T17" fmla="*/ 86 h 844"/>
                    <a:gd name="T18" fmla="*/ 762 w 984"/>
                    <a:gd name="T19" fmla="*/ 2 h 844"/>
                    <a:gd name="T20" fmla="*/ 798 w 984"/>
                    <a:gd name="T21" fmla="*/ 70 h 844"/>
                    <a:gd name="T22" fmla="*/ 798 w 984"/>
                    <a:gd name="T23" fmla="*/ 130 h 844"/>
                    <a:gd name="T24" fmla="*/ 790 w 984"/>
                    <a:gd name="T25" fmla="*/ 158 h 844"/>
                    <a:gd name="T26" fmla="*/ 766 w 984"/>
                    <a:gd name="T27" fmla="*/ 162 h 844"/>
                    <a:gd name="T28" fmla="*/ 762 w 984"/>
                    <a:gd name="T29" fmla="*/ 186 h 844"/>
                    <a:gd name="T30" fmla="*/ 802 w 984"/>
                    <a:gd name="T31" fmla="*/ 226 h 844"/>
                    <a:gd name="T32" fmla="*/ 786 w 984"/>
                    <a:gd name="T33" fmla="*/ 322 h 844"/>
                    <a:gd name="T34" fmla="*/ 830 w 984"/>
                    <a:gd name="T35" fmla="*/ 414 h 844"/>
                    <a:gd name="T36" fmla="*/ 854 w 984"/>
                    <a:gd name="T37" fmla="*/ 450 h 844"/>
                    <a:gd name="T38" fmla="*/ 830 w 984"/>
                    <a:gd name="T39" fmla="*/ 450 h 844"/>
                    <a:gd name="T40" fmla="*/ 746 w 984"/>
                    <a:gd name="T41" fmla="*/ 378 h 844"/>
                    <a:gd name="T42" fmla="*/ 678 w 984"/>
                    <a:gd name="T43" fmla="*/ 402 h 844"/>
                    <a:gd name="T44" fmla="*/ 590 w 984"/>
                    <a:gd name="T45" fmla="*/ 442 h 844"/>
                    <a:gd name="T46" fmla="*/ 642 w 984"/>
                    <a:gd name="T47" fmla="*/ 578 h 844"/>
                    <a:gd name="T48" fmla="*/ 710 w 984"/>
                    <a:gd name="T49" fmla="*/ 610 h 844"/>
                    <a:gd name="T50" fmla="*/ 738 w 984"/>
                    <a:gd name="T51" fmla="*/ 550 h 844"/>
                    <a:gd name="T52" fmla="*/ 774 w 984"/>
                    <a:gd name="T53" fmla="*/ 570 h 844"/>
                    <a:gd name="T54" fmla="*/ 766 w 984"/>
                    <a:gd name="T55" fmla="*/ 630 h 844"/>
                    <a:gd name="T56" fmla="*/ 802 w 984"/>
                    <a:gd name="T57" fmla="*/ 670 h 844"/>
                    <a:gd name="T58" fmla="*/ 838 w 984"/>
                    <a:gd name="T59" fmla="*/ 658 h 844"/>
                    <a:gd name="T60" fmla="*/ 922 w 984"/>
                    <a:gd name="T61" fmla="*/ 806 h 844"/>
                    <a:gd name="T62" fmla="*/ 942 w 984"/>
                    <a:gd name="T63" fmla="*/ 826 h 844"/>
                    <a:gd name="T64" fmla="*/ 874 w 984"/>
                    <a:gd name="T65" fmla="*/ 810 h 844"/>
                    <a:gd name="T66" fmla="*/ 830 w 984"/>
                    <a:gd name="T67" fmla="*/ 758 h 844"/>
                    <a:gd name="T68" fmla="*/ 778 w 984"/>
                    <a:gd name="T69" fmla="*/ 710 h 844"/>
                    <a:gd name="T70" fmla="*/ 702 w 984"/>
                    <a:gd name="T71" fmla="*/ 662 h 844"/>
                    <a:gd name="T72" fmla="*/ 614 w 984"/>
                    <a:gd name="T73" fmla="*/ 646 h 844"/>
                    <a:gd name="T74" fmla="*/ 506 w 984"/>
                    <a:gd name="T75" fmla="*/ 594 h 844"/>
                    <a:gd name="T76" fmla="*/ 462 w 984"/>
                    <a:gd name="T77" fmla="*/ 506 h 844"/>
                    <a:gd name="T78" fmla="*/ 430 w 984"/>
                    <a:gd name="T79" fmla="*/ 462 h 844"/>
                    <a:gd name="T80" fmla="*/ 382 w 984"/>
                    <a:gd name="T81" fmla="*/ 430 h 844"/>
                    <a:gd name="T82" fmla="*/ 342 w 984"/>
                    <a:gd name="T83" fmla="*/ 370 h 844"/>
                    <a:gd name="T84" fmla="*/ 354 w 984"/>
                    <a:gd name="T85" fmla="*/ 414 h 844"/>
                    <a:gd name="T86" fmla="*/ 418 w 984"/>
                    <a:gd name="T87" fmla="*/ 494 h 844"/>
                    <a:gd name="T88" fmla="*/ 422 w 984"/>
                    <a:gd name="T89" fmla="*/ 526 h 844"/>
                    <a:gd name="T90" fmla="*/ 394 w 984"/>
                    <a:gd name="T91" fmla="*/ 498 h 844"/>
                    <a:gd name="T92" fmla="*/ 354 w 984"/>
                    <a:gd name="T93" fmla="*/ 466 h 844"/>
                    <a:gd name="T94" fmla="*/ 314 w 984"/>
                    <a:gd name="T95" fmla="*/ 402 h 844"/>
                    <a:gd name="T96" fmla="*/ 266 w 984"/>
                    <a:gd name="T97" fmla="*/ 346 h 844"/>
                    <a:gd name="T98" fmla="*/ 210 w 984"/>
                    <a:gd name="T99" fmla="*/ 314 h 844"/>
                    <a:gd name="T100" fmla="*/ 154 w 984"/>
                    <a:gd name="T101" fmla="*/ 238 h 844"/>
                    <a:gd name="T102" fmla="*/ 66 w 984"/>
                    <a:gd name="T103" fmla="*/ 66 h 844"/>
                    <a:gd name="T104" fmla="*/ 34 w 984"/>
                    <a:gd name="T105" fmla="*/ 38 h 844"/>
                    <a:gd name="T106" fmla="*/ 46 w 984"/>
                    <a:gd name="T107" fmla="*/ 22 h 844"/>
                    <a:gd name="T108" fmla="*/ 102 w 984"/>
                    <a:gd name="T109" fmla="*/ 70 h 8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63" name="Freeform 35"/>
                <p:cNvSpPr>
                  <a:spLocks/>
                </p:cNvSpPr>
                <p:nvPr userDrawn="1"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>
                    <a:gd name="T0" fmla="*/ 6 w 36"/>
                    <a:gd name="T1" fmla="*/ 28 h 48"/>
                    <a:gd name="T2" fmla="*/ 10 w 36"/>
                    <a:gd name="T3" fmla="*/ 48 h 48"/>
                    <a:gd name="T4" fmla="*/ 6 w 36"/>
                    <a:gd name="T5" fmla="*/ 2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64" name="Freeform 36"/>
                <p:cNvSpPr>
                  <a:spLocks/>
                </p:cNvSpPr>
                <p:nvPr userDrawn="1"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>
                    <a:gd name="T0" fmla="*/ 0 w 36"/>
                    <a:gd name="T1" fmla="*/ 5 h 37"/>
                    <a:gd name="T2" fmla="*/ 12 w 36"/>
                    <a:gd name="T3" fmla="*/ 1 h 37"/>
                    <a:gd name="T4" fmla="*/ 36 w 36"/>
                    <a:gd name="T5" fmla="*/ 17 h 37"/>
                    <a:gd name="T6" fmla="*/ 8 w 36"/>
                    <a:gd name="T7" fmla="*/ 17 h 37"/>
                    <a:gd name="T8" fmla="*/ 0 w 36"/>
                    <a:gd name="T9" fmla="*/ 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65" name="Freeform 37"/>
                <p:cNvSpPr>
                  <a:spLocks/>
                </p:cNvSpPr>
                <p:nvPr userDrawn="1"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>
                    <a:gd name="T0" fmla="*/ 0 w 170"/>
                    <a:gd name="T1" fmla="*/ 49 h 96"/>
                    <a:gd name="T2" fmla="*/ 28 w 170"/>
                    <a:gd name="T3" fmla="*/ 25 h 96"/>
                    <a:gd name="T4" fmla="*/ 56 w 170"/>
                    <a:gd name="T5" fmla="*/ 21 h 96"/>
                    <a:gd name="T6" fmla="*/ 80 w 170"/>
                    <a:gd name="T7" fmla="*/ 9 h 96"/>
                    <a:gd name="T8" fmla="*/ 64 w 170"/>
                    <a:gd name="T9" fmla="*/ 25 h 96"/>
                    <a:gd name="T10" fmla="*/ 124 w 170"/>
                    <a:gd name="T11" fmla="*/ 49 h 96"/>
                    <a:gd name="T12" fmla="*/ 160 w 170"/>
                    <a:gd name="T13" fmla="*/ 65 h 96"/>
                    <a:gd name="T14" fmla="*/ 116 w 170"/>
                    <a:gd name="T15" fmla="*/ 77 h 96"/>
                    <a:gd name="T16" fmla="*/ 88 w 170"/>
                    <a:gd name="T17" fmla="*/ 57 h 96"/>
                    <a:gd name="T18" fmla="*/ 76 w 170"/>
                    <a:gd name="T19" fmla="*/ 53 h 96"/>
                    <a:gd name="T20" fmla="*/ 24 w 170"/>
                    <a:gd name="T21" fmla="*/ 41 h 96"/>
                    <a:gd name="T22" fmla="*/ 0 w 170"/>
                    <a:gd name="T23" fmla="*/ 4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66" name="Freeform 38"/>
                <p:cNvSpPr>
                  <a:spLocks/>
                </p:cNvSpPr>
                <p:nvPr userDrawn="1"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>
                    <a:gd name="T0" fmla="*/ 0 w 138"/>
                    <a:gd name="T1" fmla="*/ 0 h 44"/>
                    <a:gd name="T2" fmla="*/ 52 w 138"/>
                    <a:gd name="T3" fmla="*/ 4 h 44"/>
                    <a:gd name="T4" fmla="*/ 88 w 138"/>
                    <a:gd name="T5" fmla="*/ 24 h 44"/>
                    <a:gd name="T6" fmla="*/ 112 w 138"/>
                    <a:gd name="T7" fmla="*/ 20 h 44"/>
                    <a:gd name="T8" fmla="*/ 108 w 138"/>
                    <a:gd name="T9" fmla="*/ 44 h 44"/>
                    <a:gd name="T10" fmla="*/ 64 w 138"/>
                    <a:gd name="T11" fmla="*/ 40 h 44"/>
                    <a:gd name="T12" fmla="*/ 0 w 138"/>
                    <a:gd name="T13" fmla="*/ 36 h 44"/>
                    <a:gd name="T14" fmla="*/ 28 w 138"/>
                    <a:gd name="T15" fmla="*/ 20 h 44"/>
                    <a:gd name="T16" fmla="*/ 0 w 138"/>
                    <a:gd name="T17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67" name="Freeform 39"/>
                <p:cNvSpPr>
                  <a:spLocks/>
                </p:cNvSpPr>
                <p:nvPr userDrawn="1"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>
                    <a:gd name="T0" fmla="*/ 17 w 57"/>
                    <a:gd name="T1" fmla="*/ 25 h 42"/>
                    <a:gd name="T2" fmla="*/ 37 w 57"/>
                    <a:gd name="T3" fmla="*/ 13 h 42"/>
                    <a:gd name="T4" fmla="*/ 17 w 57"/>
                    <a:gd name="T5" fmla="*/ 25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68" name="Freeform 40"/>
                <p:cNvSpPr>
                  <a:spLocks/>
                </p:cNvSpPr>
                <p:nvPr userDrawn="1"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>
                    <a:gd name="T0" fmla="*/ 19 w 39"/>
                    <a:gd name="T1" fmla="*/ 32 h 52"/>
                    <a:gd name="T2" fmla="*/ 19 w 39"/>
                    <a:gd name="T3" fmla="*/ 0 h 52"/>
                    <a:gd name="T4" fmla="*/ 19 w 39"/>
                    <a:gd name="T5" fmla="*/ 3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69" name="Freeform 41"/>
                <p:cNvSpPr>
                  <a:spLocks/>
                </p:cNvSpPr>
                <p:nvPr userDrawn="1"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>
                    <a:gd name="T0" fmla="*/ 4 w 44"/>
                    <a:gd name="T1" fmla="*/ 9 h 80"/>
                    <a:gd name="T2" fmla="*/ 20 w 44"/>
                    <a:gd name="T3" fmla="*/ 33 h 80"/>
                    <a:gd name="T4" fmla="*/ 24 w 44"/>
                    <a:gd name="T5" fmla="*/ 49 h 80"/>
                    <a:gd name="T6" fmla="*/ 36 w 44"/>
                    <a:gd name="T7" fmla="*/ 53 h 80"/>
                    <a:gd name="T8" fmla="*/ 24 w 44"/>
                    <a:gd name="T9" fmla="*/ 73 h 80"/>
                    <a:gd name="T10" fmla="*/ 0 w 44"/>
                    <a:gd name="T11" fmla="*/ 21 h 80"/>
                    <a:gd name="T12" fmla="*/ 4 w 44"/>
                    <a:gd name="T13" fmla="*/ 9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70" name="Freeform 42"/>
                <p:cNvSpPr>
                  <a:spLocks/>
                </p:cNvSpPr>
                <p:nvPr userDrawn="1"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>
                    <a:gd name="T0" fmla="*/ 220 w 323"/>
                    <a:gd name="T1" fmla="*/ 1 h 64"/>
                    <a:gd name="T2" fmla="*/ 231 w 323"/>
                    <a:gd name="T3" fmla="*/ 8 h 64"/>
                    <a:gd name="T4" fmla="*/ 235 w 323"/>
                    <a:gd name="T5" fmla="*/ 0 h 64"/>
                    <a:gd name="T6" fmla="*/ 265 w 323"/>
                    <a:gd name="T7" fmla="*/ 0 h 64"/>
                    <a:gd name="T8" fmla="*/ 287 w 323"/>
                    <a:gd name="T9" fmla="*/ 17 h 64"/>
                    <a:gd name="T10" fmla="*/ 319 w 323"/>
                    <a:gd name="T11" fmla="*/ 10 h 64"/>
                    <a:gd name="T12" fmla="*/ 314 w 323"/>
                    <a:gd name="T13" fmla="*/ 29 h 64"/>
                    <a:gd name="T14" fmla="*/ 298 w 323"/>
                    <a:gd name="T15" fmla="*/ 46 h 64"/>
                    <a:gd name="T16" fmla="*/ 295 w 323"/>
                    <a:gd name="T17" fmla="*/ 29 h 64"/>
                    <a:gd name="T18" fmla="*/ 287 w 323"/>
                    <a:gd name="T19" fmla="*/ 31 h 64"/>
                    <a:gd name="T20" fmla="*/ 279 w 323"/>
                    <a:gd name="T21" fmla="*/ 29 h 64"/>
                    <a:gd name="T22" fmla="*/ 263 w 323"/>
                    <a:gd name="T23" fmla="*/ 21 h 64"/>
                    <a:gd name="T24" fmla="*/ 228 w 323"/>
                    <a:gd name="T25" fmla="*/ 38 h 64"/>
                    <a:gd name="T26" fmla="*/ 201 w 323"/>
                    <a:gd name="T27" fmla="*/ 44 h 64"/>
                    <a:gd name="T28" fmla="*/ 212 w 323"/>
                    <a:gd name="T29" fmla="*/ 57 h 64"/>
                    <a:gd name="T30" fmla="*/ 188 w 323"/>
                    <a:gd name="T31" fmla="*/ 63 h 64"/>
                    <a:gd name="T32" fmla="*/ 169 w 323"/>
                    <a:gd name="T33" fmla="*/ 61 h 64"/>
                    <a:gd name="T34" fmla="*/ 177 w 323"/>
                    <a:gd name="T35" fmla="*/ 57 h 64"/>
                    <a:gd name="T36" fmla="*/ 171 w 323"/>
                    <a:gd name="T37" fmla="*/ 40 h 64"/>
                    <a:gd name="T38" fmla="*/ 169 w 323"/>
                    <a:gd name="T39" fmla="*/ 31 h 64"/>
                    <a:gd name="T40" fmla="*/ 158 w 323"/>
                    <a:gd name="T41" fmla="*/ 23 h 64"/>
                    <a:gd name="T42" fmla="*/ 142 w 323"/>
                    <a:gd name="T43" fmla="*/ 27 h 64"/>
                    <a:gd name="T44" fmla="*/ 134 w 323"/>
                    <a:gd name="T45" fmla="*/ 27 h 64"/>
                    <a:gd name="T46" fmla="*/ 123 w 323"/>
                    <a:gd name="T47" fmla="*/ 25 h 64"/>
                    <a:gd name="T48" fmla="*/ 83 w 323"/>
                    <a:gd name="T49" fmla="*/ 2 h 64"/>
                    <a:gd name="T50" fmla="*/ 59 w 323"/>
                    <a:gd name="T51" fmla="*/ 14 h 64"/>
                    <a:gd name="T52" fmla="*/ 1 w 323"/>
                    <a:gd name="T53" fmla="*/ 0 h 64"/>
                    <a:gd name="T54" fmla="*/ 220 w 323"/>
                    <a:gd name="T55" fmla="*/ 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71" name="Freeform 43"/>
                <p:cNvSpPr>
                  <a:spLocks/>
                </p:cNvSpPr>
                <p:nvPr userDrawn="1"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>
                    <a:gd name="T0" fmla="*/ 105 w 300"/>
                    <a:gd name="T1" fmla="*/ 31 h 31"/>
                    <a:gd name="T2" fmla="*/ 30 w 300"/>
                    <a:gd name="T3" fmla="*/ 1 h 31"/>
                    <a:gd name="T4" fmla="*/ 285 w 300"/>
                    <a:gd name="T5" fmla="*/ 0 h 31"/>
                    <a:gd name="T6" fmla="*/ 296 w 300"/>
                    <a:gd name="T7" fmla="*/ 14 h 31"/>
                    <a:gd name="T8" fmla="*/ 264 w 300"/>
                    <a:gd name="T9" fmla="*/ 16 h 31"/>
                    <a:gd name="T10" fmla="*/ 105 w 300"/>
                    <a:gd name="T11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72" name="Freeform 44"/>
                <p:cNvSpPr>
                  <a:spLocks/>
                </p:cNvSpPr>
                <p:nvPr userDrawn="1"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>
                    <a:gd name="T0" fmla="*/ 0 w 41"/>
                    <a:gd name="T1" fmla="*/ 25 h 29"/>
                    <a:gd name="T2" fmla="*/ 12 w 41"/>
                    <a:gd name="T3" fmla="*/ 29 h 29"/>
                    <a:gd name="T4" fmla="*/ 0 w 41"/>
                    <a:gd name="T5" fmla="*/ 2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73" name="Freeform 45"/>
                <p:cNvSpPr>
                  <a:spLocks/>
                </p:cNvSpPr>
                <p:nvPr userDrawn="1"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>
                    <a:gd name="T0" fmla="*/ 73 w 436"/>
                    <a:gd name="T1" fmla="*/ 1 h 152"/>
                    <a:gd name="T2" fmla="*/ 436 w 436"/>
                    <a:gd name="T3" fmla="*/ 0 h 152"/>
                    <a:gd name="T4" fmla="*/ 416 w 436"/>
                    <a:gd name="T5" fmla="*/ 54 h 152"/>
                    <a:gd name="T6" fmla="*/ 397 w 436"/>
                    <a:gd name="T7" fmla="*/ 68 h 152"/>
                    <a:gd name="T8" fmla="*/ 392 w 436"/>
                    <a:gd name="T9" fmla="*/ 70 h 152"/>
                    <a:gd name="T10" fmla="*/ 375 w 436"/>
                    <a:gd name="T11" fmla="*/ 73 h 152"/>
                    <a:gd name="T12" fmla="*/ 361 w 436"/>
                    <a:gd name="T13" fmla="*/ 88 h 152"/>
                    <a:gd name="T14" fmla="*/ 362 w 436"/>
                    <a:gd name="T15" fmla="*/ 99 h 152"/>
                    <a:gd name="T16" fmla="*/ 364 w 436"/>
                    <a:gd name="T17" fmla="*/ 107 h 152"/>
                    <a:gd name="T18" fmla="*/ 366 w 436"/>
                    <a:gd name="T19" fmla="*/ 113 h 152"/>
                    <a:gd name="T20" fmla="*/ 362 w 436"/>
                    <a:gd name="T21" fmla="*/ 122 h 152"/>
                    <a:gd name="T22" fmla="*/ 351 w 436"/>
                    <a:gd name="T23" fmla="*/ 120 h 152"/>
                    <a:gd name="T24" fmla="*/ 342 w 436"/>
                    <a:gd name="T25" fmla="*/ 129 h 152"/>
                    <a:gd name="T26" fmla="*/ 347 w 436"/>
                    <a:gd name="T27" fmla="*/ 105 h 152"/>
                    <a:gd name="T28" fmla="*/ 338 w 436"/>
                    <a:gd name="T29" fmla="*/ 100 h 152"/>
                    <a:gd name="T30" fmla="*/ 344 w 436"/>
                    <a:gd name="T31" fmla="*/ 93 h 152"/>
                    <a:gd name="T32" fmla="*/ 342 w 436"/>
                    <a:gd name="T33" fmla="*/ 89 h 152"/>
                    <a:gd name="T34" fmla="*/ 320 w 436"/>
                    <a:gd name="T35" fmla="*/ 94 h 152"/>
                    <a:gd name="T36" fmla="*/ 317 w 436"/>
                    <a:gd name="T37" fmla="*/ 85 h 152"/>
                    <a:gd name="T38" fmla="*/ 297 w 436"/>
                    <a:gd name="T39" fmla="*/ 94 h 152"/>
                    <a:gd name="T40" fmla="*/ 320 w 436"/>
                    <a:gd name="T41" fmla="*/ 103 h 152"/>
                    <a:gd name="T42" fmla="*/ 305 w 436"/>
                    <a:gd name="T43" fmla="*/ 117 h 152"/>
                    <a:gd name="T44" fmla="*/ 311 w 436"/>
                    <a:gd name="T45" fmla="*/ 126 h 152"/>
                    <a:gd name="T46" fmla="*/ 315 w 436"/>
                    <a:gd name="T47" fmla="*/ 138 h 152"/>
                    <a:gd name="T48" fmla="*/ 309 w 436"/>
                    <a:gd name="T49" fmla="*/ 139 h 152"/>
                    <a:gd name="T50" fmla="*/ 314 w 436"/>
                    <a:gd name="T51" fmla="*/ 144 h 152"/>
                    <a:gd name="T52" fmla="*/ 307 w 436"/>
                    <a:gd name="T53" fmla="*/ 152 h 152"/>
                    <a:gd name="T54" fmla="*/ 0 w 436"/>
                    <a:gd name="T55" fmla="*/ 149 h 152"/>
                    <a:gd name="T56" fmla="*/ 73 w 436"/>
                    <a:gd name="T57" fmla="*/ 1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74" name="Freeform 46"/>
                <p:cNvSpPr>
                  <a:spLocks/>
                </p:cNvSpPr>
                <p:nvPr userDrawn="1"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>
                    <a:gd name="T0" fmla="*/ 5 w 47"/>
                    <a:gd name="T1" fmla="*/ 156 h 165"/>
                    <a:gd name="T2" fmla="*/ 15 w 47"/>
                    <a:gd name="T3" fmla="*/ 108 h 165"/>
                    <a:gd name="T4" fmla="*/ 17 w 47"/>
                    <a:gd name="T5" fmla="*/ 68 h 165"/>
                    <a:gd name="T6" fmla="*/ 11 w 47"/>
                    <a:gd name="T7" fmla="*/ 40 h 165"/>
                    <a:gd name="T8" fmla="*/ 17 w 47"/>
                    <a:gd name="T9" fmla="*/ 12 h 165"/>
                    <a:gd name="T10" fmla="*/ 21 w 47"/>
                    <a:gd name="T11" fmla="*/ 0 h 165"/>
                    <a:gd name="T12" fmla="*/ 31 w 47"/>
                    <a:gd name="T13" fmla="*/ 30 h 165"/>
                    <a:gd name="T14" fmla="*/ 47 w 47"/>
                    <a:gd name="T15" fmla="*/ 98 h 165"/>
                    <a:gd name="T16" fmla="*/ 31 w 47"/>
                    <a:gd name="T17" fmla="*/ 108 h 165"/>
                    <a:gd name="T18" fmla="*/ 23 w 47"/>
                    <a:gd name="T19" fmla="*/ 126 h 165"/>
                    <a:gd name="T20" fmla="*/ 21 w 47"/>
                    <a:gd name="T21" fmla="*/ 132 h 165"/>
                    <a:gd name="T22" fmla="*/ 27 w 47"/>
                    <a:gd name="T23" fmla="*/ 134 h 165"/>
                    <a:gd name="T24" fmla="*/ 31 w 47"/>
                    <a:gd name="T25" fmla="*/ 146 h 165"/>
                    <a:gd name="T26" fmla="*/ 13 w 47"/>
                    <a:gd name="T27" fmla="*/ 148 h 165"/>
                    <a:gd name="T28" fmla="*/ 7 w 47"/>
                    <a:gd name="T29" fmla="*/ 160 h 165"/>
                    <a:gd name="T30" fmla="*/ 3 w 47"/>
                    <a:gd name="T31" fmla="*/ 154 h 165"/>
                    <a:gd name="T32" fmla="*/ 5 w 47"/>
                    <a:gd name="T33" fmla="*/ 156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75" name="Freeform 47"/>
                <p:cNvSpPr>
                  <a:spLocks/>
                </p:cNvSpPr>
                <p:nvPr userDrawn="1"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>
                    <a:gd name="T0" fmla="*/ 26 w 138"/>
                    <a:gd name="T1" fmla="*/ 61 h 103"/>
                    <a:gd name="T2" fmla="*/ 30 w 138"/>
                    <a:gd name="T3" fmla="*/ 43 h 103"/>
                    <a:gd name="T4" fmla="*/ 50 w 138"/>
                    <a:gd name="T5" fmla="*/ 33 h 103"/>
                    <a:gd name="T6" fmla="*/ 54 w 138"/>
                    <a:gd name="T7" fmla="*/ 45 h 103"/>
                    <a:gd name="T8" fmla="*/ 66 w 138"/>
                    <a:gd name="T9" fmla="*/ 49 h 103"/>
                    <a:gd name="T10" fmla="*/ 80 w 138"/>
                    <a:gd name="T11" fmla="*/ 55 h 103"/>
                    <a:gd name="T12" fmla="*/ 116 w 138"/>
                    <a:gd name="T13" fmla="*/ 33 h 103"/>
                    <a:gd name="T14" fmla="*/ 130 w 138"/>
                    <a:gd name="T15" fmla="*/ 17 h 103"/>
                    <a:gd name="T16" fmla="*/ 138 w 138"/>
                    <a:gd name="T17" fmla="*/ 11 h 103"/>
                    <a:gd name="T18" fmla="*/ 106 w 138"/>
                    <a:gd name="T19" fmla="*/ 49 h 103"/>
                    <a:gd name="T20" fmla="*/ 84 w 138"/>
                    <a:gd name="T21" fmla="*/ 67 h 103"/>
                    <a:gd name="T22" fmla="*/ 66 w 138"/>
                    <a:gd name="T23" fmla="*/ 81 h 103"/>
                    <a:gd name="T24" fmla="*/ 48 w 138"/>
                    <a:gd name="T25" fmla="*/ 103 h 103"/>
                    <a:gd name="T26" fmla="*/ 26 w 138"/>
                    <a:gd name="T27" fmla="*/ 89 h 103"/>
                    <a:gd name="T28" fmla="*/ 20 w 138"/>
                    <a:gd name="T29" fmla="*/ 87 h 103"/>
                    <a:gd name="T30" fmla="*/ 22 w 138"/>
                    <a:gd name="T31" fmla="*/ 97 h 103"/>
                    <a:gd name="T32" fmla="*/ 0 w 138"/>
                    <a:gd name="T33" fmla="*/ 97 h 103"/>
                    <a:gd name="T34" fmla="*/ 10 w 138"/>
                    <a:gd name="T35" fmla="*/ 79 h 103"/>
                    <a:gd name="T36" fmla="*/ 26 w 138"/>
                    <a:gd name="T37" fmla="*/ 61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76" name="Freeform 48"/>
                <p:cNvSpPr>
                  <a:spLocks/>
                </p:cNvSpPr>
                <p:nvPr userDrawn="1"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>
                    <a:gd name="T0" fmla="*/ 158 w 188"/>
                    <a:gd name="T1" fmla="*/ 24 h 214"/>
                    <a:gd name="T2" fmla="*/ 160 w 188"/>
                    <a:gd name="T3" fmla="*/ 6 h 214"/>
                    <a:gd name="T4" fmla="*/ 170 w 188"/>
                    <a:gd name="T5" fmla="*/ 0 h 214"/>
                    <a:gd name="T6" fmla="*/ 182 w 188"/>
                    <a:gd name="T7" fmla="*/ 24 h 214"/>
                    <a:gd name="T8" fmla="*/ 188 w 188"/>
                    <a:gd name="T9" fmla="*/ 42 h 214"/>
                    <a:gd name="T10" fmla="*/ 178 w 188"/>
                    <a:gd name="T11" fmla="*/ 58 h 214"/>
                    <a:gd name="T12" fmla="*/ 170 w 188"/>
                    <a:gd name="T13" fmla="*/ 76 h 214"/>
                    <a:gd name="T14" fmla="*/ 162 w 188"/>
                    <a:gd name="T15" fmla="*/ 126 h 214"/>
                    <a:gd name="T16" fmla="*/ 144 w 188"/>
                    <a:gd name="T17" fmla="*/ 136 h 214"/>
                    <a:gd name="T18" fmla="*/ 120 w 188"/>
                    <a:gd name="T19" fmla="*/ 138 h 214"/>
                    <a:gd name="T20" fmla="*/ 112 w 188"/>
                    <a:gd name="T21" fmla="*/ 124 h 214"/>
                    <a:gd name="T22" fmla="*/ 102 w 188"/>
                    <a:gd name="T23" fmla="*/ 146 h 214"/>
                    <a:gd name="T24" fmla="*/ 90 w 188"/>
                    <a:gd name="T25" fmla="*/ 150 h 214"/>
                    <a:gd name="T26" fmla="*/ 80 w 188"/>
                    <a:gd name="T27" fmla="*/ 132 h 214"/>
                    <a:gd name="T28" fmla="*/ 58 w 188"/>
                    <a:gd name="T29" fmla="*/ 144 h 214"/>
                    <a:gd name="T30" fmla="*/ 76 w 188"/>
                    <a:gd name="T31" fmla="*/ 142 h 214"/>
                    <a:gd name="T32" fmla="*/ 78 w 188"/>
                    <a:gd name="T33" fmla="*/ 160 h 214"/>
                    <a:gd name="T34" fmla="*/ 58 w 188"/>
                    <a:gd name="T35" fmla="*/ 166 h 214"/>
                    <a:gd name="T36" fmla="*/ 34 w 188"/>
                    <a:gd name="T37" fmla="*/ 166 h 214"/>
                    <a:gd name="T38" fmla="*/ 36 w 188"/>
                    <a:gd name="T39" fmla="*/ 154 h 214"/>
                    <a:gd name="T40" fmla="*/ 46 w 188"/>
                    <a:gd name="T41" fmla="*/ 144 h 214"/>
                    <a:gd name="T42" fmla="*/ 34 w 188"/>
                    <a:gd name="T43" fmla="*/ 148 h 214"/>
                    <a:gd name="T44" fmla="*/ 26 w 188"/>
                    <a:gd name="T45" fmla="*/ 166 h 214"/>
                    <a:gd name="T46" fmla="*/ 30 w 188"/>
                    <a:gd name="T47" fmla="*/ 190 h 214"/>
                    <a:gd name="T48" fmla="*/ 14 w 188"/>
                    <a:gd name="T49" fmla="*/ 200 h 214"/>
                    <a:gd name="T50" fmla="*/ 0 w 188"/>
                    <a:gd name="T51" fmla="*/ 214 h 214"/>
                    <a:gd name="T52" fmla="*/ 8 w 188"/>
                    <a:gd name="T53" fmla="*/ 188 h 214"/>
                    <a:gd name="T54" fmla="*/ 0 w 188"/>
                    <a:gd name="T55" fmla="*/ 164 h 214"/>
                    <a:gd name="T56" fmla="*/ 14 w 188"/>
                    <a:gd name="T57" fmla="*/ 152 h 214"/>
                    <a:gd name="T58" fmla="*/ 32 w 188"/>
                    <a:gd name="T59" fmla="*/ 134 h 214"/>
                    <a:gd name="T60" fmla="*/ 44 w 188"/>
                    <a:gd name="T61" fmla="*/ 118 h 214"/>
                    <a:gd name="T62" fmla="*/ 72 w 188"/>
                    <a:gd name="T63" fmla="*/ 116 h 214"/>
                    <a:gd name="T64" fmla="*/ 84 w 188"/>
                    <a:gd name="T65" fmla="*/ 112 h 214"/>
                    <a:gd name="T66" fmla="*/ 114 w 188"/>
                    <a:gd name="T67" fmla="*/ 78 h 214"/>
                    <a:gd name="T68" fmla="*/ 120 w 188"/>
                    <a:gd name="T69" fmla="*/ 92 h 214"/>
                    <a:gd name="T70" fmla="*/ 132 w 188"/>
                    <a:gd name="T71" fmla="*/ 76 h 214"/>
                    <a:gd name="T72" fmla="*/ 150 w 188"/>
                    <a:gd name="T73" fmla="*/ 54 h 214"/>
                    <a:gd name="T74" fmla="*/ 154 w 188"/>
                    <a:gd name="T75" fmla="*/ 42 h 214"/>
                    <a:gd name="T76" fmla="*/ 148 w 188"/>
                    <a:gd name="T77" fmla="*/ 38 h 214"/>
                    <a:gd name="T78" fmla="*/ 152 w 188"/>
                    <a:gd name="T79" fmla="*/ 32 h 214"/>
                    <a:gd name="T80" fmla="*/ 158 w 188"/>
                    <a:gd name="T81" fmla="*/ 24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77" name="Freeform 49"/>
                <p:cNvSpPr>
                  <a:spLocks/>
                </p:cNvSpPr>
                <p:nvPr userDrawn="1"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>
                    <a:gd name="T0" fmla="*/ 0 w 13"/>
                    <a:gd name="T1" fmla="*/ 9 h 13"/>
                    <a:gd name="T2" fmla="*/ 4 w 13"/>
                    <a:gd name="T3" fmla="*/ 13 h 13"/>
                    <a:gd name="T4" fmla="*/ 0 w 13"/>
                    <a:gd name="T5" fmla="*/ 9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78" name="Freeform 50"/>
                <p:cNvSpPr>
                  <a:spLocks/>
                </p:cNvSpPr>
                <p:nvPr userDrawn="1"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>
                    <a:gd name="T0" fmla="*/ 812 w 812"/>
                    <a:gd name="T1" fmla="*/ 26 h 564"/>
                    <a:gd name="T2" fmla="*/ 778 w 812"/>
                    <a:gd name="T3" fmla="*/ 78 h 564"/>
                    <a:gd name="T4" fmla="*/ 748 w 812"/>
                    <a:gd name="T5" fmla="*/ 122 h 564"/>
                    <a:gd name="T6" fmla="*/ 722 w 812"/>
                    <a:gd name="T7" fmla="*/ 142 h 564"/>
                    <a:gd name="T8" fmla="*/ 634 w 812"/>
                    <a:gd name="T9" fmla="*/ 180 h 564"/>
                    <a:gd name="T10" fmla="*/ 632 w 812"/>
                    <a:gd name="T11" fmla="*/ 210 h 564"/>
                    <a:gd name="T12" fmla="*/ 604 w 812"/>
                    <a:gd name="T13" fmla="*/ 230 h 564"/>
                    <a:gd name="T14" fmla="*/ 620 w 812"/>
                    <a:gd name="T15" fmla="*/ 178 h 564"/>
                    <a:gd name="T16" fmla="*/ 576 w 812"/>
                    <a:gd name="T17" fmla="*/ 188 h 564"/>
                    <a:gd name="T18" fmla="*/ 556 w 812"/>
                    <a:gd name="T19" fmla="*/ 218 h 564"/>
                    <a:gd name="T20" fmla="*/ 596 w 812"/>
                    <a:gd name="T21" fmla="*/ 280 h 564"/>
                    <a:gd name="T22" fmla="*/ 594 w 812"/>
                    <a:gd name="T23" fmla="*/ 368 h 564"/>
                    <a:gd name="T24" fmla="*/ 542 w 812"/>
                    <a:gd name="T25" fmla="*/ 406 h 564"/>
                    <a:gd name="T26" fmla="*/ 522 w 812"/>
                    <a:gd name="T27" fmla="*/ 386 h 564"/>
                    <a:gd name="T28" fmla="*/ 482 w 812"/>
                    <a:gd name="T29" fmla="*/ 348 h 564"/>
                    <a:gd name="T30" fmla="*/ 462 w 812"/>
                    <a:gd name="T31" fmla="*/ 348 h 564"/>
                    <a:gd name="T32" fmla="*/ 450 w 812"/>
                    <a:gd name="T33" fmla="*/ 394 h 564"/>
                    <a:gd name="T34" fmla="*/ 500 w 812"/>
                    <a:gd name="T35" fmla="*/ 464 h 564"/>
                    <a:gd name="T36" fmla="*/ 510 w 812"/>
                    <a:gd name="T37" fmla="*/ 524 h 564"/>
                    <a:gd name="T38" fmla="*/ 526 w 812"/>
                    <a:gd name="T39" fmla="*/ 560 h 564"/>
                    <a:gd name="T40" fmla="*/ 492 w 812"/>
                    <a:gd name="T41" fmla="*/ 544 h 564"/>
                    <a:gd name="T42" fmla="*/ 470 w 812"/>
                    <a:gd name="T43" fmla="*/ 518 h 564"/>
                    <a:gd name="T44" fmla="*/ 422 w 812"/>
                    <a:gd name="T45" fmla="*/ 424 h 564"/>
                    <a:gd name="T46" fmla="*/ 426 w 812"/>
                    <a:gd name="T47" fmla="*/ 310 h 564"/>
                    <a:gd name="T48" fmla="*/ 422 w 812"/>
                    <a:gd name="T49" fmla="*/ 268 h 564"/>
                    <a:gd name="T50" fmla="*/ 412 w 812"/>
                    <a:gd name="T51" fmla="*/ 276 h 564"/>
                    <a:gd name="T52" fmla="*/ 386 w 812"/>
                    <a:gd name="T53" fmla="*/ 266 h 564"/>
                    <a:gd name="T54" fmla="*/ 360 w 812"/>
                    <a:gd name="T55" fmla="*/ 170 h 564"/>
                    <a:gd name="T56" fmla="*/ 330 w 812"/>
                    <a:gd name="T57" fmla="*/ 166 h 564"/>
                    <a:gd name="T58" fmla="*/ 288 w 812"/>
                    <a:gd name="T59" fmla="*/ 172 h 564"/>
                    <a:gd name="T60" fmla="*/ 242 w 812"/>
                    <a:gd name="T61" fmla="*/ 232 h 564"/>
                    <a:gd name="T62" fmla="*/ 196 w 812"/>
                    <a:gd name="T63" fmla="*/ 268 h 564"/>
                    <a:gd name="T64" fmla="*/ 184 w 812"/>
                    <a:gd name="T65" fmla="*/ 274 h 564"/>
                    <a:gd name="T66" fmla="*/ 160 w 812"/>
                    <a:gd name="T67" fmla="*/ 328 h 564"/>
                    <a:gd name="T68" fmla="*/ 152 w 812"/>
                    <a:gd name="T69" fmla="*/ 354 h 564"/>
                    <a:gd name="T70" fmla="*/ 128 w 812"/>
                    <a:gd name="T71" fmla="*/ 404 h 564"/>
                    <a:gd name="T72" fmla="*/ 94 w 812"/>
                    <a:gd name="T73" fmla="*/ 392 h 564"/>
                    <a:gd name="T74" fmla="*/ 66 w 812"/>
                    <a:gd name="T75" fmla="*/ 258 h 564"/>
                    <a:gd name="T76" fmla="*/ 72 w 812"/>
                    <a:gd name="T77" fmla="*/ 156 h 564"/>
                    <a:gd name="T78" fmla="*/ 44 w 812"/>
                    <a:gd name="T79" fmla="*/ 180 h 564"/>
                    <a:gd name="T80" fmla="*/ 20 w 812"/>
                    <a:gd name="T81" fmla="*/ 150 h 564"/>
                    <a:gd name="T82" fmla="*/ 24 w 812"/>
                    <a:gd name="T83" fmla="*/ 138 h 564"/>
                    <a:gd name="T84" fmla="*/ 0 w 812"/>
                    <a:gd name="T85" fmla="*/ 92 h 564"/>
                    <a:gd name="T86" fmla="*/ 798 w 812"/>
                    <a:gd name="T87" fmla="*/ 6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79" name="Freeform 51"/>
                <p:cNvSpPr>
                  <a:spLocks/>
                </p:cNvSpPr>
                <p:nvPr userDrawn="1"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>
                    <a:gd name="T0" fmla="*/ 7 w 43"/>
                    <a:gd name="T1" fmla="*/ 11 h 85"/>
                    <a:gd name="T2" fmla="*/ 17 w 43"/>
                    <a:gd name="T3" fmla="*/ 3 h 85"/>
                    <a:gd name="T4" fmla="*/ 37 w 43"/>
                    <a:gd name="T5" fmla="*/ 33 h 85"/>
                    <a:gd name="T6" fmla="*/ 19 w 43"/>
                    <a:gd name="T7" fmla="*/ 85 h 85"/>
                    <a:gd name="T8" fmla="*/ 1 w 43"/>
                    <a:gd name="T9" fmla="*/ 69 h 85"/>
                    <a:gd name="T10" fmla="*/ 7 w 43"/>
                    <a:gd name="T11" fmla="*/ 11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0" name="Freeform 52"/>
                <p:cNvSpPr>
                  <a:spLocks/>
                </p:cNvSpPr>
                <p:nvPr userDrawn="1"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>
                    <a:gd name="T0" fmla="*/ 13 w 44"/>
                    <a:gd name="T1" fmla="*/ 28 h 74"/>
                    <a:gd name="T2" fmla="*/ 29 w 44"/>
                    <a:gd name="T3" fmla="*/ 2 h 74"/>
                    <a:gd name="T4" fmla="*/ 43 w 44"/>
                    <a:gd name="T5" fmla="*/ 4 h 74"/>
                    <a:gd name="T6" fmla="*/ 39 w 44"/>
                    <a:gd name="T7" fmla="*/ 26 h 74"/>
                    <a:gd name="T8" fmla="*/ 13 w 44"/>
                    <a:gd name="T9" fmla="*/ 74 h 74"/>
                    <a:gd name="T10" fmla="*/ 7 w 44"/>
                    <a:gd name="T11" fmla="*/ 60 h 74"/>
                    <a:gd name="T12" fmla="*/ 3 w 44"/>
                    <a:gd name="T13" fmla="*/ 36 h 74"/>
                    <a:gd name="T14" fmla="*/ 13 w 44"/>
                    <a:gd name="T15" fmla="*/ 28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1" name="Freeform 53"/>
                <p:cNvSpPr>
                  <a:spLocks/>
                </p:cNvSpPr>
                <p:nvPr userDrawn="1"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>
                    <a:gd name="T0" fmla="*/ 7 w 20"/>
                    <a:gd name="T1" fmla="*/ 16 h 30"/>
                    <a:gd name="T2" fmla="*/ 5 w 20"/>
                    <a:gd name="T3" fmla="*/ 30 h 30"/>
                    <a:gd name="T4" fmla="*/ 7 w 20"/>
                    <a:gd name="T5" fmla="*/ 1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2" name="Freeform 54"/>
                <p:cNvSpPr>
                  <a:spLocks/>
                </p:cNvSpPr>
                <p:nvPr userDrawn="1"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>
                    <a:gd name="T0" fmla="*/ 481 w 682"/>
                    <a:gd name="T1" fmla="*/ 464 h 557"/>
                    <a:gd name="T2" fmla="*/ 486 w 682"/>
                    <a:gd name="T3" fmla="*/ 451 h 557"/>
                    <a:gd name="T4" fmla="*/ 500 w 682"/>
                    <a:gd name="T5" fmla="*/ 413 h 557"/>
                    <a:gd name="T6" fmla="*/ 309 w 682"/>
                    <a:gd name="T7" fmla="*/ 287 h 557"/>
                    <a:gd name="T8" fmla="*/ 282 w 682"/>
                    <a:gd name="T9" fmla="*/ 346 h 557"/>
                    <a:gd name="T10" fmla="*/ 303 w 682"/>
                    <a:gd name="T11" fmla="*/ 556 h 557"/>
                    <a:gd name="T12" fmla="*/ 282 w 682"/>
                    <a:gd name="T13" fmla="*/ 494 h 557"/>
                    <a:gd name="T14" fmla="*/ 242 w 682"/>
                    <a:gd name="T15" fmla="*/ 439 h 557"/>
                    <a:gd name="T16" fmla="*/ 245 w 682"/>
                    <a:gd name="T17" fmla="*/ 413 h 557"/>
                    <a:gd name="T18" fmla="*/ 247 w 682"/>
                    <a:gd name="T19" fmla="*/ 394 h 557"/>
                    <a:gd name="T20" fmla="*/ 220 w 682"/>
                    <a:gd name="T21" fmla="*/ 375 h 557"/>
                    <a:gd name="T22" fmla="*/ 194 w 682"/>
                    <a:gd name="T23" fmla="*/ 346 h 557"/>
                    <a:gd name="T24" fmla="*/ 148 w 682"/>
                    <a:gd name="T25" fmla="*/ 354 h 557"/>
                    <a:gd name="T26" fmla="*/ 126 w 682"/>
                    <a:gd name="T27" fmla="*/ 365 h 557"/>
                    <a:gd name="T28" fmla="*/ 78 w 682"/>
                    <a:gd name="T29" fmla="*/ 365 h 557"/>
                    <a:gd name="T30" fmla="*/ 22 w 682"/>
                    <a:gd name="T31" fmla="*/ 312 h 557"/>
                    <a:gd name="T32" fmla="*/ 11 w 682"/>
                    <a:gd name="T33" fmla="*/ 295 h 557"/>
                    <a:gd name="T34" fmla="*/ 0 w 682"/>
                    <a:gd name="T35" fmla="*/ 264 h 557"/>
                    <a:gd name="T36" fmla="*/ 24 w 682"/>
                    <a:gd name="T37" fmla="*/ 213 h 557"/>
                    <a:gd name="T38" fmla="*/ 32 w 682"/>
                    <a:gd name="T39" fmla="*/ 181 h 557"/>
                    <a:gd name="T40" fmla="*/ 51 w 682"/>
                    <a:gd name="T41" fmla="*/ 143 h 557"/>
                    <a:gd name="T42" fmla="*/ 81 w 682"/>
                    <a:gd name="T43" fmla="*/ 116 h 557"/>
                    <a:gd name="T44" fmla="*/ 167 w 682"/>
                    <a:gd name="T45" fmla="*/ 67 h 557"/>
                    <a:gd name="T46" fmla="*/ 220 w 682"/>
                    <a:gd name="T47" fmla="*/ 30 h 557"/>
                    <a:gd name="T48" fmla="*/ 258 w 682"/>
                    <a:gd name="T49" fmla="*/ 6 h 557"/>
                    <a:gd name="T50" fmla="*/ 363 w 682"/>
                    <a:gd name="T51" fmla="*/ 2 h 557"/>
                    <a:gd name="T52" fmla="*/ 398 w 682"/>
                    <a:gd name="T53" fmla="*/ 0 h 557"/>
                    <a:gd name="T54" fmla="*/ 384 w 682"/>
                    <a:gd name="T55" fmla="*/ 34 h 557"/>
                    <a:gd name="T56" fmla="*/ 443 w 682"/>
                    <a:gd name="T57" fmla="*/ 84 h 557"/>
                    <a:gd name="T58" fmla="*/ 497 w 682"/>
                    <a:gd name="T59" fmla="*/ 74 h 557"/>
                    <a:gd name="T60" fmla="*/ 529 w 682"/>
                    <a:gd name="T61" fmla="*/ 82 h 557"/>
                    <a:gd name="T62" fmla="*/ 559 w 682"/>
                    <a:gd name="T63" fmla="*/ 97 h 557"/>
                    <a:gd name="T64" fmla="*/ 572 w 682"/>
                    <a:gd name="T65" fmla="*/ 188 h 557"/>
                    <a:gd name="T66" fmla="*/ 572 w 682"/>
                    <a:gd name="T67" fmla="*/ 240 h 557"/>
                    <a:gd name="T68" fmla="*/ 599 w 682"/>
                    <a:gd name="T69" fmla="*/ 283 h 557"/>
                    <a:gd name="T70" fmla="*/ 645 w 682"/>
                    <a:gd name="T71" fmla="*/ 300 h 557"/>
                    <a:gd name="T72" fmla="*/ 680 w 682"/>
                    <a:gd name="T73" fmla="*/ 295 h 557"/>
                    <a:gd name="T74" fmla="*/ 664 w 682"/>
                    <a:gd name="T75" fmla="*/ 340 h 557"/>
                    <a:gd name="T76" fmla="*/ 599 w 682"/>
                    <a:gd name="T77" fmla="*/ 407 h 557"/>
                    <a:gd name="T78" fmla="*/ 548 w 682"/>
                    <a:gd name="T79" fmla="*/ 485 h 557"/>
                    <a:gd name="T80" fmla="*/ 556 w 682"/>
                    <a:gd name="T81" fmla="*/ 508 h 557"/>
                    <a:gd name="T82" fmla="*/ 435 w 682"/>
                    <a:gd name="T83" fmla="*/ 556 h 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3" name="Freeform 55"/>
                <p:cNvSpPr>
                  <a:spLocks/>
                </p:cNvSpPr>
                <p:nvPr userDrawn="1"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>
                    <a:gd name="T0" fmla="*/ 243 w 257"/>
                    <a:gd name="T1" fmla="*/ 347 h 347"/>
                    <a:gd name="T2" fmla="*/ 233 w 257"/>
                    <a:gd name="T3" fmla="*/ 301 h 347"/>
                    <a:gd name="T4" fmla="*/ 217 w 257"/>
                    <a:gd name="T5" fmla="*/ 288 h 347"/>
                    <a:gd name="T6" fmla="*/ 215 w 257"/>
                    <a:gd name="T7" fmla="*/ 269 h 347"/>
                    <a:gd name="T8" fmla="*/ 209 w 257"/>
                    <a:gd name="T9" fmla="*/ 254 h 347"/>
                    <a:gd name="T10" fmla="*/ 209 w 257"/>
                    <a:gd name="T11" fmla="*/ 229 h 347"/>
                    <a:gd name="T12" fmla="*/ 207 w 257"/>
                    <a:gd name="T13" fmla="*/ 214 h 347"/>
                    <a:gd name="T14" fmla="*/ 228 w 257"/>
                    <a:gd name="T15" fmla="*/ 202 h 347"/>
                    <a:gd name="T16" fmla="*/ 257 w 257"/>
                    <a:gd name="T17" fmla="*/ 197 h 347"/>
                    <a:gd name="T18" fmla="*/ 257 w 257"/>
                    <a:gd name="T19" fmla="*/ 136 h 347"/>
                    <a:gd name="T20" fmla="*/ 54 w 257"/>
                    <a:gd name="T21" fmla="*/ 96 h 347"/>
                    <a:gd name="T22" fmla="*/ 32 w 257"/>
                    <a:gd name="T23" fmla="*/ 98 h 347"/>
                    <a:gd name="T24" fmla="*/ 16 w 257"/>
                    <a:gd name="T25" fmla="*/ 102 h 347"/>
                    <a:gd name="T26" fmla="*/ 0 w 257"/>
                    <a:gd name="T27" fmla="*/ 149 h 347"/>
                    <a:gd name="T28" fmla="*/ 93 w 257"/>
                    <a:gd name="T29" fmla="*/ 346 h 347"/>
                    <a:gd name="T30" fmla="*/ 243 w 257"/>
                    <a:gd name="T31" fmla="*/ 347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4" name="Freeform 56"/>
                <p:cNvSpPr>
                  <a:spLocks/>
                </p:cNvSpPr>
                <p:nvPr userDrawn="1"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>
                    <a:gd name="T0" fmla="*/ 7 w 19"/>
                    <a:gd name="T1" fmla="*/ 25 h 37"/>
                    <a:gd name="T2" fmla="*/ 19 w 19"/>
                    <a:gd name="T3" fmla="*/ 21 h 37"/>
                    <a:gd name="T4" fmla="*/ 7 w 19"/>
                    <a:gd name="T5" fmla="*/ 2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5" name="Freeform 57"/>
                <p:cNvSpPr>
                  <a:spLocks/>
                </p:cNvSpPr>
                <p:nvPr userDrawn="1"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>
                    <a:gd name="T0" fmla="*/ 12 w 22"/>
                    <a:gd name="T1" fmla="*/ 12 h 20"/>
                    <a:gd name="T2" fmla="*/ 16 w 22"/>
                    <a:gd name="T3" fmla="*/ 0 h 20"/>
                    <a:gd name="T4" fmla="*/ 20 w 22"/>
                    <a:gd name="T5" fmla="*/ 12 h 20"/>
                    <a:gd name="T6" fmla="*/ 8 w 22"/>
                    <a:gd name="T7" fmla="*/ 20 h 20"/>
                    <a:gd name="T8" fmla="*/ 12 w 22"/>
                    <a:gd name="T9" fmla="*/ 12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6" name="Freeform 58"/>
                <p:cNvSpPr>
                  <a:spLocks/>
                </p:cNvSpPr>
                <p:nvPr userDrawn="1"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>
                    <a:gd name="T0" fmla="*/ 24 w 57"/>
                    <a:gd name="T1" fmla="*/ 18 h 30"/>
                    <a:gd name="T2" fmla="*/ 32 w 57"/>
                    <a:gd name="T3" fmla="*/ 6 h 30"/>
                    <a:gd name="T4" fmla="*/ 36 w 57"/>
                    <a:gd name="T5" fmla="*/ 30 h 30"/>
                    <a:gd name="T6" fmla="*/ 24 w 57"/>
                    <a:gd name="T7" fmla="*/ 18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7" name="Freeform 59"/>
                <p:cNvSpPr>
                  <a:spLocks/>
                </p:cNvSpPr>
                <p:nvPr userDrawn="1"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>
                    <a:gd name="T0" fmla="*/ 473 w 693"/>
                    <a:gd name="T1" fmla="*/ 464 h 696"/>
                    <a:gd name="T2" fmla="*/ 393 w 693"/>
                    <a:gd name="T3" fmla="*/ 452 h 696"/>
                    <a:gd name="T4" fmla="*/ 325 w 693"/>
                    <a:gd name="T5" fmla="*/ 412 h 696"/>
                    <a:gd name="T6" fmla="*/ 265 w 693"/>
                    <a:gd name="T7" fmla="*/ 400 h 696"/>
                    <a:gd name="T8" fmla="*/ 237 w 693"/>
                    <a:gd name="T9" fmla="*/ 416 h 696"/>
                    <a:gd name="T10" fmla="*/ 261 w 693"/>
                    <a:gd name="T11" fmla="*/ 428 h 696"/>
                    <a:gd name="T12" fmla="*/ 293 w 693"/>
                    <a:gd name="T13" fmla="*/ 468 h 696"/>
                    <a:gd name="T14" fmla="*/ 321 w 693"/>
                    <a:gd name="T15" fmla="*/ 476 h 696"/>
                    <a:gd name="T16" fmla="*/ 333 w 693"/>
                    <a:gd name="T17" fmla="*/ 536 h 696"/>
                    <a:gd name="T18" fmla="*/ 313 w 693"/>
                    <a:gd name="T19" fmla="*/ 552 h 696"/>
                    <a:gd name="T20" fmla="*/ 261 w 693"/>
                    <a:gd name="T21" fmla="*/ 616 h 696"/>
                    <a:gd name="T22" fmla="*/ 225 w 693"/>
                    <a:gd name="T23" fmla="*/ 628 h 696"/>
                    <a:gd name="T24" fmla="*/ 97 w 693"/>
                    <a:gd name="T25" fmla="*/ 696 h 696"/>
                    <a:gd name="T26" fmla="*/ 77 w 693"/>
                    <a:gd name="T27" fmla="*/ 616 h 696"/>
                    <a:gd name="T28" fmla="*/ 45 w 693"/>
                    <a:gd name="T29" fmla="*/ 524 h 696"/>
                    <a:gd name="T30" fmla="*/ 33 w 693"/>
                    <a:gd name="T31" fmla="*/ 448 h 696"/>
                    <a:gd name="T32" fmla="*/ 53 w 693"/>
                    <a:gd name="T33" fmla="*/ 344 h 696"/>
                    <a:gd name="T34" fmla="*/ 17 w 693"/>
                    <a:gd name="T35" fmla="*/ 392 h 696"/>
                    <a:gd name="T36" fmla="*/ 81 w 693"/>
                    <a:gd name="T37" fmla="*/ 280 h 696"/>
                    <a:gd name="T38" fmla="*/ 113 w 693"/>
                    <a:gd name="T39" fmla="*/ 204 h 696"/>
                    <a:gd name="T40" fmla="*/ 37 w 693"/>
                    <a:gd name="T41" fmla="*/ 204 h 696"/>
                    <a:gd name="T42" fmla="*/ 1 w 693"/>
                    <a:gd name="T43" fmla="*/ 196 h 696"/>
                    <a:gd name="T44" fmla="*/ 25 w 693"/>
                    <a:gd name="T45" fmla="*/ 140 h 696"/>
                    <a:gd name="T46" fmla="*/ 97 w 693"/>
                    <a:gd name="T47" fmla="*/ 112 h 696"/>
                    <a:gd name="T48" fmla="*/ 221 w 693"/>
                    <a:gd name="T49" fmla="*/ 124 h 696"/>
                    <a:gd name="T50" fmla="*/ 229 w 693"/>
                    <a:gd name="T51" fmla="*/ 64 h 696"/>
                    <a:gd name="T52" fmla="*/ 261 w 693"/>
                    <a:gd name="T53" fmla="*/ 0 h 696"/>
                    <a:gd name="T54" fmla="*/ 357 w 693"/>
                    <a:gd name="T55" fmla="*/ 44 h 696"/>
                    <a:gd name="T56" fmla="*/ 329 w 693"/>
                    <a:gd name="T57" fmla="*/ 88 h 696"/>
                    <a:gd name="T58" fmla="*/ 301 w 693"/>
                    <a:gd name="T59" fmla="*/ 176 h 696"/>
                    <a:gd name="T60" fmla="*/ 361 w 693"/>
                    <a:gd name="T61" fmla="*/ 192 h 696"/>
                    <a:gd name="T62" fmla="*/ 373 w 693"/>
                    <a:gd name="T63" fmla="*/ 136 h 696"/>
                    <a:gd name="T64" fmla="*/ 417 w 693"/>
                    <a:gd name="T65" fmla="*/ 92 h 696"/>
                    <a:gd name="T66" fmla="*/ 497 w 693"/>
                    <a:gd name="T67" fmla="*/ 88 h 696"/>
                    <a:gd name="T68" fmla="*/ 529 w 693"/>
                    <a:gd name="T69" fmla="*/ 52 h 696"/>
                    <a:gd name="T70" fmla="*/ 541 w 693"/>
                    <a:gd name="T71" fmla="*/ 460 h 6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8" name="Freeform 60"/>
                <p:cNvSpPr>
                  <a:spLocks/>
                </p:cNvSpPr>
                <p:nvPr userDrawn="1"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>
                    <a:gd name="T0" fmla="*/ 825 w 931"/>
                    <a:gd name="T1" fmla="*/ 0 h 149"/>
                    <a:gd name="T2" fmla="*/ 143 w 931"/>
                    <a:gd name="T3" fmla="*/ 29 h 149"/>
                    <a:gd name="T4" fmla="*/ 91 w 931"/>
                    <a:gd name="T5" fmla="*/ 42 h 149"/>
                    <a:gd name="T6" fmla="*/ 62 w 931"/>
                    <a:gd name="T7" fmla="*/ 42 h 149"/>
                    <a:gd name="T8" fmla="*/ 22 w 931"/>
                    <a:gd name="T9" fmla="*/ 77 h 149"/>
                    <a:gd name="T10" fmla="*/ 0 w 931"/>
                    <a:gd name="T11" fmla="*/ 105 h 149"/>
                    <a:gd name="T12" fmla="*/ 59 w 931"/>
                    <a:gd name="T13" fmla="*/ 115 h 149"/>
                    <a:gd name="T14" fmla="*/ 97 w 931"/>
                    <a:gd name="T15" fmla="*/ 96 h 149"/>
                    <a:gd name="T16" fmla="*/ 108 w 931"/>
                    <a:gd name="T17" fmla="*/ 84 h 149"/>
                    <a:gd name="T18" fmla="*/ 167 w 931"/>
                    <a:gd name="T19" fmla="*/ 52 h 149"/>
                    <a:gd name="T20" fmla="*/ 215 w 931"/>
                    <a:gd name="T21" fmla="*/ 46 h 149"/>
                    <a:gd name="T22" fmla="*/ 237 w 931"/>
                    <a:gd name="T23" fmla="*/ 94 h 149"/>
                    <a:gd name="T24" fmla="*/ 188 w 931"/>
                    <a:gd name="T25" fmla="*/ 109 h 149"/>
                    <a:gd name="T26" fmla="*/ 231 w 931"/>
                    <a:gd name="T27" fmla="*/ 113 h 149"/>
                    <a:gd name="T28" fmla="*/ 250 w 931"/>
                    <a:gd name="T29" fmla="*/ 90 h 149"/>
                    <a:gd name="T30" fmla="*/ 266 w 931"/>
                    <a:gd name="T31" fmla="*/ 92 h 149"/>
                    <a:gd name="T32" fmla="*/ 253 w 931"/>
                    <a:gd name="T33" fmla="*/ 54 h 149"/>
                    <a:gd name="T34" fmla="*/ 266 w 931"/>
                    <a:gd name="T35" fmla="*/ 44 h 149"/>
                    <a:gd name="T36" fmla="*/ 277 w 931"/>
                    <a:gd name="T37" fmla="*/ 88 h 149"/>
                    <a:gd name="T38" fmla="*/ 266 w 931"/>
                    <a:gd name="T39" fmla="*/ 113 h 149"/>
                    <a:gd name="T40" fmla="*/ 296 w 931"/>
                    <a:gd name="T41" fmla="*/ 130 h 149"/>
                    <a:gd name="T42" fmla="*/ 299 w 931"/>
                    <a:gd name="T43" fmla="*/ 92 h 149"/>
                    <a:gd name="T44" fmla="*/ 331 w 931"/>
                    <a:gd name="T45" fmla="*/ 103 h 149"/>
                    <a:gd name="T46" fmla="*/ 382 w 931"/>
                    <a:gd name="T47" fmla="*/ 73 h 149"/>
                    <a:gd name="T48" fmla="*/ 409 w 931"/>
                    <a:gd name="T49" fmla="*/ 50 h 149"/>
                    <a:gd name="T50" fmla="*/ 439 w 931"/>
                    <a:gd name="T51" fmla="*/ 56 h 149"/>
                    <a:gd name="T52" fmla="*/ 455 w 931"/>
                    <a:gd name="T53" fmla="*/ 50 h 149"/>
                    <a:gd name="T54" fmla="*/ 431 w 931"/>
                    <a:gd name="T55" fmla="*/ 44 h 149"/>
                    <a:gd name="T56" fmla="*/ 474 w 931"/>
                    <a:gd name="T57" fmla="*/ 35 h 149"/>
                    <a:gd name="T58" fmla="*/ 544 w 931"/>
                    <a:gd name="T59" fmla="*/ 54 h 149"/>
                    <a:gd name="T60" fmla="*/ 581 w 931"/>
                    <a:gd name="T61" fmla="*/ 42 h 149"/>
                    <a:gd name="T62" fmla="*/ 584 w 931"/>
                    <a:gd name="T63" fmla="*/ 63 h 149"/>
                    <a:gd name="T64" fmla="*/ 568 w 931"/>
                    <a:gd name="T65" fmla="*/ 101 h 149"/>
                    <a:gd name="T66" fmla="*/ 611 w 931"/>
                    <a:gd name="T67" fmla="*/ 88 h 149"/>
                    <a:gd name="T68" fmla="*/ 624 w 931"/>
                    <a:gd name="T69" fmla="*/ 80 h 149"/>
                    <a:gd name="T70" fmla="*/ 648 w 931"/>
                    <a:gd name="T71" fmla="*/ 61 h 149"/>
                    <a:gd name="T72" fmla="*/ 794 w 931"/>
                    <a:gd name="T73" fmla="*/ 84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9" name="Freeform 61"/>
                <p:cNvSpPr>
                  <a:spLocks/>
                </p:cNvSpPr>
                <p:nvPr userDrawn="1"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>
                    <a:gd name="T0" fmla="*/ 3 w 31"/>
                    <a:gd name="T1" fmla="*/ 28 h 30"/>
                    <a:gd name="T2" fmla="*/ 31 w 31"/>
                    <a:gd name="T3" fmla="*/ 0 h 30"/>
                    <a:gd name="T4" fmla="*/ 19 w 31"/>
                    <a:gd name="T5" fmla="*/ 24 h 30"/>
                    <a:gd name="T6" fmla="*/ 3 w 31"/>
                    <a:gd name="T7" fmla="*/ 28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0" name="Freeform 62"/>
                <p:cNvSpPr>
                  <a:spLocks/>
                </p:cNvSpPr>
                <p:nvPr userDrawn="1"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>
                    <a:gd name="T0" fmla="*/ 6 w 44"/>
                    <a:gd name="T1" fmla="*/ 32 h 32"/>
                    <a:gd name="T2" fmla="*/ 22 w 44"/>
                    <a:gd name="T3" fmla="*/ 0 h 32"/>
                    <a:gd name="T4" fmla="*/ 38 w 44"/>
                    <a:gd name="T5" fmla="*/ 4 h 32"/>
                    <a:gd name="T6" fmla="*/ 6 w 44"/>
                    <a:gd name="T7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1" name="Freeform 63"/>
                <p:cNvSpPr>
                  <a:spLocks/>
                </p:cNvSpPr>
                <p:nvPr userDrawn="1"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>
                    <a:gd name="T0" fmla="*/ 37 w 76"/>
                    <a:gd name="T1" fmla="*/ 18 h 18"/>
                    <a:gd name="T2" fmla="*/ 25 w 76"/>
                    <a:gd name="T3" fmla="*/ 2 h 18"/>
                    <a:gd name="T4" fmla="*/ 37 w 76"/>
                    <a:gd name="T5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2" name="Freeform 64"/>
                <p:cNvSpPr>
                  <a:spLocks/>
                </p:cNvSpPr>
                <p:nvPr userDrawn="1"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>
                    <a:gd name="T0" fmla="*/ 0 w 42"/>
                    <a:gd name="T1" fmla="*/ 21 h 44"/>
                    <a:gd name="T2" fmla="*/ 12 w 42"/>
                    <a:gd name="T3" fmla="*/ 9 h 44"/>
                    <a:gd name="T4" fmla="*/ 0 w 42"/>
                    <a:gd name="T5" fmla="*/ 21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3" name="Freeform 65"/>
                <p:cNvSpPr>
                  <a:spLocks/>
                </p:cNvSpPr>
                <p:nvPr userDrawn="1"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>
                    <a:gd name="T0" fmla="*/ 7 w 31"/>
                    <a:gd name="T1" fmla="*/ 22 h 30"/>
                    <a:gd name="T2" fmla="*/ 31 w 31"/>
                    <a:gd name="T3" fmla="*/ 10 h 30"/>
                    <a:gd name="T4" fmla="*/ 7 w 31"/>
                    <a:gd name="T5" fmla="*/ 22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10" name="Group 159"/>
              <p:cNvGrpSpPr>
                <a:grpSpLocks/>
              </p:cNvGrpSpPr>
              <p:nvPr userDrawn="1"/>
            </p:nvGrpSpPr>
            <p:grpSpPr bwMode="auto">
              <a:xfrm>
                <a:off x="7" y="6"/>
                <a:ext cx="5739" cy="1022"/>
                <a:chOff x="1056" y="111"/>
                <a:chExt cx="2448" cy="418"/>
              </a:xfrm>
            </p:grpSpPr>
            <p:sp>
              <p:nvSpPr>
                <p:cNvPr id="27" name="Line 110"/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8" name="Line 112"/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9" name="Line 113"/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0" name="Line 114"/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1" name="Line 115"/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2" name="Line 116"/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3" name="Line 117"/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4" name="Line 118"/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5" name="Line 119"/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6" name="Line 120"/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7" name="Line 121"/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11" name="Group 160"/>
              <p:cNvGrpSpPr>
                <a:grpSpLocks/>
              </p:cNvGrpSpPr>
              <p:nvPr userDrawn="1"/>
            </p:nvGrpSpPr>
            <p:grpSpPr bwMode="auto">
              <a:xfrm>
                <a:off x="363" y="1"/>
                <a:ext cx="4919" cy="1034"/>
                <a:chOff x="1208" y="109"/>
                <a:chExt cx="2098" cy="423"/>
              </a:xfrm>
            </p:grpSpPr>
            <p:sp>
              <p:nvSpPr>
                <p:cNvPr id="12" name="Line 132"/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3" name="Line 133"/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" name="Line 134"/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5" name="Line 135"/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6" name="Line 145"/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" name="Line 146"/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" name="Line 147"/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9" name="Line 148"/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0" name="Line 149"/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1" name="Line 150"/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" name="Line 151"/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3" name="Line 152"/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4" name="Line 153"/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5" name="Line 154"/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" name="Line 155"/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</p:grpSp>
        <p:pic>
          <p:nvPicPr>
            <p:cNvPr id="7" name="Picture 158" descr="earth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gray">
            <a:xfrm>
              <a:off x="336" y="1566"/>
              <a:ext cx="690" cy="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6934200" cy="2362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72000"/>
            <a:ext cx="69342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9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CE6AE-440F-42DA-9833-498B676FF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F133E-D265-46DF-A3B6-72157D4894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5563" y="930275"/>
            <a:ext cx="2052637" cy="53324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063" y="930275"/>
            <a:ext cx="6007100" cy="53324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CC73D-7E74-44FB-9765-6D356767D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2147888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6DF9A-5D3E-4546-843B-9319CB50D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5A315-0D2B-4F4C-B67E-A0182EA70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200EE-3B78-4BB4-9F05-E0AFCF046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3F6DD-E6DE-41A6-9775-AD1A08391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89EE0-7490-46D9-A758-607BA9790D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04C1B-6843-459C-9217-FC0DE69C8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00634-4781-471C-958A-09AD644D4E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D63AE-D190-425C-A8B6-767998257C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F705C-2DBB-4B31-B290-CDB0FED81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9302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788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9285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9285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9285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j-lt"/>
                <a:cs typeface="+mn-cs"/>
              </a:defRPr>
            </a:lvl1pPr>
          </a:lstStyle>
          <a:p>
            <a:pPr>
              <a:defRPr/>
            </a:pPr>
            <a:fld id="{3F88688C-CEA9-4FEA-B595-F84252932D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1" name="Group 163"/>
          <p:cNvGrpSpPr>
            <a:grpSpLocks/>
          </p:cNvGrpSpPr>
          <p:nvPr/>
        </p:nvGrpSpPr>
        <p:grpSpPr bwMode="auto">
          <a:xfrm>
            <a:off x="261938" y="87313"/>
            <a:ext cx="8488362" cy="831850"/>
            <a:chOff x="165" y="55"/>
            <a:chExt cx="5347" cy="524"/>
          </a:xfrm>
        </p:grpSpPr>
        <p:grpSp>
          <p:nvGrpSpPr>
            <p:cNvPr id="1032" name="Group 162"/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22536" name="Freeform 8"/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>
                  <a:gd name="T0" fmla="*/ 4848 w 4848"/>
                  <a:gd name="T1" fmla="*/ 48 h 432"/>
                  <a:gd name="T2" fmla="*/ 4848 w 4848"/>
                  <a:gd name="T3" fmla="*/ 432 h 432"/>
                  <a:gd name="T4" fmla="*/ 0 w 4848"/>
                  <a:gd name="T5" fmla="*/ 432 h 432"/>
                  <a:gd name="T6" fmla="*/ 0 w 4848"/>
                  <a:gd name="T7" fmla="*/ 0 h 432"/>
                  <a:gd name="T8" fmla="*/ 4848 w 4848"/>
                  <a:gd name="T9" fmla="*/ 0 h 432"/>
                  <a:gd name="T10" fmla="*/ 4848 w 4848"/>
                  <a:gd name="T11" fmla="*/ 48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1035" name="Group 9"/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1084" name="Group 10"/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22539" name="Freeform 11"/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>
                      <a:gd name="T0" fmla="*/ 5 w 15"/>
                      <a:gd name="T1" fmla="*/ 11 h 23"/>
                      <a:gd name="T2" fmla="*/ 15 w 15"/>
                      <a:gd name="T3" fmla="*/ 5 h 23"/>
                      <a:gd name="T4" fmla="*/ 13 w 15"/>
                      <a:gd name="T5" fmla="*/ 17 h 23"/>
                      <a:gd name="T6" fmla="*/ 5 w 15"/>
                      <a:gd name="T7" fmla="*/ 11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40" name="Freeform 12"/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>
                      <a:gd name="T0" fmla="*/ 3 w 20"/>
                      <a:gd name="T1" fmla="*/ 13 h 23"/>
                      <a:gd name="T2" fmla="*/ 11 w 20"/>
                      <a:gd name="T3" fmla="*/ 3 h 23"/>
                      <a:gd name="T4" fmla="*/ 7 w 20"/>
                      <a:gd name="T5" fmla="*/ 19 h 23"/>
                      <a:gd name="T6" fmla="*/ 3 w 20"/>
                      <a:gd name="T7" fmla="*/ 13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41" name="Freeform 13"/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>
                      <a:gd name="T0" fmla="*/ 16 w 30"/>
                      <a:gd name="T1" fmla="*/ 33 h 42"/>
                      <a:gd name="T2" fmla="*/ 8 w 30"/>
                      <a:gd name="T3" fmla="*/ 21 h 42"/>
                      <a:gd name="T4" fmla="*/ 0 w 30"/>
                      <a:gd name="T5" fmla="*/ 9 h 42"/>
                      <a:gd name="T6" fmla="*/ 16 w 30"/>
                      <a:gd name="T7" fmla="*/ 3 h 42"/>
                      <a:gd name="T8" fmla="*/ 30 w 30"/>
                      <a:gd name="T9" fmla="*/ 23 h 42"/>
                      <a:gd name="T10" fmla="*/ 28 w 30"/>
                      <a:gd name="T11" fmla="*/ 31 h 42"/>
                      <a:gd name="T12" fmla="*/ 16 w 30"/>
                      <a:gd name="T13" fmla="*/ 33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42" name="Freeform 14"/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>
                      <a:gd name="T0" fmla="*/ 15 w 25"/>
                      <a:gd name="T1" fmla="*/ 16 h 16"/>
                      <a:gd name="T2" fmla="*/ 3 w 25"/>
                      <a:gd name="T3" fmla="*/ 8 h 16"/>
                      <a:gd name="T4" fmla="*/ 15 w 25"/>
                      <a:gd name="T5" fmla="*/ 0 h 16"/>
                      <a:gd name="T6" fmla="*/ 15 w 25"/>
                      <a:gd name="T7" fmla="*/ 1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43" name="Freeform 15"/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>
                      <a:gd name="T0" fmla="*/ 14 w 65"/>
                      <a:gd name="T1" fmla="*/ 24 h 46"/>
                      <a:gd name="T2" fmla="*/ 30 w 65"/>
                      <a:gd name="T3" fmla="*/ 4 h 46"/>
                      <a:gd name="T4" fmla="*/ 42 w 65"/>
                      <a:gd name="T5" fmla="*/ 0 h 46"/>
                      <a:gd name="T6" fmla="*/ 58 w 65"/>
                      <a:gd name="T7" fmla="*/ 12 h 46"/>
                      <a:gd name="T8" fmla="*/ 32 w 65"/>
                      <a:gd name="T9" fmla="*/ 26 h 46"/>
                      <a:gd name="T10" fmla="*/ 12 w 65"/>
                      <a:gd name="T11" fmla="*/ 46 h 46"/>
                      <a:gd name="T12" fmla="*/ 8 w 65"/>
                      <a:gd name="T13" fmla="*/ 20 h 46"/>
                      <a:gd name="T14" fmla="*/ 12 w 65"/>
                      <a:gd name="T15" fmla="*/ 14 h 46"/>
                      <a:gd name="T16" fmla="*/ 14 w 65"/>
                      <a:gd name="T17" fmla="*/ 24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44" name="Freeform 16"/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31 h 47"/>
                      <a:gd name="T2" fmla="*/ 18 w 69"/>
                      <a:gd name="T3" fmla="*/ 25 h 47"/>
                      <a:gd name="T4" fmla="*/ 52 w 69"/>
                      <a:gd name="T5" fmla="*/ 1 h 47"/>
                      <a:gd name="T6" fmla="*/ 64 w 69"/>
                      <a:gd name="T7" fmla="*/ 3 h 47"/>
                      <a:gd name="T8" fmla="*/ 50 w 69"/>
                      <a:gd name="T9" fmla="*/ 19 h 47"/>
                      <a:gd name="T10" fmla="*/ 28 w 69"/>
                      <a:gd name="T11" fmla="*/ 33 h 47"/>
                      <a:gd name="T12" fmla="*/ 22 w 69"/>
                      <a:gd name="T13" fmla="*/ 47 h 47"/>
                      <a:gd name="T14" fmla="*/ 16 w 69"/>
                      <a:gd name="T15" fmla="*/ 45 h 47"/>
                      <a:gd name="T16" fmla="*/ 12 w 69"/>
                      <a:gd name="T17" fmla="*/ 39 h 47"/>
                      <a:gd name="T18" fmla="*/ 0 w 69"/>
                      <a:gd name="T19" fmla="*/ 35 h 47"/>
                      <a:gd name="T20" fmla="*/ 0 w 69"/>
                      <a:gd name="T21" fmla="*/ 31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45" name="Freeform 17"/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>
                      <a:gd name="T0" fmla="*/ 10 w 355"/>
                      <a:gd name="T1" fmla="*/ 4 h 277"/>
                      <a:gd name="T2" fmla="*/ 36 w 355"/>
                      <a:gd name="T3" fmla="*/ 18 h 277"/>
                      <a:gd name="T4" fmla="*/ 46 w 355"/>
                      <a:gd name="T5" fmla="*/ 30 h 277"/>
                      <a:gd name="T6" fmla="*/ 76 w 355"/>
                      <a:gd name="T7" fmla="*/ 52 h 277"/>
                      <a:gd name="T8" fmla="*/ 92 w 355"/>
                      <a:gd name="T9" fmla="*/ 66 h 277"/>
                      <a:gd name="T10" fmla="*/ 122 w 355"/>
                      <a:gd name="T11" fmla="*/ 98 h 277"/>
                      <a:gd name="T12" fmla="*/ 136 w 355"/>
                      <a:gd name="T13" fmla="*/ 128 h 277"/>
                      <a:gd name="T14" fmla="*/ 148 w 355"/>
                      <a:gd name="T15" fmla="*/ 132 h 277"/>
                      <a:gd name="T16" fmla="*/ 154 w 355"/>
                      <a:gd name="T17" fmla="*/ 150 h 277"/>
                      <a:gd name="T18" fmla="*/ 176 w 355"/>
                      <a:gd name="T19" fmla="*/ 152 h 277"/>
                      <a:gd name="T20" fmla="*/ 170 w 355"/>
                      <a:gd name="T21" fmla="*/ 196 h 277"/>
                      <a:gd name="T22" fmla="*/ 180 w 355"/>
                      <a:gd name="T23" fmla="*/ 224 h 277"/>
                      <a:gd name="T24" fmla="*/ 198 w 355"/>
                      <a:gd name="T25" fmla="*/ 232 h 277"/>
                      <a:gd name="T26" fmla="*/ 216 w 355"/>
                      <a:gd name="T27" fmla="*/ 234 h 277"/>
                      <a:gd name="T28" fmla="*/ 236 w 355"/>
                      <a:gd name="T29" fmla="*/ 242 h 277"/>
                      <a:gd name="T30" fmla="*/ 254 w 355"/>
                      <a:gd name="T31" fmla="*/ 236 h 277"/>
                      <a:gd name="T32" fmla="*/ 272 w 355"/>
                      <a:gd name="T33" fmla="*/ 248 h 277"/>
                      <a:gd name="T34" fmla="*/ 296 w 355"/>
                      <a:gd name="T35" fmla="*/ 256 h 277"/>
                      <a:gd name="T36" fmla="*/ 314 w 355"/>
                      <a:gd name="T37" fmla="*/ 264 h 277"/>
                      <a:gd name="T38" fmla="*/ 352 w 355"/>
                      <a:gd name="T39" fmla="*/ 266 h 277"/>
                      <a:gd name="T40" fmla="*/ 342 w 355"/>
                      <a:gd name="T41" fmla="*/ 274 h 277"/>
                      <a:gd name="T42" fmla="*/ 322 w 355"/>
                      <a:gd name="T43" fmla="*/ 272 h 277"/>
                      <a:gd name="T44" fmla="*/ 300 w 355"/>
                      <a:gd name="T45" fmla="*/ 270 h 277"/>
                      <a:gd name="T46" fmla="*/ 288 w 355"/>
                      <a:gd name="T47" fmla="*/ 266 h 277"/>
                      <a:gd name="T48" fmla="*/ 252 w 355"/>
                      <a:gd name="T49" fmla="*/ 264 h 277"/>
                      <a:gd name="T50" fmla="*/ 234 w 355"/>
                      <a:gd name="T51" fmla="*/ 260 h 277"/>
                      <a:gd name="T52" fmla="*/ 172 w 355"/>
                      <a:gd name="T53" fmla="*/ 242 h 277"/>
                      <a:gd name="T54" fmla="*/ 160 w 355"/>
                      <a:gd name="T55" fmla="*/ 216 h 277"/>
                      <a:gd name="T56" fmla="*/ 126 w 355"/>
                      <a:gd name="T57" fmla="*/ 200 h 277"/>
                      <a:gd name="T58" fmla="*/ 108 w 355"/>
                      <a:gd name="T59" fmla="*/ 186 h 277"/>
                      <a:gd name="T60" fmla="*/ 94 w 355"/>
                      <a:gd name="T61" fmla="*/ 158 h 277"/>
                      <a:gd name="T62" fmla="*/ 68 w 355"/>
                      <a:gd name="T63" fmla="*/ 108 h 277"/>
                      <a:gd name="T64" fmla="*/ 64 w 355"/>
                      <a:gd name="T65" fmla="*/ 102 h 277"/>
                      <a:gd name="T66" fmla="*/ 58 w 355"/>
                      <a:gd name="T67" fmla="*/ 100 h 277"/>
                      <a:gd name="T68" fmla="*/ 54 w 355"/>
                      <a:gd name="T69" fmla="*/ 88 h 277"/>
                      <a:gd name="T70" fmla="*/ 38 w 355"/>
                      <a:gd name="T71" fmla="*/ 58 h 277"/>
                      <a:gd name="T72" fmla="*/ 20 w 355"/>
                      <a:gd name="T73" fmla="*/ 40 h 277"/>
                      <a:gd name="T74" fmla="*/ 4 w 355"/>
                      <a:gd name="T75" fmla="*/ 22 h 277"/>
                      <a:gd name="T76" fmla="*/ 10 w 355"/>
                      <a:gd name="T77" fmla="*/ 2 h 277"/>
                      <a:gd name="T78" fmla="*/ 10 w 355"/>
                      <a:gd name="T79" fmla="*/ 4 h 2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46" name="Freeform 18"/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>
                      <a:gd name="T0" fmla="*/ 54 w 156"/>
                      <a:gd name="T1" fmla="*/ 66 h 206"/>
                      <a:gd name="T2" fmla="*/ 66 w 156"/>
                      <a:gd name="T3" fmla="*/ 58 h 206"/>
                      <a:gd name="T4" fmla="*/ 68 w 156"/>
                      <a:gd name="T5" fmla="*/ 52 h 206"/>
                      <a:gd name="T6" fmla="*/ 80 w 156"/>
                      <a:gd name="T7" fmla="*/ 44 h 206"/>
                      <a:gd name="T8" fmla="*/ 106 w 156"/>
                      <a:gd name="T9" fmla="*/ 22 h 206"/>
                      <a:gd name="T10" fmla="*/ 112 w 156"/>
                      <a:gd name="T11" fmla="*/ 4 h 206"/>
                      <a:gd name="T12" fmla="*/ 124 w 156"/>
                      <a:gd name="T13" fmla="*/ 0 h 206"/>
                      <a:gd name="T14" fmla="*/ 150 w 156"/>
                      <a:gd name="T15" fmla="*/ 28 h 206"/>
                      <a:gd name="T16" fmla="*/ 146 w 156"/>
                      <a:gd name="T17" fmla="*/ 44 h 206"/>
                      <a:gd name="T18" fmla="*/ 126 w 156"/>
                      <a:gd name="T19" fmla="*/ 64 h 206"/>
                      <a:gd name="T20" fmla="*/ 132 w 156"/>
                      <a:gd name="T21" fmla="*/ 94 h 206"/>
                      <a:gd name="T22" fmla="*/ 142 w 156"/>
                      <a:gd name="T23" fmla="*/ 110 h 206"/>
                      <a:gd name="T24" fmla="*/ 146 w 156"/>
                      <a:gd name="T25" fmla="*/ 128 h 206"/>
                      <a:gd name="T26" fmla="*/ 128 w 156"/>
                      <a:gd name="T27" fmla="*/ 128 h 206"/>
                      <a:gd name="T28" fmla="*/ 116 w 156"/>
                      <a:gd name="T29" fmla="*/ 146 h 206"/>
                      <a:gd name="T30" fmla="*/ 104 w 156"/>
                      <a:gd name="T31" fmla="*/ 156 h 206"/>
                      <a:gd name="T32" fmla="*/ 100 w 156"/>
                      <a:gd name="T33" fmla="*/ 198 h 206"/>
                      <a:gd name="T34" fmla="*/ 88 w 156"/>
                      <a:gd name="T35" fmla="*/ 202 h 206"/>
                      <a:gd name="T36" fmla="*/ 82 w 156"/>
                      <a:gd name="T37" fmla="*/ 206 h 206"/>
                      <a:gd name="T38" fmla="*/ 76 w 156"/>
                      <a:gd name="T39" fmla="*/ 202 h 206"/>
                      <a:gd name="T40" fmla="*/ 72 w 156"/>
                      <a:gd name="T41" fmla="*/ 190 h 206"/>
                      <a:gd name="T42" fmla="*/ 60 w 156"/>
                      <a:gd name="T43" fmla="*/ 186 h 206"/>
                      <a:gd name="T44" fmla="*/ 42 w 156"/>
                      <a:gd name="T45" fmla="*/ 194 h 206"/>
                      <a:gd name="T46" fmla="*/ 28 w 156"/>
                      <a:gd name="T47" fmla="*/ 186 h 206"/>
                      <a:gd name="T48" fmla="*/ 10 w 156"/>
                      <a:gd name="T49" fmla="*/ 148 h 206"/>
                      <a:gd name="T50" fmla="*/ 4 w 156"/>
                      <a:gd name="T51" fmla="*/ 130 h 206"/>
                      <a:gd name="T52" fmla="*/ 0 w 156"/>
                      <a:gd name="T53" fmla="*/ 118 h 206"/>
                      <a:gd name="T54" fmla="*/ 20 w 156"/>
                      <a:gd name="T55" fmla="*/ 96 h 206"/>
                      <a:gd name="T56" fmla="*/ 32 w 156"/>
                      <a:gd name="T57" fmla="*/ 104 h 206"/>
                      <a:gd name="T58" fmla="*/ 34 w 156"/>
                      <a:gd name="T59" fmla="*/ 80 h 206"/>
                      <a:gd name="T60" fmla="*/ 52 w 156"/>
                      <a:gd name="T61" fmla="*/ 70 h 206"/>
                      <a:gd name="T62" fmla="*/ 54 w 156"/>
                      <a:gd name="T63" fmla="*/ 66 h 2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47" name="Freeform 19"/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>
                      <a:gd name="T0" fmla="*/ 4 w 109"/>
                      <a:gd name="T1" fmla="*/ 32 h 38"/>
                      <a:gd name="T2" fmla="*/ 18 w 109"/>
                      <a:gd name="T3" fmla="*/ 10 h 38"/>
                      <a:gd name="T4" fmla="*/ 46 w 109"/>
                      <a:gd name="T5" fmla="*/ 20 h 38"/>
                      <a:gd name="T6" fmla="*/ 72 w 109"/>
                      <a:gd name="T7" fmla="*/ 14 h 38"/>
                      <a:gd name="T8" fmla="*/ 90 w 109"/>
                      <a:gd name="T9" fmla="*/ 0 h 38"/>
                      <a:gd name="T10" fmla="*/ 76 w 109"/>
                      <a:gd name="T11" fmla="*/ 26 h 38"/>
                      <a:gd name="T12" fmla="*/ 60 w 109"/>
                      <a:gd name="T13" fmla="*/ 38 h 38"/>
                      <a:gd name="T14" fmla="*/ 42 w 109"/>
                      <a:gd name="T15" fmla="*/ 32 h 38"/>
                      <a:gd name="T16" fmla="*/ 14 w 109"/>
                      <a:gd name="T17" fmla="*/ 30 h 38"/>
                      <a:gd name="T18" fmla="*/ 4 w 109"/>
                      <a:gd name="T19" fmla="*/ 32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48" name="Freeform 20"/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>
                      <a:gd name="T0" fmla="*/ 8 w 76"/>
                      <a:gd name="T1" fmla="*/ 18 h 104"/>
                      <a:gd name="T2" fmla="*/ 18 w 76"/>
                      <a:gd name="T3" fmla="*/ 0 h 104"/>
                      <a:gd name="T4" fmla="*/ 34 w 76"/>
                      <a:gd name="T5" fmla="*/ 18 h 104"/>
                      <a:gd name="T6" fmla="*/ 62 w 76"/>
                      <a:gd name="T7" fmla="*/ 4 h 104"/>
                      <a:gd name="T8" fmla="*/ 46 w 76"/>
                      <a:gd name="T9" fmla="*/ 34 h 104"/>
                      <a:gd name="T10" fmla="*/ 54 w 76"/>
                      <a:gd name="T11" fmla="*/ 48 h 104"/>
                      <a:gd name="T12" fmla="*/ 58 w 76"/>
                      <a:gd name="T13" fmla="*/ 60 h 104"/>
                      <a:gd name="T14" fmla="*/ 46 w 76"/>
                      <a:gd name="T15" fmla="*/ 74 h 104"/>
                      <a:gd name="T16" fmla="*/ 34 w 76"/>
                      <a:gd name="T17" fmla="*/ 60 h 104"/>
                      <a:gd name="T18" fmla="*/ 22 w 76"/>
                      <a:gd name="T19" fmla="*/ 48 h 104"/>
                      <a:gd name="T20" fmla="*/ 28 w 76"/>
                      <a:gd name="T21" fmla="*/ 68 h 104"/>
                      <a:gd name="T22" fmla="*/ 30 w 76"/>
                      <a:gd name="T23" fmla="*/ 74 h 104"/>
                      <a:gd name="T24" fmla="*/ 20 w 76"/>
                      <a:gd name="T25" fmla="*/ 104 h 104"/>
                      <a:gd name="T26" fmla="*/ 12 w 76"/>
                      <a:gd name="T27" fmla="*/ 102 h 104"/>
                      <a:gd name="T28" fmla="*/ 8 w 76"/>
                      <a:gd name="T29" fmla="*/ 90 h 104"/>
                      <a:gd name="T30" fmla="*/ 0 w 76"/>
                      <a:gd name="T31" fmla="*/ 54 h 104"/>
                      <a:gd name="T32" fmla="*/ 2 w 76"/>
                      <a:gd name="T33" fmla="*/ 30 h 104"/>
                      <a:gd name="T34" fmla="*/ 8 w 76"/>
                      <a:gd name="T35" fmla="*/ 18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49" name="Freeform 21"/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>
                      <a:gd name="T0" fmla="*/ 3 w 37"/>
                      <a:gd name="T1" fmla="*/ 28 h 61"/>
                      <a:gd name="T2" fmla="*/ 13 w 37"/>
                      <a:gd name="T3" fmla="*/ 0 h 61"/>
                      <a:gd name="T4" fmla="*/ 15 w 37"/>
                      <a:gd name="T5" fmla="*/ 28 h 61"/>
                      <a:gd name="T6" fmla="*/ 37 w 37"/>
                      <a:gd name="T7" fmla="*/ 38 h 61"/>
                      <a:gd name="T8" fmla="*/ 19 w 37"/>
                      <a:gd name="T9" fmla="*/ 44 h 61"/>
                      <a:gd name="T10" fmla="*/ 5 w 37"/>
                      <a:gd name="T11" fmla="*/ 58 h 61"/>
                      <a:gd name="T12" fmla="*/ 1 w 37"/>
                      <a:gd name="T13" fmla="*/ 34 h 61"/>
                      <a:gd name="T14" fmla="*/ 3 w 37"/>
                      <a:gd name="T15" fmla="*/ 28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50" name="Freeform 22"/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>
                      <a:gd name="T0" fmla="*/ 7 w 49"/>
                      <a:gd name="T1" fmla="*/ 0 h 29"/>
                      <a:gd name="T2" fmla="*/ 29 w 49"/>
                      <a:gd name="T3" fmla="*/ 0 h 29"/>
                      <a:gd name="T4" fmla="*/ 49 w 49"/>
                      <a:gd name="T5" fmla="*/ 16 h 29"/>
                      <a:gd name="T6" fmla="*/ 35 w 49"/>
                      <a:gd name="T7" fmla="*/ 14 h 29"/>
                      <a:gd name="T8" fmla="*/ 3 w 49"/>
                      <a:gd name="T9" fmla="*/ 16 h 29"/>
                      <a:gd name="T10" fmla="*/ 7 w 49"/>
                      <a:gd name="T11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51" name="Freeform 23"/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>
                      <a:gd name="T0" fmla="*/ 21 w 61"/>
                      <a:gd name="T1" fmla="*/ 38 h 48"/>
                      <a:gd name="T2" fmla="*/ 15 w 61"/>
                      <a:gd name="T3" fmla="*/ 26 h 48"/>
                      <a:gd name="T4" fmla="*/ 3 w 61"/>
                      <a:gd name="T5" fmla="*/ 22 h 48"/>
                      <a:gd name="T6" fmla="*/ 13 w 61"/>
                      <a:gd name="T7" fmla="*/ 8 h 48"/>
                      <a:gd name="T8" fmla="*/ 25 w 61"/>
                      <a:gd name="T9" fmla="*/ 0 h 48"/>
                      <a:gd name="T10" fmla="*/ 49 w 61"/>
                      <a:gd name="T11" fmla="*/ 10 h 48"/>
                      <a:gd name="T12" fmla="*/ 53 w 61"/>
                      <a:gd name="T13" fmla="*/ 20 h 48"/>
                      <a:gd name="T14" fmla="*/ 61 w 61"/>
                      <a:gd name="T15" fmla="*/ 32 h 48"/>
                      <a:gd name="T16" fmla="*/ 41 w 61"/>
                      <a:gd name="T17" fmla="*/ 38 h 48"/>
                      <a:gd name="T18" fmla="*/ 23 w 61"/>
                      <a:gd name="T19" fmla="*/ 44 h 48"/>
                      <a:gd name="T20" fmla="*/ 21 w 61"/>
                      <a:gd name="T21" fmla="*/ 38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52" name="Freeform 24"/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>
                      <a:gd name="T0" fmla="*/ 46 w 286"/>
                      <a:gd name="T1" fmla="*/ 28 h 182"/>
                      <a:gd name="T2" fmla="*/ 36 w 286"/>
                      <a:gd name="T3" fmla="*/ 14 h 182"/>
                      <a:gd name="T4" fmla="*/ 26 w 286"/>
                      <a:gd name="T5" fmla="*/ 30 h 182"/>
                      <a:gd name="T6" fmla="*/ 0 w 286"/>
                      <a:gd name="T7" fmla="*/ 24 h 182"/>
                      <a:gd name="T8" fmla="*/ 10 w 286"/>
                      <a:gd name="T9" fmla="*/ 42 h 182"/>
                      <a:gd name="T10" fmla="*/ 16 w 286"/>
                      <a:gd name="T11" fmla="*/ 62 h 182"/>
                      <a:gd name="T12" fmla="*/ 24 w 286"/>
                      <a:gd name="T13" fmla="*/ 48 h 182"/>
                      <a:gd name="T14" fmla="*/ 30 w 286"/>
                      <a:gd name="T15" fmla="*/ 44 h 182"/>
                      <a:gd name="T16" fmla="*/ 48 w 286"/>
                      <a:gd name="T17" fmla="*/ 56 h 182"/>
                      <a:gd name="T18" fmla="*/ 70 w 286"/>
                      <a:gd name="T19" fmla="*/ 62 h 182"/>
                      <a:gd name="T20" fmla="*/ 88 w 286"/>
                      <a:gd name="T21" fmla="*/ 72 h 182"/>
                      <a:gd name="T22" fmla="*/ 106 w 286"/>
                      <a:gd name="T23" fmla="*/ 102 h 182"/>
                      <a:gd name="T24" fmla="*/ 104 w 286"/>
                      <a:gd name="T25" fmla="*/ 122 h 182"/>
                      <a:gd name="T26" fmla="*/ 98 w 286"/>
                      <a:gd name="T27" fmla="*/ 134 h 182"/>
                      <a:gd name="T28" fmla="*/ 122 w 286"/>
                      <a:gd name="T29" fmla="*/ 128 h 182"/>
                      <a:gd name="T30" fmla="*/ 140 w 286"/>
                      <a:gd name="T31" fmla="*/ 140 h 182"/>
                      <a:gd name="T32" fmla="*/ 168 w 286"/>
                      <a:gd name="T33" fmla="*/ 148 h 182"/>
                      <a:gd name="T34" fmla="*/ 174 w 286"/>
                      <a:gd name="T35" fmla="*/ 146 h 182"/>
                      <a:gd name="T36" fmla="*/ 168 w 286"/>
                      <a:gd name="T37" fmla="*/ 134 h 182"/>
                      <a:gd name="T38" fmla="*/ 178 w 286"/>
                      <a:gd name="T39" fmla="*/ 136 h 182"/>
                      <a:gd name="T40" fmla="*/ 186 w 286"/>
                      <a:gd name="T41" fmla="*/ 118 h 182"/>
                      <a:gd name="T42" fmla="*/ 202 w 286"/>
                      <a:gd name="T43" fmla="*/ 122 h 182"/>
                      <a:gd name="T44" fmla="*/ 214 w 286"/>
                      <a:gd name="T45" fmla="*/ 130 h 182"/>
                      <a:gd name="T46" fmla="*/ 244 w 286"/>
                      <a:gd name="T47" fmla="*/ 168 h 182"/>
                      <a:gd name="T48" fmla="*/ 262 w 286"/>
                      <a:gd name="T49" fmla="*/ 178 h 182"/>
                      <a:gd name="T50" fmla="*/ 284 w 286"/>
                      <a:gd name="T51" fmla="*/ 170 h 182"/>
                      <a:gd name="T52" fmla="*/ 268 w 286"/>
                      <a:gd name="T53" fmla="*/ 160 h 182"/>
                      <a:gd name="T54" fmla="*/ 256 w 286"/>
                      <a:gd name="T55" fmla="*/ 138 h 182"/>
                      <a:gd name="T56" fmla="*/ 250 w 286"/>
                      <a:gd name="T57" fmla="*/ 132 h 182"/>
                      <a:gd name="T58" fmla="*/ 248 w 286"/>
                      <a:gd name="T59" fmla="*/ 122 h 182"/>
                      <a:gd name="T60" fmla="*/ 236 w 286"/>
                      <a:gd name="T61" fmla="*/ 116 h 182"/>
                      <a:gd name="T62" fmla="*/ 240 w 286"/>
                      <a:gd name="T63" fmla="*/ 96 h 182"/>
                      <a:gd name="T64" fmla="*/ 220 w 286"/>
                      <a:gd name="T65" fmla="*/ 86 h 182"/>
                      <a:gd name="T66" fmla="*/ 210 w 286"/>
                      <a:gd name="T67" fmla="*/ 70 h 182"/>
                      <a:gd name="T68" fmla="*/ 190 w 286"/>
                      <a:gd name="T69" fmla="*/ 54 h 182"/>
                      <a:gd name="T70" fmla="*/ 168 w 286"/>
                      <a:gd name="T71" fmla="*/ 38 h 182"/>
                      <a:gd name="T72" fmla="*/ 156 w 286"/>
                      <a:gd name="T73" fmla="*/ 34 h 182"/>
                      <a:gd name="T74" fmla="*/ 120 w 286"/>
                      <a:gd name="T75" fmla="*/ 16 h 182"/>
                      <a:gd name="T76" fmla="*/ 102 w 286"/>
                      <a:gd name="T77" fmla="*/ 4 h 182"/>
                      <a:gd name="T78" fmla="*/ 96 w 286"/>
                      <a:gd name="T79" fmla="*/ 0 h 182"/>
                      <a:gd name="T80" fmla="*/ 70 w 286"/>
                      <a:gd name="T81" fmla="*/ 10 h 182"/>
                      <a:gd name="T82" fmla="*/ 56 w 286"/>
                      <a:gd name="T83" fmla="*/ 32 h 182"/>
                      <a:gd name="T84" fmla="*/ 46 w 286"/>
                      <a:gd name="T85" fmla="*/ 28 h 1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53" name="Freeform 25"/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>
                      <a:gd name="T0" fmla="*/ 1 w 78"/>
                      <a:gd name="T1" fmla="*/ 58 h 78"/>
                      <a:gd name="T2" fmla="*/ 27 w 78"/>
                      <a:gd name="T3" fmla="*/ 60 h 78"/>
                      <a:gd name="T4" fmla="*/ 45 w 78"/>
                      <a:gd name="T5" fmla="*/ 48 h 78"/>
                      <a:gd name="T6" fmla="*/ 57 w 78"/>
                      <a:gd name="T7" fmla="*/ 30 h 78"/>
                      <a:gd name="T8" fmla="*/ 43 w 78"/>
                      <a:gd name="T9" fmla="*/ 14 h 78"/>
                      <a:gd name="T10" fmla="*/ 43 w 78"/>
                      <a:gd name="T11" fmla="*/ 4 h 78"/>
                      <a:gd name="T12" fmla="*/ 71 w 78"/>
                      <a:gd name="T13" fmla="*/ 26 h 78"/>
                      <a:gd name="T14" fmla="*/ 67 w 78"/>
                      <a:gd name="T15" fmla="*/ 54 h 78"/>
                      <a:gd name="T16" fmla="*/ 33 w 78"/>
                      <a:gd name="T17" fmla="*/ 78 h 78"/>
                      <a:gd name="T18" fmla="*/ 9 w 78"/>
                      <a:gd name="T19" fmla="*/ 66 h 78"/>
                      <a:gd name="T20" fmla="*/ 3 w 78"/>
                      <a:gd name="T21" fmla="*/ 62 h 78"/>
                      <a:gd name="T22" fmla="*/ 1 w 78"/>
                      <a:gd name="T23" fmla="*/ 58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54" name="Freeform 26"/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>
                      <a:gd name="T0" fmla="*/ 3 w 17"/>
                      <a:gd name="T1" fmla="*/ 4 h 18"/>
                      <a:gd name="T2" fmla="*/ 3 w 17"/>
                      <a:gd name="T3" fmla="*/ 14 h 18"/>
                      <a:gd name="T4" fmla="*/ 3 w 17"/>
                      <a:gd name="T5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55" name="Freeform 27"/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>
                      <a:gd name="T0" fmla="*/ 8 w 26"/>
                      <a:gd name="T1" fmla="*/ 14 h 22"/>
                      <a:gd name="T2" fmla="*/ 14 w 26"/>
                      <a:gd name="T3" fmla="*/ 0 h 22"/>
                      <a:gd name="T4" fmla="*/ 14 w 26"/>
                      <a:gd name="T5" fmla="*/ 22 h 22"/>
                      <a:gd name="T6" fmla="*/ 8 w 26"/>
                      <a:gd name="T7" fmla="*/ 14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56" name="Freeform 28"/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7 w 20"/>
                      <a:gd name="T3" fmla="*/ 2 h 15"/>
                      <a:gd name="T4" fmla="*/ 9 w 20"/>
                      <a:gd name="T5" fmla="*/ 12 h 15"/>
                      <a:gd name="T6" fmla="*/ 7 w 20"/>
                      <a:gd name="T7" fmla="*/ 12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57" name="Freeform 29"/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5 w 20"/>
                      <a:gd name="T3" fmla="*/ 2 h 15"/>
                      <a:gd name="T4" fmla="*/ 15 w 20"/>
                      <a:gd name="T5" fmla="*/ 14 h 15"/>
                      <a:gd name="T6" fmla="*/ 7 w 20"/>
                      <a:gd name="T7" fmla="*/ 12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58" name="Freeform 30"/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50 h 80"/>
                      <a:gd name="T2" fmla="*/ 14 w 80"/>
                      <a:gd name="T3" fmla="*/ 24 h 80"/>
                      <a:gd name="T4" fmla="*/ 26 w 80"/>
                      <a:gd name="T5" fmla="*/ 20 h 80"/>
                      <a:gd name="T6" fmla="*/ 48 w 80"/>
                      <a:gd name="T7" fmla="*/ 18 h 80"/>
                      <a:gd name="T8" fmla="*/ 58 w 80"/>
                      <a:gd name="T9" fmla="*/ 0 h 80"/>
                      <a:gd name="T10" fmla="*/ 80 w 80"/>
                      <a:gd name="T11" fmla="*/ 40 h 80"/>
                      <a:gd name="T12" fmla="*/ 70 w 80"/>
                      <a:gd name="T13" fmla="*/ 56 h 80"/>
                      <a:gd name="T14" fmla="*/ 54 w 80"/>
                      <a:gd name="T15" fmla="*/ 62 h 80"/>
                      <a:gd name="T16" fmla="*/ 48 w 80"/>
                      <a:gd name="T17" fmla="*/ 80 h 80"/>
                      <a:gd name="T18" fmla="*/ 32 w 80"/>
                      <a:gd name="T19" fmla="*/ 68 h 80"/>
                      <a:gd name="T20" fmla="*/ 38 w 80"/>
                      <a:gd name="T21" fmla="*/ 52 h 80"/>
                      <a:gd name="T22" fmla="*/ 30 w 80"/>
                      <a:gd name="T23" fmla="*/ 28 h 80"/>
                      <a:gd name="T24" fmla="*/ 20 w 80"/>
                      <a:gd name="T25" fmla="*/ 48 h 80"/>
                      <a:gd name="T26" fmla="*/ 8 w 80"/>
                      <a:gd name="T27" fmla="*/ 56 h 80"/>
                      <a:gd name="T28" fmla="*/ 0 w 80"/>
                      <a:gd name="T29" fmla="*/ 5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59" name="Freeform 31"/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>
                      <a:gd name="T0" fmla="*/ 14 w 94"/>
                      <a:gd name="T1" fmla="*/ 96 h 174"/>
                      <a:gd name="T2" fmla="*/ 26 w 94"/>
                      <a:gd name="T3" fmla="*/ 128 h 174"/>
                      <a:gd name="T4" fmla="*/ 32 w 94"/>
                      <a:gd name="T5" fmla="*/ 108 h 174"/>
                      <a:gd name="T6" fmla="*/ 52 w 94"/>
                      <a:gd name="T7" fmla="*/ 100 h 174"/>
                      <a:gd name="T8" fmla="*/ 46 w 94"/>
                      <a:gd name="T9" fmla="*/ 124 h 174"/>
                      <a:gd name="T10" fmla="*/ 66 w 94"/>
                      <a:gd name="T11" fmla="*/ 126 h 174"/>
                      <a:gd name="T12" fmla="*/ 76 w 94"/>
                      <a:gd name="T13" fmla="*/ 142 h 174"/>
                      <a:gd name="T14" fmla="*/ 58 w 94"/>
                      <a:gd name="T15" fmla="*/ 148 h 174"/>
                      <a:gd name="T16" fmla="*/ 74 w 94"/>
                      <a:gd name="T17" fmla="*/ 174 h 174"/>
                      <a:gd name="T18" fmla="*/ 84 w 94"/>
                      <a:gd name="T19" fmla="*/ 154 h 174"/>
                      <a:gd name="T20" fmla="*/ 82 w 94"/>
                      <a:gd name="T21" fmla="*/ 112 h 174"/>
                      <a:gd name="T22" fmla="*/ 60 w 94"/>
                      <a:gd name="T23" fmla="*/ 106 h 174"/>
                      <a:gd name="T24" fmla="*/ 50 w 94"/>
                      <a:gd name="T25" fmla="*/ 82 h 174"/>
                      <a:gd name="T26" fmla="*/ 34 w 94"/>
                      <a:gd name="T27" fmla="*/ 82 h 174"/>
                      <a:gd name="T28" fmla="*/ 30 w 94"/>
                      <a:gd name="T29" fmla="*/ 70 h 174"/>
                      <a:gd name="T30" fmla="*/ 42 w 94"/>
                      <a:gd name="T31" fmla="*/ 42 h 174"/>
                      <a:gd name="T32" fmla="*/ 30 w 94"/>
                      <a:gd name="T33" fmla="*/ 0 h 174"/>
                      <a:gd name="T34" fmla="*/ 18 w 94"/>
                      <a:gd name="T35" fmla="*/ 22 h 174"/>
                      <a:gd name="T36" fmla="*/ 4 w 94"/>
                      <a:gd name="T37" fmla="*/ 46 h 174"/>
                      <a:gd name="T38" fmla="*/ 14 w 94"/>
                      <a:gd name="T39" fmla="*/ 76 h 174"/>
                      <a:gd name="T40" fmla="*/ 14 w 94"/>
                      <a:gd name="T41" fmla="*/ 96 h 1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60" name="Freeform 32"/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>
                      <a:gd name="T0" fmla="*/ 6 w 32"/>
                      <a:gd name="T1" fmla="*/ 24 h 50"/>
                      <a:gd name="T2" fmla="*/ 12 w 32"/>
                      <a:gd name="T3" fmla="*/ 0 h 50"/>
                      <a:gd name="T4" fmla="*/ 20 w 32"/>
                      <a:gd name="T5" fmla="*/ 16 h 50"/>
                      <a:gd name="T6" fmla="*/ 22 w 32"/>
                      <a:gd name="T7" fmla="*/ 24 h 50"/>
                      <a:gd name="T8" fmla="*/ 28 w 32"/>
                      <a:gd name="T9" fmla="*/ 26 h 50"/>
                      <a:gd name="T10" fmla="*/ 32 w 32"/>
                      <a:gd name="T11" fmla="*/ 38 h 50"/>
                      <a:gd name="T12" fmla="*/ 18 w 32"/>
                      <a:gd name="T13" fmla="*/ 50 h 50"/>
                      <a:gd name="T14" fmla="*/ 6 w 32"/>
                      <a:gd name="T15" fmla="*/ 24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61" name="Freeform 33"/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44 h 50"/>
                      <a:gd name="T2" fmla="*/ 22 w 43"/>
                      <a:gd name="T3" fmla="*/ 20 h 50"/>
                      <a:gd name="T4" fmla="*/ 36 w 43"/>
                      <a:gd name="T5" fmla="*/ 0 h 50"/>
                      <a:gd name="T6" fmla="*/ 24 w 43"/>
                      <a:gd name="T7" fmla="*/ 28 h 50"/>
                      <a:gd name="T8" fmla="*/ 2 w 43"/>
                      <a:gd name="T9" fmla="*/ 50 h 50"/>
                      <a:gd name="T10" fmla="*/ 0 w 43"/>
                      <a:gd name="T11" fmla="*/ 44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62" name="Freeform 34"/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>
                      <a:gd name="T0" fmla="*/ 21 w 471"/>
                      <a:gd name="T1" fmla="*/ 280 h 281"/>
                      <a:gd name="T2" fmla="*/ 24 w 471"/>
                      <a:gd name="T3" fmla="*/ 250 h 281"/>
                      <a:gd name="T4" fmla="*/ 22 w 471"/>
                      <a:gd name="T5" fmla="*/ 245 h 281"/>
                      <a:gd name="T6" fmla="*/ 16 w 471"/>
                      <a:gd name="T7" fmla="*/ 218 h 281"/>
                      <a:gd name="T8" fmla="*/ 4 w 471"/>
                      <a:gd name="T9" fmla="*/ 215 h 281"/>
                      <a:gd name="T10" fmla="*/ 0 w 471"/>
                      <a:gd name="T11" fmla="*/ 191 h 281"/>
                      <a:gd name="T12" fmla="*/ 12 w 471"/>
                      <a:gd name="T13" fmla="*/ 180 h 281"/>
                      <a:gd name="T14" fmla="*/ 6 w 471"/>
                      <a:gd name="T15" fmla="*/ 165 h 281"/>
                      <a:gd name="T16" fmla="*/ 2 w 471"/>
                      <a:gd name="T17" fmla="*/ 160 h 281"/>
                      <a:gd name="T18" fmla="*/ 28 w 471"/>
                      <a:gd name="T19" fmla="*/ 120 h 281"/>
                      <a:gd name="T20" fmla="*/ 44 w 471"/>
                      <a:gd name="T21" fmla="*/ 96 h 281"/>
                      <a:gd name="T22" fmla="*/ 42 w 471"/>
                      <a:gd name="T23" fmla="*/ 70 h 281"/>
                      <a:gd name="T24" fmla="*/ 24 w 471"/>
                      <a:gd name="T25" fmla="*/ 43 h 281"/>
                      <a:gd name="T26" fmla="*/ 20 w 471"/>
                      <a:gd name="T27" fmla="*/ 32 h 281"/>
                      <a:gd name="T28" fmla="*/ 26 w 471"/>
                      <a:gd name="T29" fmla="*/ 36 h 281"/>
                      <a:gd name="T30" fmla="*/ 48 w 471"/>
                      <a:gd name="T31" fmla="*/ 35 h 281"/>
                      <a:gd name="T32" fmla="*/ 64 w 471"/>
                      <a:gd name="T33" fmla="*/ 11 h 281"/>
                      <a:gd name="T34" fmla="*/ 82 w 471"/>
                      <a:gd name="T35" fmla="*/ 0 h 281"/>
                      <a:gd name="T36" fmla="*/ 88 w 471"/>
                      <a:gd name="T37" fmla="*/ 2 h 281"/>
                      <a:gd name="T38" fmla="*/ 92 w 471"/>
                      <a:gd name="T39" fmla="*/ 9 h 281"/>
                      <a:gd name="T40" fmla="*/ 98 w 471"/>
                      <a:gd name="T41" fmla="*/ 5 h 281"/>
                      <a:gd name="T42" fmla="*/ 110 w 471"/>
                      <a:gd name="T43" fmla="*/ 8 h 281"/>
                      <a:gd name="T44" fmla="*/ 116 w 471"/>
                      <a:gd name="T45" fmla="*/ 9 h 281"/>
                      <a:gd name="T46" fmla="*/ 141 w 471"/>
                      <a:gd name="T47" fmla="*/ 14 h 281"/>
                      <a:gd name="T48" fmla="*/ 155 w 471"/>
                      <a:gd name="T49" fmla="*/ 24 h 281"/>
                      <a:gd name="T50" fmla="*/ 167 w 471"/>
                      <a:gd name="T51" fmla="*/ 17 h 281"/>
                      <a:gd name="T52" fmla="*/ 173 w 471"/>
                      <a:gd name="T53" fmla="*/ 14 h 281"/>
                      <a:gd name="T54" fmla="*/ 195 w 471"/>
                      <a:gd name="T55" fmla="*/ 14 h 281"/>
                      <a:gd name="T56" fmla="*/ 211 w 471"/>
                      <a:gd name="T57" fmla="*/ 32 h 281"/>
                      <a:gd name="T58" fmla="*/ 231 w 471"/>
                      <a:gd name="T59" fmla="*/ 59 h 281"/>
                      <a:gd name="T60" fmla="*/ 245 w 471"/>
                      <a:gd name="T61" fmla="*/ 70 h 281"/>
                      <a:gd name="T62" fmla="*/ 257 w 471"/>
                      <a:gd name="T63" fmla="*/ 68 h 281"/>
                      <a:gd name="T64" fmla="*/ 270 w 471"/>
                      <a:gd name="T65" fmla="*/ 65 h 281"/>
                      <a:gd name="T66" fmla="*/ 290 w 471"/>
                      <a:gd name="T67" fmla="*/ 71 h 281"/>
                      <a:gd name="T68" fmla="*/ 300 w 471"/>
                      <a:gd name="T69" fmla="*/ 81 h 281"/>
                      <a:gd name="T70" fmla="*/ 308 w 471"/>
                      <a:gd name="T71" fmla="*/ 90 h 281"/>
                      <a:gd name="T72" fmla="*/ 318 w 471"/>
                      <a:gd name="T73" fmla="*/ 111 h 281"/>
                      <a:gd name="T74" fmla="*/ 322 w 471"/>
                      <a:gd name="T75" fmla="*/ 120 h 281"/>
                      <a:gd name="T76" fmla="*/ 324 w 471"/>
                      <a:gd name="T77" fmla="*/ 125 h 281"/>
                      <a:gd name="T78" fmla="*/ 310 w 471"/>
                      <a:gd name="T79" fmla="*/ 142 h 281"/>
                      <a:gd name="T80" fmla="*/ 322 w 471"/>
                      <a:gd name="T81" fmla="*/ 141 h 281"/>
                      <a:gd name="T82" fmla="*/ 342 w 471"/>
                      <a:gd name="T83" fmla="*/ 155 h 281"/>
                      <a:gd name="T84" fmla="*/ 364 w 471"/>
                      <a:gd name="T85" fmla="*/ 157 h 281"/>
                      <a:gd name="T86" fmla="*/ 380 w 471"/>
                      <a:gd name="T87" fmla="*/ 168 h 281"/>
                      <a:gd name="T88" fmla="*/ 382 w 471"/>
                      <a:gd name="T89" fmla="*/ 172 h 281"/>
                      <a:gd name="T90" fmla="*/ 382 w 471"/>
                      <a:gd name="T91" fmla="*/ 176 h 281"/>
                      <a:gd name="T92" fmla="*/ 394 w 471"/>
                      <a:gd name="T93" fmla="*/ 172 h 281"/>
                      <a:gd name="T94" fmla="*/ 400 w 471"/>
                      <a:gd name="T95" fmla="*/ 171 h 281"/>
                      <a:gd name="T96" fmla="*/ 439 w 471"/>
                      <a:gd name="T97" fmla="*/ 185 h 281"/>
                      <a:gd name="T98" fmla="*/ 447 w 471"/>
                      <a:gd name="T99" fmla="*/ 199 h 281"/>
                      <a:gd name="T100" fmla="*/ 465 w 471"/>
                      <a:gd name="T101" fmla="*/ 201 h 281"/>
                      <a:gd name="T102" fmla="*/ 471 w 471"/>
                      <a:gd name="T103" fmla="*/ 215 h 281"/>
                      <a:gd name="T104" fmla="*/ 451 w 471"/>
                      <a:gd name="T105" fmla="*/ 258 h 281"/>
                      <a:gd name="T106" fmla="*/ 435 w 471"/>
                      <a:gd name="T107" fmla="*/ 281 h 2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63" name="Freeform 35"/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>
                      <a:gd name="T0" fmla="*/ 406 w 984"/>
                      <a:gd name="T1" fmla="*/ 6 h 844"/>
                      <a:gd name="T2" fmla="*/ 502 w 984"/>
                      <a:gd name="T3" fmla="*/ 34 h 844"/>
                      <a:gd name="T4" fmla="*/ 550 w 984"/>
                      <a:gd name="T5" fmla="*/ 38 h 844"/>
                      <a:gd name="T6" fmla="*/ 578 w 984"/>
                      <a:gd name="T7" fmla="*/ 130 h 844"/>
                      <a:gd name="T8" fmla="*/ 586 w 984"/>
                      <a:gd name="T9" fmla="*/ 90 h 844"/>
                      <a:gd name="T10" fmla="*/ 606 w 984"/>
                      <a:gd name="T11" fmla="*/ 70 h 844"/>
                      <a:gd name="T12" fmla="*/ 642 w 984"/>
                      <a:gd name="T13" fmla="*/ 126 h 844"/>
                      <a:gd name="T14" fmla="*/ 682 w 984"/>
                      <a:gd name="T15" fmla="*/ 98 h 844"/>
                      <a:gd name="T16" fmla="*/ 706 w 984"/>
                      <a:gd name="T17" fmla="*/ 86 h 844"/>
                      <a:gd name="T18" fmla="*/ 762 w 984"/>
                      <a:gd name="T19" fmla="*/ 2 h 844"/>
                      <a:gd name="T20" fmla="*/ 798 w 984"/>
                      <a:gd name="T21" fmla="*/ 70 h 844"/>
                      <a:gd name="T22" fmla="*/ 798 w 984"/>
                      <a:gd name="T23" fmla="*/ 130 h 844"/>
                      <a:gd name="T24" fmla="*/ 790 w 984"/>
                      <a:gd name="T25" fmla="*/ 158 h 844"/>
                      <a:gd name="T26" fmla="*/ 766 w 984"/>
                      <a:gd name="T27" fmla="*/ 162 h 844"/>
                      <a:gd name="T28" fmla="*/ 762 w 984"/>
                      <a:gd name="T29" fmla="*/ 186 h 844"/>
                      <a:gd name="T30" fmla="*/ 802 w 984"/>
                      <a:gd name="T31" fmla="*/ 226 h 844"/>
                      <a:gd name="T32" fmla="*/ 786 w 984"/>
                      <a:gd name="T33" fmla="*/ 322 h 844"/>
                      <a:gd name="T34" fmla="*/ 830 w 984"/>
                      <a:gd name="T35" fmla="*/ 414 h 844"/>
                      <a:gd name="T36" fmla="*/ 854 w 984"/>
                      <a:gd name="T37" fmla="*/ 450 h 844"/>
                      <a:gd name="T38" fmla="*/ 830 w 984"/>
                      <a:gd name="T39" fmla="*/ 450 h 844"/>
                      <a:gd name="T40" fmla="*/ 746 w 984"/>
                      <a:gd name="T41" fmla="*/ 378 h 844"/>
                      <a:gd name="T42" fmla="*/ 678 w 984"/>
                      <a:gd name="T43" fmla="*/ 402 h 844"/>
                      <a:gd name="T44" fmla="*/ 590 w 984"/>
                      <a:gd name="T45" fmla="*/ 442 h 844"/>
                      <a:gd name="T46" fmla="*/ 642 w 984"/>
                      <a:gd name="T47" fmla="*/ 578 h 844"/>
                      <a:gd name="T48" fmla="*/ 710 w 984"/>
                      <a:gd name="T49" fmla="*/ 610 h 844"/>
                      <a:gd name="T50" fmla="*/ 738 w 984"/>
                      <a:gd name="T51" fmla="*/ 550 h 844"/>
                      <a:gd name="T52" fmla="*/ 774 w 984"/>
                      <a:gd name="T53" fmla="*/ 570 h 844"/>
                      <a:gd name="T54" fmla="*/ 766 w 984"/>
                      <a:gd name="T55" fmla="*/ 630 h 844"/>
                      <a:gd name="T56" fmla="*/ 802 w 984"/>
                      <a:gd name="T57" fmla="*/ 670 h 844"/>
                      <a:gd name="T58" fmla="*/ 838 w 984"/>
                      <a:gd name="T59" fmla="*/ 658 h 844"/>
                      <a:gd name="T60" fmla="*/ 922 w 984"/>
                      <a:gd name="T61" fmla="*/ 806 h 844"/>
                      <a:gd name="T62" fmla="*/ 942 w 984"/>
                      <a:gd name="T63" fmla="*/ 826 h 844"/>
                      <a:gd name="T64" fmla="*/ 874 w 984"/>
                      <a:gd name="T65" fmla="*/ 810 h 844"/>
                      <a:gd name="T66" fmla="*/ 830 w 984"/>
                      <a:gd name="T67" fmla="*/ 758 h 844"/>
                      <a:gd name="T68" fmla="*/ 778 w 984"/>
                      <a:gd name="T69" fmla="*/ 710 h 844"/>
                      <a:gd name="T70" fmla="*/ 702 w 984"/>
                      <a:gd name="T71" fmla="*/ 662 h 844"/>
                      <a:gd name="T72" fmla="*/ 614 w 984"/>
                      <a:gd name="T73" fmla="*/ 646 h 844"/>
                      <a:gd name="T74" fmla="*/ 506 w 984"/>
                      <a:gd name="T75" fmla="*/ 594 h 844"/>
                      <a:gd name="T76" fmla="*/ 462 w 984"/>
                      <a:gd name="T77" fmla="*/ 506 h 844"/>
                      <a:gd name="T78" fmla="*/ 430 w 984"/>
                      <a:gd name="T79" fmla="*/ 462 h 844"/>
                      <a:gd name="T80" fmla="*/ 382 w 984"/>
                      <a:gd name="T81" fmla="*/ 430 h 844"/>
                      <a:gd name="T82" fmla="*/ 342 w 984"/>
                      <a:gd name="T83" fmla="*/ 370 h 844"/>
                      <a:gd name="T84" fmla="*/ 354 w 984"/>
                      <a:gd name="T85" fmla="*/ 414 h 844"/>
                      <a:gd name="T86" fmla="*/ 418 w 984"/>
                      <a:gd name="T87" fmla="*/ 494 h 844"/>
                      <a:gd name="T88" fmla="*/ 422 w 984"/>
                      <a:gd name="T89" fmla="*/ 526 h 844"/>
                      <a:gd name="T90" fmla="*/ 394 w 984"/>
                      <a:gd name="T91" fmla="*/ 498 h 844"/>
                      <a:gd name="T92" fmla="*/ 354 w 984"/>
                      <a:gd name="T93" fmla="*/ 466 h 844"/>
                      <a:gd name="T94" fmla="*/ 314 w 984"/>
                      <a:gd name="T95" fmla="*/ 402 h 844"/>
                      <a:gd name="T96" fmla="*/ 266 w 984"/>
                      <a:gd name="T97" fmla="*/ 346 h 844"/>
                      <a:gd name="T98" fmla="*/ 210 w 984"/>
                      <a:gd name="T99" fmla="*/ 314 h 844"/>
                      <a:gd name="T100" fmla="*/ 154 w 984"/>
                      <a:gd name="T101" fmla="*/ 238 h 844"/>
                      <a:gd name="T102" fmla="*/ 66 w 984"/>
                      <a:gd name="T103" fmla="*/ 66 h 844"/>
                      <a:gd name="T104" fmla="*/ 34 w 984"/>
                      <a:gd name="T105" fmla="*/ 38 h 844"/>
                      <a:gd name="T106" fmla="*/ 46 w 984"/>
                      <a:gd name="T107" fmla="*/ 22 h 844"/>
                      <a:gd name="T108" fmla="*/ 102 w 984"/>
                      <a:gd name="T109" fmla="*/ 70 h 8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64" name="Freeform 36"/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>
                      <a:gd name="T0" fmla="*/ 6 w 36"/>
                      <a:gd name="T1" fmla="*/ 28 h 48"/>
                      <a:gd name="T2" fmla="*/ 10 w 36"/>
                      <a:gd name="T3" fmla="*/ 48 h 48"/>
                      <a:gd name="T4" fmla="*/ 6 w 36"/>
                      <a:gd name="T5" fmla="*/ 28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65" name="Freeform 37"/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>
                      <a:gd name="T0" fmla="*/ 0 w 36"/>
                      <a:gd name="T1" fmla="*/ 5 h 37"/>
                      <a:gd name="T2" fmla="*/ 12 w 36"/>
                      <a:gd name="T3" fmla="*/ 1 h 37"/>
                      <a:gd name="T4" fmla="*/ 36 w 36"/>
                      <a:gd name="T5" fmla="*/ 17 h 37"/>
                      <a:gd name="T6" fmla="*/ 8 w 36"/>
                      <a:gd name="T7" fmla="*/ 17 h 37"/>
                      <a:gd name="T8" fmla="*/ 0 w 36"/>
                      <a:gd name="T9" fmla="*/ 5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66" name="Freeform 38"/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>
                      <a:gd name="T0" fmla="*/ 0 w 170"/>
                      <a:gd name="T1" fmla="*/ 49 h 96"/>
                      <a:gd name="T2" fmla="*/ 28 w 170"/>
                      <a:gd name="T3" fmla="*/ 25 h 96"/>
                      <a:gd name="T4" fmla="*/ 56 w 170"/>
                      <a:gd name="T5" fmla="*/ 21 h 96"/>
                      <a:gd name="T6" fmla="*/ 80 w 170"/>
                      <a:gd name="T7" fmla="*/ 9 h 96"/>
                      <a:gd name="T8" fmla="*/ 64 w 170"/>
                      <a:gd name="T9" fmla="*/ 25 h 96"/>
                      <a:gd name="T10" fmla="*/ 124 w 170"/>
                      <a:gd name="T11" fmla="*/ 49 h 96"/>
                      <a:gd name="T12" fmla="*/ 160 w 170"/>
                      <a:gd name="T13" fmla="*/ 65 h 96"/>
                      <a:gd name="T14" fmla="*/ 116 w 170"/>
                      <a:gd name="T15" fmla="*/ 77 h 96"/>
                      <a:gd name="T16" fmla="*/ 88 w 170"/>
                      <a:gd name="T17" fmla="*/ 57 h 96"/>
                      <a:gd name="T18" fmla="*/ 76 w 170"/>
                      <a:gd name="T19" fmla="*/ 53 h 96"/>
                      <a:gd name="T20" fmla="*/ 24 w 170"/>
                      <a:gd name="T21" fmla="*/ 41 h 96"/>
                      <a:gd name="T22" fmla="*/ 0 w 170"/>
                      <a:gd name="T23" fmla="*/ 49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67" name="Freeform 39"/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>
                      <a:gd name="T0" fmla="*/ 0 w 138"/>
                      <a:gd name="T1" fmla="*/ 0 h 44"/>
                      <a:gd name="T2" fmla="*/ 52 w 138"/>
                      <a:gd name="T3" fmla="*/ 4 h 44"/>
                      <a:gd name="T4" fmla="*/ 88 w 138"/>
                      <a:gd name="T5" fmla="*/ 24 h 44"/>
                      <a:gd name="T6" fmla="*/ 112 w 138"/>
                      <a:gd name="T7" fmla="*/ 20 h 44"/>
                      <a:gd name="T8" fmla="*/ 108 w 138"/>
                      <a:gd name="T9" fmla="*/ 44 h 44"/>
                      <a:gd name="T10" fmla="*/ 64 w 138"/>
                      <a:gd name="T11" fmla="*/ 40 h 44"/>
                      <a:gd name="T12" fmla="*/ 0 w 138"/>
                      <a:gd name="T13" fmla="*/ 36 h 44"/>
                      <a:gd name="T14" fmla="*/ 28 w 138"/>
                      <a:gd name="T15" fmla="*/ 20 h 44"/>
                      <a:gd name="T16" fmla="*/ 0 w 138"/>
                      <a:gd name="T17" fmla="*/ 0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68" name="Freeform 40"/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>
                      <a:gd name="T0" fmla="*/ 17 w 57"/>
                      <a:gd name="T1" fmla="*/ 25 h 42"/>
                      <a:gd name="T2" fmla="*/ 37 w 57"/>
                      <a:gd name="T3" fmla="*/ 13 h 42"/>
                      <a:gd name="T4" fmla="*/ 17 w 57"/>
                      <a:gd name="T5" fmla="*/ 25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69" name="Freeform 41"/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>
                      <a:gd name="T0" fmla="*/ 19 w 39"/>
                      <a:gd name="T1" fmla="*/ 32 h 52"/>
                      <a:gd name="T2" fmla="*/ 19 w 39"/>
                      <a:gd name="T3" fmla="*/ 0 h 52"/>
                      <a:gd name="T4" fmla="*/ 19 w 39"/>
                      <a:gd name="T5" fmla="*/ 32 h 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70" name="Freeform 42"/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>
                      <a:gd name="T0" fmla="*/ 4 w 44"/>
                      <a:gd name="T1" fmla="*/ 9 h 80"/>
                      <a:gd name="T2" fmla="*/ 20 w 44"/>
                      <a:gd name="T3" fmla="*/ 33 h 80"/>
                      <a:gd name="T4" fmla="*/ 24 w 44"/>
                      <a:gd name="T5" fmla="*/ 49 h 80"/>
                      <a:gd name="T6" fmla="*/ 36 w 44"/>
                      <a:gd name="T7" fmla="*/ 53 h 80"/>
                      <a:gd name="T8" fmla="*/ 24 w 44"/>
                      <a:gd name="T9" fmla="*/ 73 h 80"/>
                      <a:gd name="T10" fmla="*/ 0 w 44"/>
                      <a:gd name="T11" fmla="*/ 21 h 80"/>
                      <a:gd name="T12" fmla="*/ 4 w 44"/>
                      <a:gd name="T13" fmla="*/ 9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71" name="Freeform 43"/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>
                      <a:gd name="T0" fmla="*/ 220 w 323"/>
                      <a:gd name="T1" fmla="*/ 1 h 64"/>
                      <a:gd name="T2" fmla="*/ 231 w 323"/>
                      <a:gd name="T3" fmla="*/ 8 h 64"/>
                      <a:gd name="T4" fmla="*/ 235 w 323"/>
                      <a:gd name="T5" fmla="*/ 0 h 64"/>
                      <a:gd name="T6" fmla="*/ 265 w 323"/>
                      <a:gd name="T7" fmla="*/ 0 h 64"/>
                      <a:gd name="T8" fmla="*/ 287 w 323"/>
                      <a:gd name="T9" fmla="*/ 17 h 64"/>
                      <a:gd name="T10" fmla="*/ 319 w 323"/>
                      <a:gd name="T11" fmla="*/ 10 h 64"/>
                      <a:gd name="T12" fmla="*/ 314 w 323"/>
                      <a:gd name="T13" fmla="*/ 29 h 64"/>
                      <a:gd name="T14" fmla="*/ 298 w 323"/>
                      <a:gd name="T15" fmla="*/ 46 h 64"/>
                      <a:gd name="T16" fmla="*/ 295 w 323"/>
                      <a:gd name="T17" fmla="*/ 29 h 64"/>
                      <a:gd name="T18" fmla="*/ 287 w 323"/>
                      <a:gd name="T19" fmla="*/ 31 h 64"/>
                      <a:gd name="T20" fmla="*/ 279 w 323"/>
                      <a:gd name="T21" fmla="*/ 29 h 64"/>
                      <a:gd name="T22" fmla="*/ 263 w 323"/>
                      <a:gd name="T23" fmla="*/ 21 h 64"/>
                      <a:gd name="T24" fmla="*/ 228 w 323"/>
                      <a:gd name="T25" fmla="*/ 38 h 64"/>
                      <a:gd name="T26" fmla="*/ 201 w 323"/>
                      <a:gd name="T27" fmla="*/ 44 h 64"/>
                      <a:gd name="T28" fmla="*/ 212 w 323"/>
                      <a:gd name="T29" fmla="*/ 57 h 64"/>
                      <a:gd name="T30" fmla="*/ 188 w 323"/>
                      <a:gd name="T31" fmla="*/ 63 h 64"/>
                      <a:gd name="T32" fmla="*/ 169 w 323"/>
                      <a:gd name="T33" fmla="*/ 61 h 64"/>
                      <a:gd name="T34" fmla="*/ 177 w 323"/>
                      <a:gd name="T35" fmla="*/ 57 h 64"/>
                      <a:gd name="T36" fmla="*/ 171 w 323"/>
                      <a:gd name="T37" fmla="*/ 40 h 64"/>
                      <a:gd name="T38" fmla="*/ 169 w 323"/>
                      <a:gd name="T39" fmla="*/ 31 h 64"/>
                      <a:gd name="T40" fmla="*/ 158 w 323"/>
                      <a:gd name="T41" fmla="*/ 23 h 64"/>
                      <a:gd name="T42" fmla="*/ 142 w 323"/>
                      <a:gd name="T43" fmla="*/ 27 h 64"/>
                      <a:gd name="T44" fmla="*/ 134 w 323"/>
                      <a:gd name="T45" fmla="*/ 27 h 64"/>
                      <a:gd name="T46" fmla="*/ 123 w 323"/>
                      <a:gd name="T47" fmla="*/ 25 h 64"/>
                      <a:gd name="T48" fmla="*/ 83 w 323"/>
                      <a:gd name="T49" fmla="*/ 2 h 64"/>
                      <a:gd name="T50" fmla="*/ 59 w 323"/>
                      <a:gd name="T51" fmla="*/ 14 h 64"/>
                      <a:gd name="T52" fmla="*/ 1 w 323"/>
                      <a:gd name="T53" fmla="*/ 0 h 64"/>
                      <a:gd name="T54" fmla="*/ 220 w 323"/>
                      <a:gd name="T55" fmla="*/ 1 h 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72" name="Freeform 44"/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>
                      <a:gd name="T0" fmla="*/ 105 w 300"/>
                      <a:gd name="T1" fmla="*/ 31 h 31"/>
                      <a:gd name="T2" fmla="*/ 30 w 300"/>
                      <a:gd name="T3" fmla="*/ 1 h 31"/>
                      <a:gd name="T4" fmla="*/ 285 w 300"/>
                      <a:gd name="T5" fmla="*/ 0 h 31"/>
                      <a:gd name="T6" fmla="*/ 296 w 300"/>
                      <a:gd name="T7" fmla="*/ 14 h 31"/>
                      <a:gd name="T8" fmla="*/ 264 w 300"/>
                      <a:gd name="T9" fmla="*/ 16 h 31"/>
                      <a:gd name="T10" fmla="*/ 105 w 300"/>
                      <a:gd name="T11" fmla="*/ 31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73" name="Freeform 45"/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25 h 29"/>
                      <a:gd name="T2" fmla="*/ 12 w 41"/>
                      <a:gd name="T3" fmla="*/ 29 h 29"/>
                      <a:gd name="T4" fmla="*/ 0 w 41"/>
                      <a:gd name="T5" fmla="*/ 25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74" name="Freeform 46"/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>
                      <a:gd name="T0" fmla="*/ 73 w 436"/>
                      <a:gd name="T1" fmla="*/ 1 h 152"/>
                      <a:gd name="T2" fmla="*/ 436 w 436"/>
                      <a:gd name="T3" fmla="*/ 0 h 152"/>
                      <a:gd name="T4" fmla="*/ 416 w 436"/>
                      <a:gd name="T5" fmla="*/ 54 h 152"/>
                      <a:gd name="T6" fmla="*/ 397 w 436"/>
                      <a:gd name="T7" fmla="*/ 68 h 152"/>
                      <a:gd name="T8" fmla="*/ 392 w 436"/>
                      <a:gd name="T9" fmla="*/ 70 h 152"/>
                      <a:gd name="T10" fmla="*/ 375 w 436"/>
                      <a:gd name="T11" fmla="*/ 73 h 152"/>
                      <a:gd name="T12" fmla="*/ 361 w 436"/>
                      <a:gd name="T13" fmla="*/ 88 h 152"/>
                      <a:gd name="T14" fmla="*/ 362 w 436"/>
                      <a:gd name="T15" fmla="*/ 99 h 152"/>
                      <a:gd name="T16" fmla="*/ 364 w 436"/>
                      <a:gd name="T17" fmla="*/ 107 h 152"/>
                      <a:gd name="T18" fmla="*/ 366 w 436"/>
                      <a:gd name="T19" fmla="*/ 113 h 152"/>
                      <a:gd name="T20" fmla="*/ 362 w 436"/>
                      <a:gd name="T21" fmla="*/ 122 h 152"/>
                      <a:gd name="T22" fmla="*/ 351 w 436"/>
                      <a:gd name="T23" fmla="*/ 120 h 152"/>
                      <a:gd name="T24" fmla="*/ 342 w 436"/>
                      <a:gd name="T25" fmla="*/ 129 h 152"/>
                      <a:gd name="T26" fmla="*/ 347 w 436"/>
                      <a:gd name="T27" fmla="*/ 105 h 152"/>
                      <a:gd name="T28" fmla="*/ 338 w 436"/>
                      <a:gd name="T29" fmla="*/ 100 h 152"/>
                      <a:gd name="T30" fmla="*/ 344 w 436"/>
                      <a:gd name="T31" fmla="*/ 93 h 152"/>
                      <a:gd name="T32" fmla="*/ 342 w 436"/>
                      <a:gd name="T33" fmla="*/ 89 h 152"/>
                      <a:gd name="T34" fmla="*/ 320 w 436"/>
                      <a:gd name="T35" fmla="*/ 94 h 152"/>
                      <a:gd name="T36" fmla="*/ 317 w 436"/>
                      <a:gd name="T37" fmla="*/ 85 h 152"/>
                      <a:gd name="T38" fmla="*/ 297 w 436"/>
                      <a:gd name="T39" fmla="*/ 94 h 152"/>
                      <a:gd name="T40" fmla="*/ 320 w 436"/>
                      <a:gd name="T41" fmla="*/ 103 h 152"/>
                      <a:gd name="T42" fmla="*/ 305 w 436"/>
                      <a:gd name="T43" fmla="*/ 117 h 152"/>
                      <a:gd name="T44" fmla="*/ 311 w 436"/>
                      <a:gd name="T45" fmla="*/ 126 h 152"/>
                      <a:gd name="T46" fmla="*/ 315 w 436"/>
                      <a:gd name="T47" fmla="*/ 138 h 152"/>
                      <a:gd name="T48" fmla="*/ 309 w 436"/>
                      <a:gd name="T49" fmla="*/ 139 h 152"/>
                      <a:gd name="T50" fmla="*/ 314 w 436"/>
                      <a:gd name="T51" fmla="*/ 144 h 152"/>
                      <a:gd name="T52" fmla="*/ 307 w 436"/>
                      <a:gd name="T53" fmla="*/ 152 h 152"/>
                      <a:gd name="T54" fmla="*/ 0 w 436"/>
                      <a:gd name="T55" fmla="*/ 149 h 152"/>
                      <a:gd name="T56" fmla="*/ 73 w 436"/>
                      <a:gd name="T57" fmla="*/ 1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75" name="Freeform 47"/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>
                      <a:gd name="T0" fmla="*/ 5 w 47"/>
                      <a:gd name="T1" fmla="*/ 156 h 165"/>
                      <a:gd name="T2" fmla="*/ 15 w 47"/>
                      <a:gd name="T3" fmla="*/ 108 h 165"/>
                      <a:gd name="T4" fmla="*/ 17 w 47"/>
                      <a:gd name="T5" fmla="*/ 68 h 165"/>
                      <a:gd name="T6" fmla="*/ 11 w 47"/>
                      <a:gd name="T7" fmla="*/ 40 h 165"/>
                      <a:gd name="T8" fmla="*/ 17 w 47"/>
                      <a:gd name="T9" fmla="*/ 12 h 165"/>
                      <a:gd name="T10" fmla="*/ 21 w 47"/>
                      <a:gd name="T11" fmla="*/ 0 h 165"/>
                      <a:gd name="T12" fmla="*/ 31 w 47"/>
                      <a:gd name="T13" fmla="*/ 30 h 165"/>
                      <a:gd name="T14" fmla="*/ 47 w 47"/>
                      <a:gd name="T15" fmla="*/ 98 h 165"/>
                      <a:gd name="T16" fmla="*/ 31 w 47"/>
                      <a:gd name="T17" fmla="*/ 108 h 165"/>
                      <a:gd name="T18" fmla="*/ 23 w 47"/>
                      <a:gd name="T19" fmla="*/ 126 h 165"/>
                      <a:gd name="T20" fmla="*/ 21 w 47"/>
                      <a:gd name="T21" fmla="*/ 132 h 165"/>
                      <a:gd name="T22" fmla="*/ 27 w 47"/>
                      <a:gd name="T23" fmla="*/ 134 h 165"/>
                      <a:gd name="T24" fmla="*/ 31 w 47"/>
                      <a:gd name="T25" fmla="*/ 146 h 165"/>
                      <a:gd name="T26" fmla="*/ 13 w 47"/>
                      <a:gd name="T27" fmla="*/ 148 h 165"/>
                      <a:gd name="T28" fmla="*/ 7 w 47"/>
                      <a:gd name="T29" fmla="*/ 160 h 165"/>
                      <a:gd name="T30" fmla="*/ 3 w 47"/>
                      <a:gd name="T31" fmla="*/ 154 h 165"/>
                      <a:gd name="T32" fmla="*/ 5 w 47"/>
                      <a:gd name="T33" fmla="*/ 156 h 1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76" name="Freeform 48"/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>
                      <a:gd name="T0" fmla="*/ 26 w 138"/>
                      <a:gd name="T1" fmla="*/ 61 h 103"/>
                      <a:gd name="T2" fmla="*/ 30 w 138"/>
                      <a:gd name="T3" fmla="*/ 43 h 103"/>
                      <a:gd name="T4" fmla="*/ 50 w 138"/>
                      <a:gd name="T5" fmla="*/ 33 h 103"/>
                      <a:gd name="T6" fmla="*/ 54 w 138"/>
                      <a:gd name="T7" fmla="*/ 45 h 103"/>
                      <a:gd name="T8" fmla="*/ 66 w 138"/>
                      <a:gd name="T9" fmla="*/ 49 h 103"/>
                      <a:gd name="T10" fmla="*/ 80 w 138"/>
                      <a:gd name="T11" fmla="*/ 55 h 103"/>
                      <a:gd name="T12" fmla="*/ 116 w 138"/>
                      <a:gd name="T13" fmla="*/ 33 h 103"/>
                      <a:gd name="T14" fmla="*/ 130 w 138"/>
                      <a:gd name="T15" fmla="*/ 17 h 103"/>
                      <a:gd name="T16" fmla="*/ 138 w 138"/>
                      <a:gd name="T17" fmla="*/ 11 h 103"/>
                      <a:gd name="T18" fmla="*/ 106 w 138"/>
                      <a:gd name="T19" fmla="*/ 49 h 103"/>
                      <a:gd name="T20" fmla="*/ 84 w 138"/>
                      <a:gd name="T21" fmla="*/ 67 h 103"/>
                      <a:gd name="T22" fmla="*/ 66 w 138"/>
                      <a:gd name="T23" fmla="*/ 81 h 103"/>
                      <a:gd name="T24" fmla="*/ 48 w 138"/>
                      <a:gd name="T25" fmla="*/ 103 h 103"/>
                      <a:gd name="T26" fmla="*/ 26 w 138"/>
                      <a:gd name="T27" fmla="*/ 89 h 103"/>
                      <a:gd name="T28" fmla="*/ 20 w 138"/>
                      <a:gd name="T29" fmla="*/ 87 h 103"/>
                      <a:gd name="T30" fmla="*/ 22 w 138"/>
                      <a:gd name="T31" fmla="*/ 97 h 103"/>
                      <a:gd name="T32" fmla="*/ 0 w 138"/>
                      <a:gd name="T33" fmla="*/ 97 h 103"/>
                      <a:gd name="T34" fmla="*/ 10 w 138"/>
                      <a:gd name="T35" fmla="*/ 79 h 103"/>
                      <a:gd name="T36" fmla="*/ 26 w 138"/>
                      <a:gd name="T37" fmla="*/ 61 h 1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77" name="Freeform 49"/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>
                      <a:gd name="T0" fmla="*/ 158 w 188"/>
                      <a:gd name="T1" fmla="*/ 24 h 214"/>
                      <a:gd name="T2" fmla="*/ 160 w 188"/>
                      <a:gd name="T3" fmla="*/ 6 h 214"/>
                      <a:gd name="T4" fmla="*/ 170 w 188"/>
                      <a:gd name="T5" fmla="*/ 0 h 214"/>
                      <a:gd name="T6" fmla="*/ 182 w 188"/>
                      <a:gd name="T7" fmla="*/ 24 h 214"/>
                      <a:gd name="T8" fmla="*/ 188 w 188"/>
                      <a:gd name="T9" fmla="*/ 42 h 214"/>
                      <a:gd name="T10" fmla="*/ 178 w 188"/>
                      <a:gd name="T11" fmla="*/ 58 h 214"/>
                      <a:gd name="T12" fmla="*/ 170 w 188"/>
                      <a:gd name="T13" fmla="*/ 76 h 214"/>
                      <a:gd name="T14" fmla="*/ 162 w 188"/>
                      <a:gd name="T15" fmla="*/ 126 h 214"/>
                      <a:gd name="T16" fmla="*/ 144 w 188"/>
                      <a:gd name="T17" fmla="*/ 136 h 214"/>
                      <a:gd name="T18" fmla="*/ 120 w 188"/>
                      <a:gd name="T19" fmla="*/ 138 h 214"/>
                      <a:gd name="T20" fmla="*/ 112 w 188"/>
                      <a:gd name="T21" fmla="*/ 124 h 214"/>
                      <a:gd name="T22" fmla="*/ 102 w 188"/>
                      <a:gd name="T23" fmla="*/ 146 h 214"/>
                      <a:gd name="T24" fmla="*/ 90 w 188"/>
                      <a:gd name="T25" fmla="*/ 150 h 214"/>
                      <a:gd name="T26" fmla="*/ 80 w 188"/>
                      <a:gd name="T27" fmla="*/ 132 h 214"/>
                      <a:gd name="T28" fmla="*/ 58 w 188"/>
                      <a:gd name="T29" fmla="*/ 144 h 214"/>
                      <a:gd name="T30" fmla="*/ 76 w 188"/>
                      <a:gd name="T31" fmla="*/ 142 h 214"/>
                      <a:gd name="T32" fmla="*/ 78 w 188"/>
                      <a:gd name="T33" fmla="*/ 160 h 214"/>
                      <a:gd name="T34" fmla="*/ 58 w 188"/>
                      <a:gd name="T35" fmla="*/ 166 h 214"/>
                      <a:gd name="T36" fmla="*/ 34 w 188"/>
                      <a:gd name="T37" fmla="*/ 166 h 214"/>
                      <a:gd name="T38" fmla="*/ 36 w 188"/>
                      <a:gd name="T39" fmla="*/ 154 h 214"/>
                      <a:gd name="T40" fmla="*/ 46 w 188"/>
                      <a:gd name="T41" fmla="*/ 144 h 214"/>
                      <a:gd name="T42" fmla="*/ 34 w 188"/>
                      <a:gd name="T43" fmla="*/ 148 h 214"/>
                      <a:gd name="T44" fmla="*/ 26 w 188"/>
                      <a:gd name="T45" fmla="*/ 166 h 214"/>
                      <a:gd name="T46" fmla="*/ 30 w 188"/>
                      <a:gd name="T47" fmla="*/ 190 h 214"/>
                      <a:gd name="T48" fmla="*/ 14 w 188"/>
                      <a:gd name="T49" fmla="*/ 200 h 214"/>
                      <a:gd name="T50" fmla="*/ 0 w 188"/>
                      <a:gd name="T51" fmla="*/ 214 h 214"/>
                      <a:gd name="T52" fmla="*/ 8 w 188"/>
                      <a:gd name="T53" fmla="*/ 188 h 214"/>
                      <a:gd name="T54" fmla="*/ 0 w 188"/>
                      <a:gd name="T55" fmla="*/ 164 h 214"/>
                      <a:gd name="T56" fmla="*/ 14 w 188"/>
                      <a:gd name="T57" fmla="*/ 152 h 214"/>
                      <a:gd name="T58" fmla="*/ 32 w 188"/>
                      <a:gd name="T59" fmla="*/ 134 h 214"/>
                      <a:gd name="T60" fmla="*/ 44 w 188"/>
                      <a:gd name="T61" fmla="*/ 118 h 214"/>
                      <a:gd name="T62" fmla="*/ 72 w 188"/>
                      <a:gd name="T63" fmla="*/ 116 h 214"/>
                      <a:gd name="T64" fmla="*/ 84 w 188"/>
                      <a:gd name="T65" fmla="*/ 112 h 214"/>
                      <a:gd name="T66" fmla="*/ 114 w 188"/>
                      <a:gd name="T67" fmla="*/ 78 h 214"/>
                      <a:gd name="T68" fmla="*/ 120 w 188"/>
                      <a:gd name="T69" fmla="*/ 92 h 214"/>
                      <a:gd name="T70" fmla="*/ 132 w 188"/>
                      <a:gd name="T71" fmla="*/ 76 h 214"/>
                      <a:gd name="T72" fmla="*/ 150 w 188"/>
                      <a:gd name="T73" fmla="*/ 54 h 214"/>
                      <a:gd name="T74" fmla="*/ 154 w 188"/>
                      <a:gd name="T75" fmla="*/ 42 h 214"/>
                      <a:gd name="T76" fmla="*/ 148 w 188"/>
                      <a:gd name="T77" fmla="*/ 38 h 214"/>
                      <a:gd name="T78" fmla="*/ 152 w 188"/>
                      <a:gd name="T79" fmla="*/ 32 h 214"/>
                      <a:gd name="T80" fmla="*/ 158 w 188"/>
                      <a:gd name="T81" fmla="*/ 24 h 2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78" name="Freeform 50"/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>
                      <a:gd name="T0" fmla="*/ 0 w 13"/>
                      <a:gd name="T1" fmla="*/ 9 h 13"/>
                      <a:gd name="T2" fmla="*/ 4 w 13"/>
                      <a:gd name="T3" fmla="*/ 13 h 13"/>
                      <a:gd name="T4" fmla="*/ 0 w 13"/>
                      <a:gd name="T5" fmla="*/ 9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79" name="Freeform 51"/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>
                      <a:gd name="T0" fmla="*/ 812 w 812"/>
                      <a:gd name="T1" fmla="*/ 26 h 564"/>
                      <a:gd name="T2" fmla="*/ 778 w 812"/>
                      <a:gd name="T3" fmla="*/ 78 h 564"/>
                      <a:gd name="T4" fmla="*/ 748 w 812"/>
                      <a:gd name="T5" fmla="*/ 122 h 564"/>
                      <a:gd name="T6" fmla="*/ 722 w 812"/>
                      <a:gd name="T7" fmla="*/ 142 h 564"/>
                      <a:gd name="T8" fmla="*/ 634 w 812"/>
                      <a:gd name="T9" fmla="*/ 180 h 564"/>
                      <a:gd name="T10" fmla="*/ 632 w 812"/>
                      <a:gd name="T11" fmla="*/ 210 h 564"/>
                      <a:gd name="T12" fmla="*/ 604 w 812"/>
                      <a:gd name="T13" fmla="*/ 230 h 564"/>
                      <a:gd name="T14" fmla="*/ 620 w 812"/>
                      <a:gd name="T15" fmla="*/ 178 h 564"/>
                      <a:gd name="T16" fmla="*/ 576 w 812"/>
                      <a:gd name="T17" fmla="*/ 188 h 564"/>
                      <a:gd name="T18" fmla="*/ 556 w 812"/>
                      <a:gd name="T19" fmla="*/ 218 h 564"/>
                      <a:gd name="T20" fmla="*/ 596 w 812"/>
                      <a:gd name="T21" fmla="*/ 280 h 564"/>
                      <a:gd name="T22" fmla="*/ 594 w 812"/>
                      <a:gd name="T23" fmla="*/ 368 h 564"/>
                      <a:gd name="T24" fmla="*/ 542 w 812"/>
                      <a:gd name="T25" fmla="*/ 406 h 564"/>
                      <a:gd name="T26" fmla="*/ 522 w 812"/>
                      <a:gd name="T27" fmla="*/ 386 h 564"/>
                      <a:gd name="T28" fmla="*/ 482 w 812"/>
                      <a:gd name="T29" fmla="*/ 348 h 564"/>
                      <a:gd name="T30" fmla="*/ 462 w 812"/>
                      <a:gd name="T31" fmla="*/ 348 h 564"/>
                      <a:gd name="T32" fmla="*/ 450 w 812"/>
                      <a:gd name="T33" fmla="*/ 394 h 564"/>
                      <a:gd name="T34" fmla="*/ 500 w 812"/>
                      <a:gd name="T35" fmla="*/ 464 h 564"/>
                      <a:gd name="T36" fmla="*/ 510 w 812"/>
                      <a:gd name="T37" fmla="*/ 524 h 564"/>
                      <a:gd name="T38" fmla="*/ 526 w 812"/>
                      <a:gd name="T39" fmla="*/ 560 h 564"/>
                      <a:gd name="T40" fmla="*/ 492 w 812"/>
                      <a:gd name="T41" fmla="*/ 544 h 564"/>
                      <a:gd name="T42" fmla="*/ 470 w 812"/>
                      <a:gd name="T43" fmla="*/ 518 h 564"/>
                      <a:gd name="T44" fmla="*/ 422 w 812"/>
                      <a:gd name="T45" fmla="*/ 424 h 564"/>
                      <a:gd name="T46" fmla="*/ 426 w 812"/>
                      <a:gd name="T47" fmla="*/ 310 h 564"/>
                      <a:gd name="T48" fmla="*/ 422 w 812"/>
                      <a:gd name="T49" fmla="*/ 268 h 564"/>
                      <a:gd name="T50" fmla="*/ 412 w 812"/>
                      <a:gd name="T51" fmla="*/ 276 h 564"/>
                      <a:gd name="T52" fmla="*/ 386 w 812"/>
                      <a:gd name="T53" fmla="*/ 266 h 564"/>
                      <a:gd name="T54" fmla="*/ 360 w 812"/>
                      <a:gd name="T55" fmla="*/ 170 h 564"/>
                      <a:gd name="T56" fmla="*/ 330 w 812"/>
                      <a:gd name="T57" fmla="*/ 166 h 564"/>
                      <a:gd name="T58" fmla="*/ 288 w 812"/>
                      <a:gd name="T59" fmla="*/ 172 h 564"/>
                      <a:gd name="T60" fmla="*/ 242 w 812"/>
                      <a:gd name="T61" fmla="*/ 232 h 564"/>
                      <a:gd name="T62" fmla="*/ 196 w 812"/>
                      <a:gd name="T63" fmla="*/ 268 h 564"/>
                      <a:gd name="T64" fmla="*/ 184 w 812"/>
                      <a:gd name="T65" fmla="*/ 274 h 564"/>
                      <a:gd name="T66" fmla="*/ 160 w 812"/>
                      <a:gd name="T67" fmla="*/ 328 h 564"/>
                      <a:gd name="T68" fmla="*/ 152 w 812"/>
                      <a:gd name="T69" fmla="*/ 354 h 564"/>
                      <a:gd name="T70" fmla="*/ 128 w 812"/>
                      <a:gd name="T71" fmla="*/ 404 h 564"/>
                      <a:gd name="T72" fmla="*/ 94 w 812"/>
                      <a:gd name="T73" fmla="*/ 392 h 564"/>
                      <a:gd name="T74" fmla="*/ 66 w 812"/>
                      <a:gd name="T75" fmla="*/ 258 h 564"/>
                      <a:gd name="T76" fmla="*/ 72 w 812"/>
                      <a:gd name="T77" fmla="*/ 156 h 564"/>
                      <a:gd name="T78" fmla="*/ 44 w 812"/>
                      <a:gd name="T79" fmla="*/ 180 h 564"/>
                      <a:gd name="T80" fmla="*/ 20 w 812"/>
                      <a:gd name="T81" fmla="*/ 150 h 564"/>
                      <a:gd name="T82" fmla="*/ 24 w 812"/>
                      <a:gd name="T83" fmla="*/ 138 h 564"/>
                      <a:gd name="T84" fmla="*/ 0 w 812"/>
                      <a:gd name="T85" fmla="*/ 92 h 564"/>
                      <a:gd name="T86" fmla="*/ 798 w 812"/>
                      <a:gd name="T87" fmla="*/ 6 h 5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80" name="Freeform 52"/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>
                      <a:gd name="T0" fmla="*/ 7 w 43"/>
                      <a:gd name="T1" fmla="*/ 11 h 85"/>
                      <a:gd name="T2" fmla="*/ 17 w 43"/>
                      <a:gd name="T3" fmla="*/ 3 h 85"/>
                      <a:gd name="T4" fmla="*/ 37 w 43"/>
                      <a:gd name="T5" fmla="*/ 33 h 85"/>
                      <a:gd name="T6" fmla="*/ 19 w 43"/>
                      <a:gd name="T7" fmla="*/ 85 h 85"/>
                      <a:gd name="T8" fmla="*/ 1 w 43"/>
                      <a:gd name="T9" fmla="*/ 69 h 85"/>
                      <a:gd name="T10" fmla="*/ 7 w 43"/>
                      <a:gd name="T11" fmla="*/ 11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81" name="Freeform 53"/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>
                      <a:gd name="T0" fmla="*/ 13 w 44"/>
                      <a:gd name="T1" fmla="*/ 28 h 74"/>
                      <a:gd name="T2" fmla="*/ 29 w 44"/>
                      <a:gd name="T3" fmla="*/ 2 h 74"/>
                      <a:gd name="T4" fmla="*/ 43 w 44"/>
                      <a:gd name="T5" fmla="*/ 4 h 74"/>
                      <a:gd name="T6" fmla="*/ 39 w 44"/>
                      <a:gd name="T7" fmla="*/ 26 h 74"/>
                      <a:gd name="T8" fmla="*/ 13 w 44"/>
                      <a:gd name="T9" fmla="*/ 74 h 74"/>
                      <a:gd name="T10" fmla="*/ 7 w 44"/>
                      <a:gd name="T11" fmla="*/ 60 h 74"/>
                      <a:gd name="T12" fmla="*/ 3 w 44"/>
                      <a:gd name="T13" fmla="*/ 36 h 74"/>
                      <a:gd name="T14" fmla="*/ 13 w 44"/>
                      <a:gd name="T15" fmla="*/ 2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82" name="Freeform 54"/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>
                      <a:gd name="T0" fmla="*/ 7 w 20"/>
                      <a:gd name="T1" fmla="*/ 16 h 30"/>
                      <a:gd name="T2" fmla="*/ 5 w 20"/>
                      <a:gd name="T3" fmla="*/ 30 h 30"/>
                      <a:gd name="T4" fmla="*/ 7 w 20"/>
                      <a:gd name="T5" fmla="*/ 16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83" name="Freeform 55"/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>
                      <a:gd name="T0" fmla="*/ 481 w 682"/>
                      <a:gd name="T1" fmla="*/ 464 h 557"/>
                      <a:gd name="T2" fmla="*/ 486 w 682"/>
                      <a:gd name="T3" fmla="*/ 451 h 557"/>
                      <a:gd name="T4" fmla="*/ 500 w 682"/>
                      <a:gd name="T5" fmla="*/ 413 h 557"/>
                      <a:gd name="T6" fmla="*/ 309 w 682"/>
                      <a:gd name="T7" fmla="*/ 287 h 557"/>
                      <a:gd name="T8" fmla="*/ 282 w 682"/>
                      <a:gd name="T9" fmla="*/ 346 h 557"/>
                      <a:gd name="T10" fmla="*/ 303 w 682"/>
                      <a:gd name="T11" fmla="*/ 556 h 557"/>
                      <a:gd name="T12" fmla="*/ 282 w 682"/>
                      <a:gd name="T13" fmla="*/ 494 h 557"/>
                      <a:gd name="T14" fmla="*/ 242 w 682"/>
                      <a:gd name="T15" fmla="*/ 439 h 557"/>
                      <a:gd name="T16" fmla="*/ 245 w 682"/>
                      <a:gd name="T17" fmla="*/ 413 h 557"/>
                      <a:gd name="T18" fmla="*/ 247 w 682"/>
                      <a:gd name="T19" fmla="*/ 394 h 557"/>
                      <a:gd name="T20" fmla="*/ 220 w 682"/>
                      <a:gd name="T21" fmla="*/ 375 h 557"/>
                      <a:gd name="T22" fmla="*/ 194 w 682"/>
                      <a:gd name="T23" fmla="*/ 346 h 557"/>
                      <a:gd name="T24" fmla="*/ 148 w 682"/>
                      <a:gd name="T25" fmla="*/ 354 h 557"/>
                      <a:gd name="T26" fmla="*/ 126 w 682"/>
                      <a:gd name="T27" fmla="*/ 365 h 557"/>
                      <a:gd name="T28" fmla="*/ 78 w 682"/>
                      <a:gd name="T29" fmla="*/ 365 h 557"/>
                      <a:gd name="T30" fmla="*/ 22 w 682"/>
                      <a:gd name="T31" fmla="*/ 312 h 557"/>
                      <a:gd name="T32" fmla="*/ 11 w 682"/>
                      <a:gd name="T33" fmla="*/ 295 h 557"/>
                      <a:gd name="T34" fmla="*/ 0 w 682"/>
                      <a:gd name="T35" fmla="*/ 264 h 557"/>
                      <a:gd name="T36" fmla="*/ 24 w 682"/>
                      <a:gd name="T37" fmla="*/ 213 h 557"/>
                      <a:gd name="T38" fmla="*/ 32 w 682"/>
                      <a:gd name="T39" fmla="*/ 181 h 557"/>
                      <a:gd name="T40" fmla="*/ 51 w 682"/>
                      <a:gd name="T41" fmla="*/ 143 h 557"/>
                      <a:gd name="T42" fmla="*/ 81 w 682"/>
                      <a:gd name="T43" fmla="*/ 116 h 557"/>
                      <a:gd name="T44" fmla="*/ 167 w 682"/>
                      <a:gd name="T45" fmla="*/ 67 h 557"/>
                      <a:gd name="T46" fmla="*/ 220 w 682"/>
                      <a:gd name="T47" fmla="*/ 30 h 557"/>
                      <a:gd name="T48" fmla="*/ 258 w 682"/>
                      <a:gd name="T49" fmla="*/ 6 h 557"/>
                      <a:gd name="T50" fmla="*/ 363 w 682"/>
                      <a:gd name="T51" fmla="*/ 2 h 557"/>
                      <a:gd name="T52" fmla="*/ 398 w 682"/>
                      <a:gd name="T53" fmla="*/ 0 h 557"/>
                      <a:gd name="T54" fmla="*/ 384 w 682"/>
                      <a:gd name="T55" fmla="*/ 34 h 557"/>
                      <a:gd name="T56" fmla="*/ 443 w 682"/>
                      <a:gd name="T57" fmla="*/ 84 h 557"/>
                      <a:gd name="T58" fmla="*/ 497 w 682"/>
                      <a:gd name="T59" fmla="*/ 74 h 557"/>
                      <a:gd name="T60" fmla="*/ 529 w 682"/>
                      <a:gd name="T61" fmla="*/ 82 h 557"/>
                      <a:gd name="T62" fmla="*/ 559 w 682"/>
                      <a:gd name="T63" fmla="*/ 97 h 557"/>
                      <a:gd name="T64" fmla="*/ 572 w 682"/>
                      <a:gd name="T65" fmla="*/ 188 h 557"/>
                      <a:gd name="T66" fmla="*/ 572 w 682"/>
                      <a:gd name="T67" fmla="*/ 240 h 557"/>
                      <a:gd name="T68" fmla="*/ 599 w 682"/>
                      <a:gd name="T69" fmla="*/ 283 h 557"/>
                      <a:gd name="T70" fmla="*/ 645 w 682"/>
                      <a:gd name="T71" fmla="*/ 300 h 557"/>
                      <a:gd name="T72" fmla="*/ 680 w 682"/>
                      <a:gd name="T73" fmla="*/ 295 h 557"/>
                      <a:gd name="T74" fmla="*/ 664 w 682"/>
                      <a:gd name="T75" fmla="*/ 340 h 557"/>
                      <a:gd name="T76" fmla="*/ 599 w 682"/>
                      <a:gd name="T77" fmla="*/ 407 h 557"/>
                      <a:gd name="T78" fmla="*/ 548 w 682"/>
                      <a:gd name="T79" fmla="*/ 485 h 557"/>
                      <a:gd name="T80" fmla="*/ 556 w 682"/>
                      <a:gd name="T81" fmla="*/ 508 h 557"/>
                      <a:gd name="T82" fmla="*/ 435 w 682"/>
                      <a:gd name="T83" fmla="*/ 556 h 5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84" name="Freeform 56"/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>
                      <a:gd name="T0" fmla="*/ 243 w 257"/>
                      <a:gd name="T1" fmla="*/ 347 h 347"/>
                      <a:gd name="T2" fmla="*/ 233 w 257"/>
                      <a:gd name="T3" fmla="*/ 301 h 347"/>
                      <a:gd name="T4" fmla="*/ 217 w 257"/>
                      <a:gd name="T5" fmla="*/ 288 h 347"/>
                      <a:gd name="T6" fmla="*/ 215 w 257"/>
                      <a:gd name="T7" fmla="*/ 269 h 347"/>
                      <a:gd name="T8" fmla="*/ 209 w 257"/>
                      <a:gd name="T9" fmla="*/ 254 h 347"/>
                      <a:gd name="T10" fmla="*/ 209 w 257"/>
                      <a:gd name="T11" fmla="*/ 229 h 347"/>
                      <a:gd name="T12" fmla="*/ 207 w 257"/>
                      <a:gd name="T13" fmla="*/ 214 h 347"/>
                      <a:gd name="T14" fmla="*/ 228 w 257"/>
                      <a:gd name="T15" fmla="*/ 202 h 347"/>
                      <a:gd name="T16" fmla="*/ 257 w 257"/>
                      <a:gd name="T17" fmla="*/ 197 h 347"/>
                      <a:gd name="T18" fmla="*/ 257 w 257"/>
                      <a:gd name="T19" fmla="*/ 136 h 347"/>
                      <a:gd name="T20" fmla="*/ 54 w 257"/>
                      <a:gd name="T21" fmla="*/ 96 h 347"/>
                      <a:gd name="T22" fmla="*/ 32 w 257"/>
                      <a:gd name="T23" fmla="*/ 98 h 347"/>
                      <a:gd name="T24" fmla="*/ 16 w 257"/>
                      <a:gd name="T25" fmla="*/ 102 h 347"/>
                      <a:gd name="T26" fmla="*/ 0 w 257"/>
                      <a:gd name="T27" fmla="*/ 149 h 347"/>
                      <a:gd name="T28" fmla="*/ 93 w 257"/>
                      <a:gd name="T29" fmla="*/ 346 h 347"/>
                      <a:gd name="T30" fmla="*/ 243 w 257"/>
                      <a:gd name="T31" fmla="*/ 347 h 3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85" name="Freeform 57"/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>
                      <a:gd name="T0" fmla="*/ 7 w 19"/>
                      <a:gd name="T1" fmla="*/ 25 h 37"/>
                      <a:gd name="T2" fmla="*/ 19 w 19"/>
                      <a:gd name="T3" fmla="*/ 21 h 37"/>
                      <a:gd name="T4" fmla="*/ 7 w 19"/>
                      <a:gd name="T5" fmla="*/ 25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86" name="Freeform 58"/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>
                      <a:gd name="T0" fmla="*/ 12 w 22"/>
                      <a:gd name="T1" fmla="*/ 12 h 20"/>
                      <a:gd name="T2" fmla="*/ 16 w 22"/>
                      <a:gd name="T3" fmla="*/ 0 h 20"/>
                      <a:gd name="T4" fmla="*/ 20 w 22"/>
                      <a:gd name="T5" fmla="*/ 12 h 20"/>
                      <a:gd name="T6" fmla="*/ 8 w 22"/>
                      <a:gd name="T7" fmla="*/ 20 h 20"/>
                      <a:gd name="T8" fmla="*/ 12 w 22"/>
                      <a:gd name="T9" fmla="*/ 12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87" name="Freeform 59"/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>
                      <a:gd name="T0" fmla="*/ 24 w 57"/>
                      <a:gd name="T1" fmla="*/ 18 h 30"/>
                      <a:gd name="T2" fmla="*/ 32 w 57"/>
                      <a:gd name="T3" fmla="*/ 6 h 30"/>
                      <a:gd name="T4" fmla="*/ 36 w 57"/>
                      <a:gd name="T5" fmla="*/ 30 h 30"/>
                      <a:gd name="T6" fmla="*/ 24 w 57"/>
                      <a:gd name="T7" fmla="*/ 18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88" name="Freeform 60"/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>
                      <a:gd name="T0" fmla="*/ 473 w 693"/>
                      <a:gd name="T1" fmla="*/ 464 h 696"/>
                      <a:gd name="T2" fmla="*/ 393 w 693"/>
                      <a:gd name="T3" fmla="*/ 452 h 696"/>
                      <a:gd name="T4" fmla="*/ 325 w 693"/>
                      <a:gd name="T5" fmla="*/ 412 h 696"/>
                      <a:gd name="T6" fmla="*/ 265 w 693"/>
                      <a:gd name="T7" fmla="*/ 400 h 696"/>
                      <a:gd name="T8" fmla="*/ 237 w 693"/>
                      <a:gd name="T9" fmla="*/ 416 h 696"/>
                      <a:gd name="T10" fmla="*/ 261 w 693"/>
                      <a:gd name="T11" fmla="*/ 428 h 696"/>
                      <a:gd name="T12" fmla="*/ 293 w 693"/>
                      <a:gd name="T13" fmla="*/ 468 h 696"/>
                      <a:gd name="T14" fmla="*/ 321 w 693"/>
                      <a:gd name="T15" fmla="*/ 476 h 696"/>
                      <a:gd name="T16" fmla="*/ 333 w 693"/>
                      <a:gd name="T17" fmla="*/ 536 h 696"/>
                      <a:gd name="T18" fmla="*/ 313 w 693"/>
                      <a:gd name="T19" fmla="*/ 552 h 696"/>
                      <a:gd name="T20" fmla="*/ 261 w 693"/>
                      <a:gd name="T21" fmla="*/ 616 h 696"/>
                      <a:gd name="T22" fmla="*/ 225 w 693"/>
                      <a:gd name="T23" fmla="*/ 628 h 696"/>
                      <a:gd name="T24" fmla="*/ 97 w 693"/>
                      <a:gd name="T25" fmla="*/ 696 h 696"/>
                      <a:gd name="T26" fmla="*/ 77 w 693"/>
                      <a:gd name="T27" fmla="*/ 616 h 696"/>
                      <a:gd name="T28" fmla="*/ 45 w 693"/>
                      <a:gd name="T29" fmla="*/ 524 h 696"/>
                      <a:gd name="T30" fmla="*/ 33 w 693"/>
                      <a:gd name="T31" fmla="*/ 448 h 696"/>
                      <a:gd name="T32" fmla="*/ 53 w 693"/>
                      <a:gd name="T33" fmla="*/ 344 h 696"/>
                      <a:gd name="T34" fmla="*/ 17 w 693"/>
                      <a:gd name="T35" fmla="*/ 392 h 696"/>
                      <a:gd name="T36" fmla="*/ 81 w 693"/>
                      <a:gd name="T37" fmla="*/ 280 h 696"/>
                      <a:gd name="T38" fmla="*/ 113 w 693"/>
                      <a:gd name="T39" fmla="*/ 204 h 696"/>
                      <a:gd name="T40" fmla="*/ 37 w 693"/>
                      <a:gd name="T41" fmla="*/ 204 h 696"/>
                      <a:gd name="T42" fmla="*/ 1 w 693"/>
                      <a:gd name="T43" fmla="*/ 196 h 696"/>
                      <a:gd name="T44" fmla="*/ 25 w 693"/>
                      <a:gd name="T45" fmla="*/ 140 h 696"/>
                      <a:gd name="T46" fmla="*/ 97 w 693"/>
                      <a:gd name="T47" fmla="*/ 112 h 696"/>
                      <a:gd name="T48" fmla="*/ 221 w 693"/>
                      <a:gd name="T49" fmla="*/ 124 h 696"/>
                      <a:gd name="T50" fmla="*/ 229 w 693"/>
                      <a:gd name="T51" fmla="*/ 64 h 696"/>
                      <a:gd name="T52" fmla="*/ 261 w 693"/>
                      <a:gd name="T53" fmla="*/ 0 h 696"/>
                      <a:gd name="T54" fmla="*/ 357 w 693"/>
                      <a:gd name="T55" fmla="*/ 44 h 696"/>
                      <a:gd name="T56" fmla="*/ 329 w 693"/>
                      <a:gd name="T57" fmla="*/ 88 h 696"/>
                      <a:gd name="T58" fmla="*/ 301 w 693"/>
                      <a:gd name="T59" fmla="*/ 176 h 696"/>
                      <a:gd name="T60" fmla="*/ 361 w 693"/>
                      <a:gd name="T61" fmla="*/ 192 h 696"/>
                      <a:gd name="T62" fmla="*/ 373 w 693"/>
                      <a:gd name="T63" fmla="*/ 136 h 696"/>
                      <a:gd name="T64" fmla="*/ 417 w 693"/>
                      <a:gd name="T65" fmla="*/ 92 h 696"/>
                      <a:gd name="T66" fmla="*/ 497 w 693"/>
                      <a:gd name="T67" fmla="*/ 88 h 696"/>
                      <a:gd name="T68" fmla="*/ 529 w 693"/>
                      <a:gd name="T69" fmla="*/ 52 h 696"/>
                      <a:gd name="T70" fmla="*/ 541 w 693"/>
                      <a:gd name="T71" fmla="*/ 460 h 6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89" name="Freeform 61"/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>
                      <a:gd name="T0" fmla="*/ 825 w 931"/>
                      <a:gd name="T1" fmla="*/ 0 h 149"/>
                      <a:gd name="T2" fmla="*/ 143 w 931"/>
                      <a:gd name="T3" fmla="*/ 29 h 149"/>
                      <a:gd name="T4" fmla="*/ 91 w 931"/>
                      <a:gd name="T5" fmla="*/ 42 h 149"/>
                      <a:gd name="T6" fmla="*/ 62 w 931"/>
                      <a:gd name="T7" fmla="*/ 42 h 149"/>
                      <a:gd name="T8" fmla="*/ 22 w 931"/>
                      <a:gd name="T9" fmla="*/ 77 h 149"/>
                      <a:gd name="T10" fmla="*/ 0 w 931"/>
                      <a:gd name="T11" fmla="*/ 105 h 149"/>
                      <a:gd name="T12" fmla="*/ 59 w 931"/>
                      <a:gd name="T13" fmla="*/ 115 h 149"/>
                      <a:gd name="T14" fmla="*/ 97 w 931"/>
                      <a:gd name="T15" fmla="*/ 96 h 149"/>
                      <a:gd name="T16" fmla="*/ 108 w 931"/>
                      <a:gd name="T17" fmla="*/ 84 h 149"/>
                      <a:gd name="T18" fmla="*/ 167 w 931"/>
                      <a:gd name="T19" fmla="*/ 52 h 149"/>
                      <a:gd name="T20" fmla="*/ 215 w 931"/>
                      <a:gd name="T21" fmla="*/ 46 h 149"/>
                      <a:gd name="T22" fmla="*/ 237 w 931"/>
                      <a:gd name="T23" fmla="*/ 94 h 149"/>
                      <a:gd name="T24" fmla="*/ 188 w 931"/>
                      <a:gd name="T25" fmla="*/ 109 h 149"/>
                      <a:gd name="T26" fmla="*/ 231 w 931"/>
                      <a:gd name="T27" fmla="*/ 113 h 149"/>
                      <a:gd name="T28" fmla="*/ 250 w 931"/>
                      <a:gd name="T29" fmla="*/ 90 h 149"/>
                      <a:gd name="T30" fmla="*/ 266 w 931"/>
                      <a:gd name="T31" fmla="*/ 92 h 149"/>
                      <a:gd name="T32" fmla="*/ 253 w 931"/>
                      <a:gd name="T33" fmla="*/ 54 h 149"/>
                      <a:gd name="T34" fmla="*/ 266 w 931"/>
                      <a:gd name="T35" fmla="*/ 44 h 149"/>
                      <a:gd name="T36" fmla="*/ 277 w 931"/>
                      <a:gd name="T37" fmla="*/ 88 h 149"/>
                      <a:gd name="T38" fmla="*/ 266 w 931"/>
                      <a:gd name="T39" fmla="*/ 113 h 149"/>
                      <a:gd name="T40" fmla="*/ 296 w 931"/>
                      <a:gd name="T41" fmla="*/ 130 h 149"/>
                      <a:gd name="T42" fmla="*/ 299 w 931"/>
                      <a:gd name="T43" fmla="*/ 92 h 149"/>
                      <a:gd name="T44" fmla="*/ 331 w 931"/>
                      <a:gd name="T45" fmla="*/ 103 h 149"/>
                      <a:gd name="T46" fmla="*/ 382 w 931"/>
                      <a:gd name="T47" fmla="*/ 73 h 149"/>
                      <a:gd name="T48" fmla="*/ 409 w 931"/>
                      <a:gd name="T49" fmla="*/ 50 h 149"/>
                      <a:gd name="T50" fmla="*/ 439 w 931"/>
                      <a:gd name="T51" fmla="*/ 56 h 149"/>
                      <a:gd name="T52" fmla="*/ 455 w 931"/>
                      <a:gd name="T53" fmla="*/ 50 h 149"/>
                      <a:gd name="T54" fmla="*/ 431 w 931"/>
                      <a:gd name="T55" fmla="*/ 44 h 149"/>
                      <a:gd name="T56" fmla="*/ 474 w 931"/>
                      <a:gd name="T57" fmla="*/ 35 h 149"/>
                      <a:gd name="T58" fmla="*/ 544 w 931"/>
                      <a:gd name="T59" fmla="*/ 54 h 149"/>
                      <a:gd name="T60" fmla="*/ 581 w 931"/>
                      <a:gd name="T61" fmla="*/ 42 h 149"/>
                      <a:gd name="T62" fmla="*/ 584 w 931"/>
                      <a:gd name="T63" fmla="*/ 63 h 149"/>
                      <a:gd name="T64" fmla="*/ 568 w 931"/>
                      <a:gd name="T65" fmla="*/ 101 h 149"/>
                      <a:gd name="T66" fmla="*/ 611 w 931"/>
                      <a:gd name="T67" fmla="*/ 88 h 149"/>
                      <a:gd name="T68" fmla="*/ 624 w 931"/>
                      <a:gd name="T69" fmla="*/ 80 h 149"/>
                      <a:gd name="T70" fmla="*/ 648 w 931"/>
                      <a:gd name="T71" fmla="*/ 61 h 149"/>
                      <a:gd name="T72" fmla="*/ 794 w 931"/>
                      <a:gd name="T73" fmla="*/ 84 h 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90" name="Freeform 62"/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>
                      <a:gd name="T0" fmla="*/ 3 w 31"/>
                      <a:gd name="T1" fmla="*/ 28 h 30"/>
                      <a:gd name="T2" fmla="*/ 31 w 31"/>
                      <a:gd name="T3" fmla="*/ 0 h 30"/>
                      <a:gd name="T4" fmla="*/ 19 w 31"/>
                      <a:gd name="T5" fmla="*/ 24 h 30"/>
                      <a:gd name="T6" fmla="*/ 3 w 31"/>
                      <a:gd name="T7" fmla="*/ 28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91" name="Freeform 63"/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>
                      <a:gd name="T0" fmla="*/ 6 w 44"/>
                      <a:gd name="T1" fmla="*/ 32 h 32"/>
                      <a:gd name="T2" fmla="*/ 22 w 44"/>
                      <a:gd name="T3" fmla="*/ 0 h 32"/>
                      <a:gd name="T4" fmla="*/ 38 w 44"/>
                      <a:gd name="T5" fmla="*/ 4 h 32"/>
                      <a:gd name="T6" fmla="*/ 6 w 44"/>
                      <a:gd name="T7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92" name="Freeform 64"/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>
                      <a:gd name="T0" fmla="*/ 37 w 76"/>
                      <a:gd name="T1" fmla="*/ 18 h 18"/>
                      <a:gd name="T2" fmla="*/ 25 w 76"/>
                      <a:gd name="T3" fmla="*/ 2 h 18"/>
                      <a:gd name="T4" fmla="*/ 37 w 76"/>
                      <a:gd name="T5" fmla="*/ 18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93" name="Freeform 65"/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21 h 44"/>
                      <a:gd name="T2" fmla="*/ 12 w 42"/>
                      <a:gd name="T3" fmla="*/ 9 h 44"/>
                      <a:gd name="T4" fmla="*/ 0 w 42"/>
                      <a:gd name="T5" fmla="*/ 21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94" name="Freeform 66"/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>
                      <a:gd name="T0" fmla="*/ 7 w 31"/>
                      <a:gd name="T1" fmla="*/ 22 h 30"/>
                      <a:gd name="T2" fmla="*/ 31 w 31"/>
                      <a:gd name="T3" fmla="*/ 10 h 30"/>
                      <a:gd name="T4" fmla="*/ 7 w 31"/>
                      <a:gd name="T5" fmla="*/ 22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grpSp>
              <p:nvGrpSpPr>
                <p:cNvPr id="1085" name="Group 67"/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22596" name="Freeform 68"/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>
                      <a:gd name="T0" fmla="*/ 16 w 30"/>
                      <a:gd name="T1" fmla="*/ 33 h 42"/>
                      <a:gd name="T2" fmla="*/ 8 w 30"/>
                      <a:gd name="T3" fmla="*/ 21 h 42"/>
                      <a:gd name="T4" fmla="*/ 0 w 30"/>
                      <a:gd name="T5" fmla="*/ 9 h 42"/>
                      <a:gd name="T6" fmla="*/ 16 w 30"/>
                      <a:gd name="T7" fmla="*/ 3 h 42"/>
                      <a:gd name="T8" fmla="*/ 30 w 30"/>
                      <a:gd name="T9" fmla="*/ 23 h 42"/>
                      <a:gd name="T10" fmla="*/ 28 w 30"/>
                      <a:gd name="T11" fmla="*/ 31 h 42"/>
                      <a:gd name="T12" fmla="*/ 16 w 30"/>
                      <a:gd name="T13" fmla="*/ 33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97" name="Freeform 69"/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>
                      <a:gd name="T0" fmla="*/ 15 w 25"/>
                      <a:gd name="T1" fmla="*/ 16 h 16"/>
                      <a:gd name="T2" fmla="*/ 3 w 25"/>
                      <a:gd name="T3" fmla="*/ 8 h 16"/>
                      <a:gd name="T4" fmla="*/ 15 w 25"/>
                      <a:gd name="T5" fmla="*/ 0 h 16"/>
                      <a:gd name="T6" fmla="*/ 15 w 25"/>
                      <a:gd name="T7" fmla="*/ 1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98" name="Freeform 70"/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>
                      <a:gd name="T0" fmla="*/ 14 w 65"/>
                      <a:gd name="T1" fmla="*/ 24 h 46"/>
                      <a:gd name="T2" fmla="*/ 30 w 65"/>
                      <a:gd name="T3" fmla="*/ 4 h 46"/>
                      <a:gd name="T4" fmla="*/ 42 w 65"/>
                      <a:gd name="T5" fmla="*/ 0 h 46"/>
                      <a:gd name="T6" fmla="*/ 58 w 65"/>
                      <a:gd name="T7" fmla="*/ 12 h 46"/>
                      <a:gd name="T8" fmla="*/ 32 w 65"/>
                      <a:gd name="T9" fmla="*/ 26 h 46"/>
                      <a:gd name="T10" fmla="*/ 12 w 65"/>
                      <a:gd name="T11" fmla="*/ 46 h 46"/>
                      <a:gd name="T12" fmla="*/ 8 w 65"/>
                      <a:gd name="T13" fmla="*/ 20 h 46"/>
                      <a:gd name="T14" fmla="*/ 12 w 65"/>
                      <a:gd name="T15" fmla="*/ 14 h 46"/>
                      <a:gd name="T16" fmla="*/ 14 w 65"/>
                      <a:gd name="T17" fmla="*/ 24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99" name="Freeform 71"/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31 h 47"/>
                      <a:gd name="T2" fmla="*/ 18 w 69"/>
                      <a:gd name="T3" fmla="*/ 25 h 47"/>
                      <a:gd name="T4" fmla="*/ 52 w 69"/>
                      <a:gd name="T5" fmla="*/ 1 h 47"/>
                      <a:gd name="T6" fmla="*/ 64 w 69"/>
                      <a:gd name="T7" fmla="*/ 3 h 47"/>
                      <a:gd name="T8" fmla="*/ 50 w 69"/>
                      <a:gd name="T9" fmla="*/ 19 h 47"/>
                      <a:gd name="T10" fmla="*/ 28 w 69"/>
                      <a:gd name="T11" fmla="*/ 33 h 47"/>
                      <a:gd name="T12" fmla="*/ 22 w 69"/>
                      <a:gd name="T13" fmla="*/ 47 h 47"/>
                      <a:gd name="T14" fmla="*/ 16 w 69"/>
                      <a:gd name="T15" fmla="*/ 45 h 47"/>
                      <a:gd name="T16" fmla="*/ 12 w 69"/>
                      <a:gd name="T17" fmla="*/ 39 h 47"/>
                      <a:gd name="T18" fmla="*/ 0 w 69"/>
                      <a:gd name="T19" fmla="*/ 35 h 47"/>
                      <a:gd name="T20" fmla="*/ 0 w 69"/>
                      <a:gd name="T21" fmla="*/ 31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600" name="Freeform 72"/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>
                      <a:gd name="T0" fmla="*/ 10 w 355"/>
                      <a:gd name="T1" fmla="*/ 4 h 277"/>
                      <a:gd name="T2" fmla="*/ 36 w 355"/>
                      <a:gd name="T3" fmla="*/ 18 h 277"/>
                      <a:gd name="T4" fmla="*/ 46 w 355"/>
                      <a:gd name="T5" fmla="*/ 30 h 277"/>
                      <a:gd name="T6" fmla="*/ 76 w 355"/>
                      <a:gd name="T7" fmla="*/ 52 h 277"/>
                      <a:gd name="T8" fmla="*/ 92 w 355"/>
                      <a:gd name="T9" fmla="*/ 66 h 277"/>
                      <a:gd name="T10" fmla="*/ 122 w 355"/>
                      <a:gd name="T11" fmla="*/ 98 h 277"/>
                      <a:gd name="T12" fmla="*/ 136 w 355"/>
                      <a:gd name="T13" fmla="*/ 128 h 277"/>
                      <a:gd name="T14" fmla="*/ 148 w 355"/>
                      <a:gd name="T15" fmla="*/ 132 h 277"/>
                      <a:gd name="T16" fmla="*/ 154 w 355"/>
                      <a:gd name="T17" fmla="*/ 150 h 277"/>
                      <a:gd name="T18" fmla="*/ 176 w 355"/>
                      <a:gd name="T19" fmla="*/ 152 h 277"/>
                      <a:gd name="T20" fmla="*/ 170 w 355"/>
                      <a:gd name="T21" fmla="*/ 196 h 277"/>
                      <a:gd name="T22" fmla="*/ 180 w 355"/>
                      <a:gd name="T23" fmla="*/ 224 h 277"/>
                      <a:gd name="T24" fmla="*/ 198 w 355"/>
                      <a:gd name="T25" fmla="*/ 232 h 277"/>
                      <a:gd name="T26" fmla="*/ 216 w 355"/>
                      <a:gd name="T27" fmla="*/ 234 h 277"/>
                      <a:gd name="T28" fmla="*/ 236 w 355"/>
                      <a:gd name="T29" fmla="*/ 242 h 277"/>
                      <a:gd name="T30" fmla="*/ 254 w 355"/>
                      <a:gd name="T31" fmla="*/ 236 h 277"/>
                      <a:gd name="T32" fmla="*/ 272 w 355"/>
                      <a:gd name="T33" fmla="*/ 248 h 277"/>
                      <a:gd name="T34" fmla="*/ 296 w 355"/>
                      <a:gd name="T35" fmla="*/ 256 h 277"/>
                      <a:gd name="T36" fmla="*/ 314 w 355"/>
                      <a:gd name="T37" fmla="*/ 264 h 277"/>
                      <a:gd name="T38" fmla="*/ 352 w 355"/>
                      <a:gd name="T39" fmla="*/ 266 h 277"/>
                      <a:gd name="T40" fmla="*/ 342 w 355"/>
                      <a:gd name="T41" fmla="*/ 274 h 277"/>
                      <a:gd name="T42" fmla="*/ 322 w 355"/>
                      <a:gd name="T43" fmla="*/ 272 h 277"/>
                      <a:gd name="T44" fmla="*/ 300 w 355"/>
                      <a:gd name="T45" fmla="*/ 270 h 277"/>
                      <a:gd name="T46" fmla="*/ 288 w 355"/>
                      <a:gd name="T47" fmla="*/ 266 h 277"/>
                      <a:gd name="T48" fmla="*/ 252 w 355"/>
                      <a:gd name="T49" fmla="*/ 264 h 277"/>
                      <a:gd name="T50" fmla="*/ 234 w 355"/>
                      <a:gd name="T51" fmla="*/ 260 h 277"/>
                      <a:gd name="T52" fmla="*/ 172 w 355"/>
                      <a:gd name="T53" fmla="*/ 242 h 277"/>
                      <a:gd name="T54" fmla="*/ 160 w 355"/>
                      <a:gd name="T55" fmla="*/ 216 h 277"/>
                      <a:gd name="T56" fmla="*/ 126 w 355"/>
                      <a:gd name="T57" fmla="*/ 200 h 277"/>
                      <a:gd name="T58" fmla="*/ 108 w 355"/>
                      <a:gd name="T59" fmla="*/ 186 h 277"/>
                      <a:gd name="T60" fmla="*/ 94 w 355"/>
                      <a:gd name="T61" fmla="*/ 158 h 277"/>
                      <a:gd name="T62" fmla="*/ 68 w 355"/>
                      <a:gd name="T63" fmla="*/ 108 h 277"/>
                      <a:gd name="T64" fmla="*/ 64 w 355"/>
                      <a:gd name="T65" fmla="*/ 102 h 277"/>
                      <a:gd name="T66" fmla="*/ 58 w 355"/>
                      <a:gd name="T67" fmla="*/ 100 h 277"/>
                      <a:gd name="T68" fmla="*/ 54 w 355"/>
                      <a:gd name="T69" fmla="*/ 88 h 277"/>
                      <a:gd name="T70" fmla="*/ 38 w 355"/>
                      <a:gd name="T71" fmla="*/ 58 h 277"/>
                      <a:gd name="T72" fmla="*/ 20 w 355"/>
                      <a:gd name="T73" fmla="*/ 40 h 277"/>
                      <a:gd name="T74" fmla="*/ 4 w 355"/>
                      <a:gd name="T75" fmla="*/ 22 h 277"/>
                      <a:gd name="T76" fmla="*/ 10 w 355"/>
                      <a:gd name="T77" fmla="*/ 2 h 277"/>
                      <a:gd name="T78" fmla="*/ 10 w 355"/>
                      <a:gd name="T79" fmla="*/ 4 h 2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601" name="Freeform 73"/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>
                      <a:gd name="T0" fmla="*/ 54 w 156"/>
                      <a:gd name="T1" fmla="*/ 66 h 206"/>
                      <a:gd name="T2" fmla="*/ 66 w 156"/>
                      <a:gd name="T3" fmla="*/ 58 h 206"/>
                      <a:gd name="T4" fmla="*/ 68 w 156"/>
                      <a:gd name="T5" fmla="*/ 52 h 206"/>
                      <a:gd name="T6" fmla="*/ 80 w 156"/>
                      <a:gd name="T7" fmla="*/ 44 h 206"/>
                      <a:gd name="T8" fmla="*/ 106 w 156"/>
                      <a:gd name="T9" fmla="*/ 22 h 206"/>
                      <a:gd name="T10" fmla="*/ 112 w 156"/>
                      <a:gd name="T11" fmla="*/ 4 h 206"/>
                      <a:gd name="T12" fmla="*/ 124 w 156"/>
                      <a:gd name="T13" fmla="*/ 0 h 206"/>
                      <a:gd name="T14" fmla="*/ 150 w 156"/>
                      <a:gd name="T15" fmla="*/ 28 h 206"/>
                      <a:gd name="T16" fmla="*/ 146 w 156"/>
                      <a:gd name="T17" fmla="*/ 44 h 206"/>
                      <a:gd name="T18" fmla="*/ 126 w 156"/>
                      <a:gd name="T19" fmla="*/ 64 h 206"/>
                      <a:gd name="T20" fmla="*/ 132 w 156"/>
                      <a:gd name="T21" fmla="*/ 94 h 206"/>
                      <a:gd name="T22" fmla="*/ 142 w 156"/>
                      <a:gd name="T23" fmla="*/ 110 h 206"/>
                      <a:gd name="T24" fmla="*/ 146 w 156"/>
                      <a:gd name="T25" fmla="*/ 128 h 206"/>
                      <a:gd name="T26" fmla="*/ 128 w 156"/>
                      <a:gd name="T27" fmla="*/ 128 h 206"/>
                      <a:gd name="T28" fmla="*/ 116 w 156"/>
                      <a:gd name="T29" fmla="*/ 146 h 206"/>
                      <a:gd name="T30" fmla="*/ 104 w 156"/>
                      <a:gd name="T31" fmla="*/ 156 h 206"/>
                      <a:gd name="T32" fmla="*/ 100 w 156"/>
                      <a:gd name="T33" fmla="*/ 198 h 206"/>
                      <a:gd name="T34" fmla="*/ 88 w 156"/>
                      <a:gd name="T35" fmla="*/ 202 h 206"/>
                      <a:gd name="T36" fmla="*/ 82 w 156"/>
                      <a:gd name="T37" fmla="*/ 206 h 206"/>
                      <a:gd name="T38" fmla="*/ 76 w 156"/>
                      <a:gd name="T39" fmla="*/ 202 h 206"/>
                      <a:gd name="T40" fmla="*/ 72 w 156"/>
                      <a:gd name="T41" fmla="*/ 190 h 206"/>
                      <a:gd name="T42" fmla="*/ 60 w 156"/>
                      <a:gd name="T43" fmla="*/ 186 h 206"/>
                      <a:gd name="T44" fmla="*/ 42 w 156"/>
                      <a:gd name="T45" fmla="*/ 194 h 206"/>
                      <a:gd name="T46" fmla="*/ 28 w 156"/>
                      <a:gd name="T47" fmla="*/ 186 h 206"/>
                      <a:gd name="T48" fmla="*/ 10 w 156"/>
                      <a:gd name="T49" fmla="*/ 148 h 206"/>
                      <a:gd name="T50" fmla="*/ 4 w 156"/>
                      <a:gd name="T51" fmla="*/ 130 h 206"/>
                      <a:gd name="T52" fmla="*/ 0 w 156"/>
                      <a:gd name="T53" fmla="*/ 118 h 206"/>
                      <a:gd name="T54" fmla="*/ 20 w 156"/>
                      <a:gd name="T55" fmla="*/ 96 h 206"/>
                      <a:gd name="T56" fmla="*/ 32 w 156"/>
                      <a:gd name="T57" fmla="*/ 104 h 206"/>
                      <a:gd name="T58" fmla="*/ 34 w 156"/>
                      <a:gd name="T59" fmla="*/ 80 h 206"/>
                      <a:gd name="T60" fmla="*/ 52 w 156"/>
                      <a:gd name="T61" fmla="*/ 70 h 206"/>
                      <a:gd name="T62" fmla="*/ 54 w 156"/>
                      <a:gd name="T63" fmla="*/ 66 h 2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602" name="Freeform 74"/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>
                      <a:gd name="T0" fmla="*/ 4 w 109"/>
                      <a:gd name="T1" fmla="*/ 32 h 38"/>
                      <a:gd name="T2" fmla="*/ 18 w 109"/>
                      <a:gd name="T3" fmla="*/ 10 h 38"/>
                      <a:gd name="T4" fmla="*/ 46 w 109"/>
                      <a:gd name="T5" fmla="*/ 20 h 38"/>
                      <a:gd name="T6" fmla="*/ 72 w 109"/>
                      <a:gd name="T7" fmla="*/ 14 h 38"/>
                      <a:gd name="T8" fmla="*/ 90 w 109"/>
                      <a:gd name="T9" fmla="*/ 0 h 38"/>
                      <a:gd name="T10" fmla="*/ 76 w 109"/>
                      <a:gd name="T11" fmla="*/ 26 h 38"/>
                      <a:gd name="T12" fmla="*/ 60 w 109"/>
                      <a:gd name="T13" fmla="*/ 38 h 38"/>
                      <a:gd name="T14" fmla="*/ 42 w 109"/>
                      <a:gd name="T15" fmla="*/ 32 h 38"/>
                      <a:gd name="T16" fmla="*/ 14 w 109"/>
                      <a:gd name="T17" fmla="*/ 30 h 38"/>
                      <a:gd name="T18" fmla="*/ 4 w 109"/>
                      <a:gd name="T19" fmla="*/ 32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603" name="Freeform 75"/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>
                      <a:gd name="T0" fmla="*/ 8 w 76"/>
                      <a:gd name="T1" fmla="*/ 18 h 104"/>
                      <a:gd name="T2" fmla="*/ 18 w 76"/>
                      <a:gd name="T3" fmla="*/ 0 h 104"/>
                      <a:gd name="T4" fmla="*/ 34 w 76"/>
                      <a:gd name="T5" fmla="*/ 18 h 104"/>
                      <a:gd name="T6" fmla="*/ 62 w 76"/>
                      <a:gd name="T7" fmla="*/ 4 h 104"/>
                      <a:gd name="T8" fmla="*/ 46 w 76"/>
                      <a:gd name="T9" fmla="*/ 34 h 104"/>
                      <a:gd name="T10" fmla="*/ 54 w 76"/>
                      <a:gd name="T11" fmla="*/ 48 h 104"/>
                      <a:gd name="T12" fmla="*/ 58 w 76"/>
                      <a:gd name="T13" fmla="*/ 60 h 104"/>
                      <a:gd name="T14" fmla="*/ 46 w 76"/>
                      <a:gd name="T15" fmla="*/ 74 h 104"/>
                      <a:gd name="T16" fmla="*/ 34 w 76"/>
                      <a:gd name="T17" fmla="*/ 60 h 104"/>
                      <a:gd name="T18" fmla="*/ 22 w 76"/>
                      <a:gd name="T19" fmla="*/ 48 h 104"/>
                      <a:gd name="T20" fmla="*/ 28 w 76"/>
                      <a:gd name="T21" fmla="*/ 68 h 104"/>
                      <a:gd name="T22" fmla="*/ 30 w 76"/>
                      <a:gd name="T23" fmla="*/ 74 h 104"/>
                      <a:gd name="T24" fmla="*/ 20 w 76"/>
                      <a:gd name="T25" fmla="*/ 104 h 104"/>
                      <a:gd name="T26" fmla="*/ 12 w 76"/>
                      <a:gd name="T27" fmla="*/ 102 h 104"/>
                      <a:gd name="T28" fmla="*/ 8 w 76"/>
                      <a:gd name="T29" fmla="*/ 90 h 104"/>
                      <a:gd name="T30" fmla="*/ 0 w 76"/>
                      <a:gd name="T31" fmla="*/ 54 h 104"/>
                      <a:gd name="T32" fmla="*/ 2 w 76"/>
                      <a:gd name="T33" fmla="*/ 30 h 104"/>
                      <a:gd name="T34" fmla="*/ 8 w 76"/>
                      <a:gd name="T35" fmla="*/ 18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604" name="Freeform 76"/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>
                      <a:gd name="T0" fmla="*/ 3 w 37"/>
                      <a:gd name="T1" fmla="*/ 28 h 61"/>
                      <a:gd name="T2" fmla="*/ 13 w 37"/>
                      <a:gd name="T3" fmla="*/ 0 h 61"/>
                      <a:gd name="T4" fmla="*/ 15 w 37"/>
                      <a:gd name="T5" fmla="*/ 28 h 61"/>
                      <a:gd name="T6" fmla="*/ 37 w 37"/>
                      <a:gd name="T7" fmla="*/ 38 h 61"/>
                      <a:gd name="T8" fmla="*/ 19 w 37"/>
                      <a:gd name="T9" fmla="*/ 44 h 61"/>
                      <a:gd name="T10" fmla="*/ 5 w 37"/>
                      <a:gd name="T11" fmla="*/ 58 h 61"/>
                      <a:gd name="T12" fmla="*/ 1 w 37"/>
                      <a:gd name="T13" fmla="*/ 34 h 61"/>
                      <a:gd name="T14" fmla="*/ 3 w 37"/>
                      <a:gd name="T15" fmla="*/ 28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605" name="Freeform 77"/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>
                      <a:gd name="T0" fmla="*/ 7 w 49"/>
                      <a:gd name="T1" fmla="*/ 0 h 29"/>
                      <a:gd name="T2" fmla="*/ 29 w 49"/>
                      <a:gd name="T3" fmla="*/ 0 h 29"/>
                      <a:gd name="T4" fmla="*/ 49 w 49"/>
                      <a:gd name="T5" fmla="*/ 16 h 29"/>
                      <a:gd name="T6" fmla="*/ 35 w 49"/>
                      <a:gd name="T7" fmla="*/ 14 h 29"/>
                      <a:gd name="T8" fmla="*/ 3 w 49"/>
                      <a:gd name="T9" fmla="*/ 16 h 29"/>
                      <a:gd name="T10" fmla="*/ 7 w 49"/>
                      <a:gd name="T11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606" name="Freeform 78"/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>
                      <a:gd name="T0" fmla="*/ 21 w 61"/>
                      <a:gd name="T1" fmla="*/ 38 h 48"/>
                      <a:gd name="T2" fmla="*/ 15 w 61"/>
                      <a:gd name="T3" fmla="*/ 26 h 48"/>
                      <a:gd name="T4" fmla="*/ 3 w 61"/>
                      <a:gd name="T5" fmla="*/ 22 h 48"/>
                      <a:gd name="T6" fmla="*/ 13 w 61"/>
                      <a:gd name="T7" fmla="*/ 8 h 48"/>
                      <a:gd name="T8" fmla="*/ 25 w 61"/>
                      <a:gd name="T9" fmla="*/ 0 h 48"/>
                      <a:gd name="T10" fmla="*/ 49 w 61"/>
                      <a:gd name="T11" fmla="*/ 10 h 48"/>
                      <a:gd name="T12" fmla="*/ 53 w 61"/>
                      <a:gd name="T13" fmla="*/ 20 h 48"/>
                      <a:gd name="T14" fmla="*/ 61 w 61"/>
                      <a:gd name="T15" fmla="*/ 32 h 48"/>
                      <a:gd name="T16" fmla="*/ 41 w 61"/>
                      <a:gd name="T17" fmla="*/ 38 h 48"/>
                      <a:gd name="T18" fmla="*/ 23 w 61"/>
                      <a:gd name="T19" fmla="*/ 44 h 48"/>
                      <a:gd name="T20" fmla="*/ 21 w 61"/>
                      <a:gd name="T21" fmla="*/ 38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607" name="Freeform 79"/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>
                      <a:gd name="T0" fmla="*/ 46 w 286"/>
                      <a:gd name="T1" fmla="*/ 28 h 182"/>
                      <a:gd name="T2" fmla="*/ 36 w 286"/>
                      <a:gd name="T3" fmla="*/ 14 h 182"/>
                      <a:gd name="T4" fmla="*/ 26 w 286"/>
                      <a:gd name="T5" fmla="*/ 30 h 182"/>
                      <a:gd name="T6" fmla="*/ 0 w 286"/>
                      <a:gd name="T7" fmla="*/ 24 h 182"/>
                      <a:gd name="T8" fmla="*/ 10 w 286"/>
                      <a:gd name="T9" fmla="*/ 42 h 182"/>
                      <a:gd name="T10" fmla="*/ 16 w 286"/>
                      <a:gd name="T11" fmla="*/ 62 h 182"/>
                      <a:gd name="T12" fmla="*/ 24 w 286"/>
                      <a:gd name="T13" fmla="*/ 48 h 182"/>
                      <a:gd name="T14" fmla="*/ 30 w 286"/>
                      <a:gd name="T15" fmla="*/ 44 h 182"/>
                      <a:gd name="T16" fmla="*/ 48 w 286"/>
                      <a:gd name="T17" fmla="*/ 56 h 182"/>
                      <a:gd name="T18" fmla="*/ 70 w 286"/>
                      <a:gd name="T19" fmla="*/ 62 h 182"/>
                      <a:gd name="T20" fmla="*/ 88 w 286"/>
                      <a:gd name="T21" fmla="*/ 72 h 182"/>
                      <a:gd name="T22" fmla="*/ 106 w 286"/>
                      <a:gd name="T23" fmla="*/ 102 h 182"/>
                      <a:gd name="T24" fmla="*/ 104 w 286"/>
                      <a:gd name="T25" fmla="*/ 122 h 182"/>
                      <a:gd name="T26" fmla="*/ 98 w 286"/>
                      <a:gd name="T27" fmla="*/ 134 h 182"/>
                      <a:gd name="T28" fmla="*/ 122 w 286"/>
                      <a:gd name="T29" fmla="*/ 128 h 182"/>
                      <a:gd name="T30" fmla="*/ 140 w 286"/>
                      <a:gd name="T31" fmla="*/ 140 h 182"/>
                      <a:gd name="T32" fmla="*/ 168 w 286"/>
                      <a:gd name="T33" fmla="*/ 148 h 182"/>
                      <a:gd name="T34" fmla="*/ 174 w 286"/>
                      <a:gd name="T35" fmla="*/ 146 h 182"/>
                      <a:gd name="T36" fmla="*/ 168 w 286"/>
                      <a:gd name="T37" fmla="*/ 134 h 182"/>
                      <a:gd name="T38" fmla="*/ 178 w 286"/>
                      <a:gd name="T39" fmla="*/ 136 h 182"/>
                      <a:gd name="T40" fmla="*/ 186 w 286"/>
                      <a:gd name="T41" fmla="*/ 118 h 182"/>
                      <a:gd name="T42" fmla="*/ 202 w 286"/>
                      <a:gd name="T43" fmla="*/ 122 h 182"/>
                      <a:gd name="T44" fmla="*/ 214 w 286"/>
                      <a:gd name="T45" fmla="*/ 130 h 182"/>
                      <a:gd name="T46" fmla="*/ 244 w 286"/>
                      <a:gd name="T47" fmla="*/ 168 h 182"/>
                      <a:gd name="T48" fmla="*/ 262 w 286"/>
                      <a:gd name="T49" fmla="*/ 178 h 182"/>
                      <a:gd name="T50" fmla="*/ 284 w 286"/>
                      <a:gd name="T51" fmla="*/ 170 h 182"/>
                      <a:gd name="T52" fmla="*/ 268 w 286"/>
                      <a:gd name="T53" fmla="*/ 160 h 182"/>
                      <a:gd name="T54" fmla="*/ 256 w 286"/>
                      <a:gd name="T55" fmla="*/ 138 h 182"/>
                      <a:gd name="T56" fmla="*/ 250 w 286"/>
                      <a:gd name="T57" fmla="*/ 132 h 182"/>
                      <a:gd name="T58" fmla="*/ 248 w 286"/>
                      <a:gd name="T59" fmla="*/ 122 h 182"/>
                      <a:gd name="T60" fmla="*/ 236 w 286"/>
                      <a:gd name="T61" fmla="*/ 116 h 182"/>
                      <a:gd name="T62" fmla="*/ 240 w 286"/>
                      <a:gd name="T63" fmla="*/ 96 h 182"/>
                      <a:gd name="T64" fmla="*/ 220 w 286"/>
                      <a:gd name="T65" fmla="*/ 86 h 182"/>
                      <a:gd name="T66" fmla="*/ 210 w 286"/>
                      <a:gd name="T67" fmla="*/ 70 h 182"/>
                      <a:gd name="T68" fmla="*/ 190 w 286"/>
                      <a:gd name="T69" fmla="*/ 54 h 182"/>
                      <a:gd name="T70" fmla="*/ 168 w 286"/>
                      <a:gd name="T71" fmla="*/ 38 h 182"/>
                      <a:gd name="T72" fmla="*/ 156 w 286"/>
                      <a:gd name="T73" fmla="*/ 34 h 182"/>
                      <a:gd name="T74" fmla="*/ 120 w 286"/>
                      <a:gd name="T75" fmla="*/ 16 h 182"/>
                      <a:gd name="T76" fmla="*/ 102 w 286"/>
                      <a:gd name="T77" fmla="*/ 4 h 182"/>
                      <a:gd name="T78" fmla="*/ 96 w 286"/>
                      <a:gd name="T79" fmla="*/ 0 h 182"/>
                      <a:gd name="T80" fmla="*/ 70 w 286"/>
                      <a:gd name="T81" fmla="*/ 10 h 182"/>
                      <a:gd name="T82" fmla="*/ 56 w 286"/>
                      <a:gd name="T83" fmla="*/ 32 h 182"/>
                      <a:gd name="T84" fmla="*/ 46 w 286"/>
                      <a:gd name="T85" fmla="*/ 28 h 1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608" name="Freeform 80"/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>
                      <a:gd name="T0" fmla="*/ 1 w 78"/>
                      <a:gd name="T1" fmla="*/ 58 h 78"/>
                      <a:gd name="T2" fmla="*/ 27 w 78"/>
                      <a:gd name="T3" fmla="*/ 60 h 78"/>
                      <a:gd name="T4" fmla="*/ 45 w 78"/>
                      <a:gd name="T5" fmla="*/ 48 h 78"/>
                      <a:gd name="T6" fmla="*/ 57 w 78"/>
                      <a:gd name="T7" fmla="*/ 30 h 78"/>
                      <a:gd name="T8" fmla="*/ 43 w 78"/>
                      <a:gd name="T9" fmla="*/ 14 h 78"/>
                      <a:gd name="T10" fmla="*/ 43 w 78"/>
                      <a:gd name="T11" fmla="*/ 4 h 78"/>
                      <a:gd name="T12" fmla="*/ 71 w 78"/>
                      <a:gd name="T13" fmla="*/ 26 h 78"/>
                      <a:gd name="T14" fmla="*/ 67 w 78"/>
                      <a:gd name="T15" fmla="*/ 54 h 78"/>
                      <a:gd name="T16" fmla="*/ 33 w 78"/>
                      <a:gd name="T17" fmla="*/ 78 h 78"/>
                      <a:gd name="T18" fmla="*/ 9 w 78"/>
                      <a:gd name="T19" fmla="*/ 66 h 78"/>
                      <a:gd name="T20" fmla="*/ 3 w 78"/>
                      <a:gd name="T21" fmla="*/ 62 h 78"/>
                      <a:gd name="T22" fmla="*/ 1 w 78"/>
                      <a:gd name="T23" fmla="*/ 58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609" name="Freeform 81"/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>
                      <a:gd name="T0" fmla="*/ 3 w 17"/>
                      <a:gd name="T1" fmla="*/ 4 h 18"/>
                      <a:gd name="T2" fmla="*/ 3 w 17"/>
                      <a:gd name="T3" fmla="*/ 14 h 18"/>
                      <a:gd name="T4" fmla="*/ 3 w 17"/>
                      <a:gd name="T5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610" name="Freeform 82"/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7 w 20"/>
                      <a:gd name="T3" fmla="*/ 2 h 15"/>
                      <a:gd name="T4" fmla="*/ 9 w 20"/>
                      <a:gd name="T5" fmla="*/ 12 h 15"/>
                      <a:gd name="T6" fmla="*/ 7 w 20"/>
                      <a:gd name="T7" fmla="*/ 12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611" name="Freeform 83"/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5 w 20"/>
                      <a:gd name="T3" fmla="*/ 2 h 15"/>
                      <a:gd name="T4" fmla="*/ 15 w 20"/>
                      <a:gd name="T5" fmla="*/ 14 h 15"/>
                      <a:gd name="T6" fmla="*/ 7 w 20"/>
                      <a:gd name="T7" fmla="*/ 12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612" name="Freeform 84"/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50 h 80"/>
                      <a:gd name="T2" fmla="*/ 14 w 80"/>
                      <a:gd name="T3" fmla="*/ 24 h 80"/>
                      <a:gd name="T4" fmla="*/ 26 w 80"/>
                      <a:gd name="T5" fmla="*/ 20 h 80"/>
                      <a:gd name="T6" fmla="*/ 48 w 80"/>
                      <a:gd name="T7" fmla="*/ 18 h 80"/>
                      <a:gd name="T8" fmla="*/ 58 w 80"/>
                      <a:gd name="T9" fmla="*/ 0 h 80"/>
                      <a:gd name="T10" fmla="*/ 80 w 80"/>
                      <a:gd name="T11" fmla="*/ 40 h 80"/>
                      <a:gd name="T12" fmla="*/ 70 w 80"/>
                      <a:gd name="T13" fmla="*/ 56 h 80"/>
                      <a:gd name="T14" fmla="*/ 54 w 80"/>
                      <a:gd name="T15" fmla="*/ 62 h 80"/>
                      <a:gd name="T16" fmla="*/ 48 w 80"/>
                      <a:gd name="T17" fmla="*/ 80 h 80"/>
                      <a:gd name="T18" fmla="*/ 32 w 80"/>
                      <a:gd name="T19" fmla="*/ 68 h 80"/>
                      <a:gd name="T20" fmla="*/ 38 w 80"/>
                      <a:gd name="T21" fmla="*/ 52 h 80"/>
                      <a:gd name="T22" fmla="*/ 30 w 80"/>
                      <a:gd name="T23" fmla="*/ 28 h 80"/>
                      <a:gd name="T24" fmla="*/ 20 w 80"/>
                      <a:gd name="T25" fmla="*/ 48 h 80"/>
                      <a:gd name="T26" fmla="*/ 8 w 80"/>
                      <a:gd name="T27" fmla="*/ 56 h 80"/>
                      <a:gd name="T28" fmla="*/ 0 w 80"/>
                      <a:gd name="T29" fmla="*/ 5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613" name="Freeform 85"/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>
                      <a:gd name="T0" fmla="*/ 14 w 94"/>
                      <a:gd name="T1" fmla="*/ 96 h 174"/>
                      <a:gd name="T2" fmla="*/ 26 w 94"/>
                      <a:gd name="T3" fmla="*/ 128 h 174"/>
                      <a:gd name="T4" fmla="*/ 32 w 94"/>
                      <a:gd name="T5" fmla="*/ 108 h 174"/>
                      <a:gd name="T6" fmla="*/ 52 w 94"/>
                      <a:gd name="T7" fmla="*/ 100 h 174"/>
                      <a:gd name="T8" fmla="*/ 46 w 94"/>
                      <a:gd name="T9" fmla="*/ 124 h 174"/>
                      <a:gd name="T10" fmla="*/ 66 w 94"/>
                      <a:gd name="T11" fmla="*/ 126 h 174"/>
                      <a:gd name="T12" fmla="*/ 76 w 94"/>
                      <a:gd name="T13" fmla="*/ 142 h 174"/>
                      <a:gd name="T14" fmla="*/ 58 w 94"/>
                      <a:gd name="T15" fmla="*/ 148 h 174"/>
                      <a:gd name="T16" fmla="*/ 74 w 94"/>
                      <a:gd name="T17" fmla="*/ 174 h 174"/>
                      <a:gd name="T18" fmla="*/ 84 w 94"/>
                      <a:gd name="T19" fmla="*/ 154 h 174"/>
                      <a:gd name="T20" fmla="*/ 82 w 94"/>
                      <a:gd name="T21" fmla="*/ 112 h 174"/>
                      <a:gd name="T22" fmla="*/ 60 w 94"/>
                      <a:gd name="T23" fmla="*/ 106 h 174"/>
                      <a:gd name="T24" fmla="*/ 50 w 94"/>
                      <a:gd name="T25" fmla="*/ 82 h 174"/>
                      <a:gd name="T26" fmla="*/ 34 w 94"/>
                      <a:gd name="T27" fmla="*/ 82 h 174"/>
                      <a:gd name="T28" fmla="*/ 30 w 94"/>
                      <a:gd name="T29" fmla="*/ 70 h 174"/>
                      <a:gd name="T30" fmla="*/ 42 w 94"/>
                      <a:gd name="T31" fmla="*/ 42 h 174"/>
                      <a:gd name="T32" fmla="*/ 30 w 94"/>
                      <a:gd name="T33" fmla="*/ 0 h 174"/>
                      <a:gd name="T34" fmla="*/ 18 w 94"/>
                      <a:gd name="T35" fmla="*/ 22 h 174"/>
                      <a:gd name="T36" fmla="*/ 4 w 94"/>
                      <a:gd name="T37" fmla="*/ 46 h 174"/>
                      <a:gd name="T38" fmla="*/ 14 w 94"/>
                      <a:gd name="T39" fmla="*/ 76 h 174"/>
                      <a:gd name="T40" fmla="*/ 14 w 94"/>
                      <a:gd name="T41" fmla="*/ 96 h 1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614" name="Freeform 86"/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>
                      <a:gd name="T0" fmla="*/ 6 w 32"/>
                      <a:gd name="T1" fmla="*/ 24 h 50"/>
                      <a:gd name="T2" fmla="*/ 12 w 32"/>
                      <a:gd name="T3" fmla="*/ 0 h 50"/>
                      <a:gd name="T4" fmla="*/ 20 w 32"/>
                      <a:gd name="T5" fmla="*/ 16 h 50"/>
                      <a:gd name="T6" fmla="*/ 22 w 32"/>
                      <a:gd name="T7" fmla="*/ 24 h 50"/>
                      <a:gd name="T8" fmla="*/ 28 w 32"/>
                      <a:gd name="T9" fmla="*/ 26 h 50"/>
                      <a:gd name="T10" fmla="*/ 32 w 32"/>
                      <a:gd name="T11" fmla="*/ 38 h 50"/>
                      <a:gd name="T12" fmla="*/ 18 w 32"/>
                      <a:gd name="T13" fmla="*/ 50 h 50"/>
                      <a:gd name="T14" fmla="*/ 6 w 32"/>
                      <a:gd name="T15" fmla="*/ 24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615" name="Freeform 87"/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44 h 50"/>
                      <a:gd name="T2" fmla="*/ 22 w 43"/>
                      <a:gd name="T3" fmla="*/ 20 h 50"/>
                      <a:gd name="T4" fmla="*/ 36 w 43"/>
                      <a:gd name="T5" fmla="*/ 0 h 50"/>
                      <a:gd name="T6" fmla="*/ 24 w 43"/>
                      <a:gd name="T7" fmla="*/ 28 h 50"/>
                      <a:gd name="T8" fmla="*/ 2 w 43"/>
                      <a:gd name="T9" fmla="*/ 50 h 50"/>
                      <a:gd name="T10" fmla="*/ 0 w 43"/>
                      <a:gd name="T11" fmla="*/ 44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616" name="Freeform 88"/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25 h 29"/>
                      <a:gd name="T2" fmla="*/ 12 w 41"/>
                      <a:gd name="T3" fmla="*/ 29 h 29"/>
                      <a:gd name="T4" fmla="*/ 0 w 41"/>
                      <a:gd name="T5" fmla="*/ 25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617" name="Freeform 89"/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>
                      <a:gd name="T0" fmla="*/ 73 w 438"/>
                      <a:gd name="T1" fmla="*/ 1 h 152"/>
                      <a:gd name="T2" fmla="*/ 438 w 438"/>
                      <a:gd name="T3" fmla="*/ 0 h 152"/>
                      <a:gd name="T4" fmla="*/ 416 w 438"/>
                      <a:gd name="T5" fmla="*/ 54 h 152"/>
                      <a:gd name="T6" fmla="*/ 397 w 438"/>
                      <a:gd name="T7" fmla="*/ 68 h 152"/>
                      <a:gd name="T8" fmla="*/ 392 w 438"/>
                      <a:gd name="T9" fmla="*/ 70 h 152"/>
                      <a:gd name="T10" fmla="*/ 375 w 438"/>
                      <a:gd name="T11" fmla="*/ 73 h 152"/>
                      <a:gd name="T12" fmla="*/ 361 w 438"/>
                      <a:gd name="T13" fmla="*/ 88 h 152"/>
                      <a:gd name="T14" fmla="*/ 362 w 438"/>
                      <a:gd name="T15" fmla="*/ 99 h 152"/>
                      <a:gd name="T16" fmla="*/ 364 w 438"/>
                      <a:gd name="T17" fmla="*/ 107 h 152"/>
                      <a:gd name="T18" fmla="*/ 366 w 438"/>
                      <a:gd name="T19" fmla="*/ 113 h 152"/>
                      <a:gd name="T20" fmla="*/ 362 w 438"/>
                      <a:gd name="T21" fmla="*/ 122 h 152"/>
                      <a:gd name="T22" fmla="*/ 351 w 438"/>
                      <a:gd name="T23" fmla="*/ 120 h 152"/>
                      <a:gd name="T24" fmla="*/ 342 w 438"/>
                      <a:gd name="T25" fmla="*/ 129 h 152"/>
                      <a:gd name="T26" fmla="*/ 347 w 438"/>
                      <a:gd name="T27" fmla="*/ 105 h 152"/>
                      <a:gd name="T28" fmla="*/ 338 w 438"/>
                      <a:gd name="T29" fmla="*/ 100 h 152"/>
                      <a:gd name="T30" fmla="*/ 344 w 438"/>
                      <a:gd name="T31" fmla="*/ 93 h 152"/>
                      <a:gd name="T32" fmla="*/ 342 w 438"/>
                      <a:gd name="T33" fmla="*/ 89 h 152"/>
                      <a:gd name="T34" fmla="*/ 320 w 438"/>
                      <a:gd name="T35" fmla="*/ 94 h 152"/>
                      <a:gd name="T36" fmla="*/ 317 w 438"/>
                      <a:gd name="T37" fmla="*/ 85 h 152"/>
                      <a:gd name="T38" fmla="*/ 297 w 438"/>
                      <a:gd name="T39" fmla="*/ 94 h 152"/>
                      <a:gd name="T40" fmla="*/ 320 w 438"/>
                      <a:gd name="T41" fmla="*/ 103 h 152"/>
                      <a:gd name="T42" fmla="*/ 305 w 438"/>
                      <a:gd name="T43" fmla="*/ 117 h 152"/>
                      <a:gd name="T44" fmla="*/ 311 w 438"/>
                      <a:gd name="T45" fmla="*/ 126 h 152"/>
                      <a:gd name="T46" fmla="*/ 315 w 438"/>
                      <a:gd name="T47" fmla="*/ 138 h 152"/>
                      <a:gd name="T48" fmla="*/ 309 w 438"/>
                      <a:gd name="T49" fmla="*/ 139 h 152"/>
                      <a:gd name="T50" fmla="*/ 314 w 438"/>
                      <a:gd name="T51" fmla="*/ 144 h 152"/>
                      <a:gd name="T52" fmla="*/ 307 w 438"/>
                      <a:gd name="T53" fmla="*/ 152 h 152"/>
                      <a:gd name="T54" fmla="*/ 0 w 438"/>
                      <a:gd name="T55" fmla="*/ 149 h 152"/>
                      <a:gd name="T56" fmla="*/ 73 w 438"/>
                      <a:gd name="T57" fmla="*/ 1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618" name="Freeform 90"/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>
                      <a:gd name="T0" fmla="*/ 5 w 47"/>
                      <a:gd name="T1" fmla="*/ 156 h 165"/>
                      <a:gd name="T2" fmla="*/ 15 w 47"/>
                      <a:gd name="T3" fmla="*/ 108 h 165"/>
                      <a:gd name="T4" fmla="*/ 17 w 47"/>
                      <a:gd name="T5" fmla="*/ 68 h 165"/>
                      <a:gd name="T6" fmla="*/ 11 w 47"/>
                      <a:gd name="T7" fmla="*/ 40 h 165"/>
                      <a:gd name="T8" fmla="*/ 17 w 47"/>
                      <a:gd name="T9" fmla="*/ 12 h 165"/>
                      <a:gd name="T10" fmla="*/ 21 w 47"/>
                      <a:gd name="T11" fmla="*/ 0 h 165"/>
                      <a:gd name="T12" fmla="*/ 31 w 47"/>
                      <a:gd name="T13" fmla="*/ 30 h 165"/>
                      <a:gd name="T14" fmla="*/ 47 w 47"/>
                      <a:gd name="T15" fmla="*/ 98 h 165"/>
                      <a:gd name="T16" fmla="*/ 31 w 47"/>
                      <a:gd name="T17" fmla="*/ 108 h 165"/>
                      <a:gd name="T18" fmla="*/ 23 w 47"/>
                      <a:gd name="T19" fmla="*/ 126 h 165"/>
                      <a:gd name="T20" fmla="*/ 21 w 47"/>
                      <a:gd name="T21" fmla="*/ 132 h 165"/>
                      <a:gd name="T22" fmla="*/ 27 w 47"/>
                      <a:gd name="T23" fmla="*/ 134 h 165"/>
                      <a:gd name="T24" fmla="*/ 31 w 47"/>
                      <a:gd name="T25" fmla="*/ 146 h 165"/>
                      <a:gd name="T26" fmla="*/ 13 w 47"/>
                      <a:gd name="T27" fmla="*/ 148 h 165"/>
                      <a:gd name="T28" fmla="*/ 7 w 47"/>
                      <a:gd name="T29" fmla="*/ 160 h 165"/>
                      <a:gd name="T30" fmla="*/ 3 w 47"/>
                      <a:gd name="T31" fmla="*/ 154 h 165"/>
                      <a:gd name="T32" fmla="*/ 5 w 47"/>
                      <a:gd name="T33" fmla="*/ 156 h 1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619" name="Freeform 91"/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>
                      <a:gd name="T0" fmla="*/ 26 w 138"/>
                      <a:gd name="T1" fmla="*/ 61 h 103"/>
                      <a:gd name="T2" fmla="*/ 30 w 138"/>
                      <a:gd name="T3" fmla="*/ 43 h 103"/>
                      <a:gd name="T4" fmla="*/ 50 w 138"/>
                      <a:gd name="T5" fmla="*/ 33 h 103"/>
                      <a:gd name="T6" fmla="*/ 54 w 138"/>
                      <a:gd name="T7" fmla="*/ 45 h 103"/>
                      <a:gd name="T8" fmla="*/ 66 w 138"/>
                      <a:gd name="T9" fmla="*/ 49 h 103"/>
                      <a:gd name="T10" fmla="*/ 80 w 138"/>
                      <a:gd name="T11" fmla="*/ 55 h 103"/>
                      <a:gd name="T12" fmla="*/ 116 w 138"/>
                      <a:gd name="T13" fmla="*/ 33 h 103"/>
                      <a:gd name="T14" fmla="*/ 130 w 138"/>
                      <a:gd name="T15" fmla="*/ 17 h 103"/>
                      <a:gd name="T16" fmla="*/ 138 w 138"/>
                      <a:gd name="T17" fmla="*/ 11 h 103"/>
                      <a:gd name="T18" fmla="*/ 106 w 138"/>
                      <a:gd name="T19" fmla="*/ 49 h 103"/>
                      <a:gd name="T20" fmla="*/ 84 w 138"/>
                      <a:gd name="T21" fmla="*/ 67 h 103"/>
                      <a:gd name="T22" fmla="*/ 66 w 138"/>
                      <a:gd name="T23" fmla="*/ 81 h 103"/>
                      <a:gd name="T24" fmla="*/ 48 w 138"/>
                      <a:gd name="T25" fmla="*/ 103 h 103"/>
                      <a:gd name="T26" fmla="*/ 26 w 138"/>
                      <a:gd name="T27" fmla="*/ 89 h 103"/>
                      <a:gd name="T28" fmla="*/ 20 w 138"/>
                      <a:gd name="T29" fmla="*/ 87 h 103"/>
                      <a:gd name="T30" fmla="*/ 22 w 138"/>
                      <a:gd name="T31" fmla="*/ 97 h 103"/>
                      <a:gd name="T32" fmla="*/ 0 w 138"/>
                      <a:gd name="T33" fmla="*/ 97 h 103"/>
                      <a:gd name="T34" fmla="*/ 10 w 138"/>
                      <a:gd name="T35" fmla="*/ 79 h 103"/>
                      <a:gd name="T36" fmla="*/ 26 w 138"/>
                      <a:gd name="T37" fmla="*/ 61 h 1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620" name="Freeform 92"/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>
                      <a:gd name="T0" fmla="*/ 158 w 188"/>
                      <a:gd name="T1" fmla="*/ 24 h 214"/>
                      <a:gd name="T2" fmla="*/ 160 w 188"/>
                      <a:gd name="T3" fmla="*/ 6 h 214"/>
                      <a:gd name="T4" fmla="*/ 170 w 188"/>
                      <a:gd name="T5" fmla="*/ 0 h 214"/>
                      <a:gd name="T6" fmla="*/ 182 w 188"/>
                      <a:gd name="T7" fmla="*/ 24 h 214"/>
                      <a:gd name="T8" fmla="*/ 188 w 188"/>
                      <a:gd name="T9" fmla="*/ 42 h 214"/>
                      <a:gd name="T10" fmla="*/ 178 w 188"/>
                      <a:gd name="T11" fmla="*/ 58 h 214"/>
                      <a:gd name="T12" fmla="*/ 170 w 188"/>
                      <a:gd name="T13" fmla="*/ 76 h 214"/>
                      <a:gd name="T14" fmla="*/ 162 w 188"/>
                      <a:gd name="T15" fmla="*/ 126 h 214"/>
                      <a:gd name="T16" fmla="*/ 144 w 188"/>
                      <a:gd name="T17" fmla="*/ 136 h 214"/>
                      <a:gd name="T18" fmla="*/ 120 w 188"/>
                      <a:gd name="T19" fmla="*/ 138 h 214"/>
                      <a:gd name="T20" fmla="*/ 112 w 188"/>
                      <a:gd name="T21" fmla="*/ 124 h 214"/>
                      <a:gd name="T22" fmla="*/ 102 w 188"/>
                      <a:gd name="T23" fmla="*/ 146 h 214"/>
                      <a:gd name="T24" fmla="*/ 90 w 188"/>
                      <a:gd name="T25" fmla="*/ 150 h 214"/>
                      <a:gd name="T26" fmla="*/ 80 w 188"/>
                      <a:gd name="T27" fmla="*/ 132 h 214"/>
                      <a:gd name="T28" fmla="*/ 58 w 188"/>
                      <a:gd name="T29" fmla="*/ 144 h 214"/>
                      <a:gd name="T30" fmla="*/ 76 w 188"/>
                      <a:gd name="T31" fmla="*/ 142 h 214"/>
                      <a:gd name="T32" fmla="*/ 78 w 188"/>
                      <a:gd name="T33" fmla="*/ 160 h 214"/>
                      <a:gd name="T34" fmla="*/ 58 w 188"/>
                      <a:gd name="T35" fmla="*/ 166 h 214"/>
                      <a:gd name="T36" fmla="*/ 34 w 188"/>
                      <a:gd name="T37" fmla="*/ 166 h 214"/>
                      <a:gd name="T38" fmla="*/ 36 w 188"/>
                      <a:gd name="T39" fmla="*/ 154 h 214"/>
                      <a:gd name="T40" fmla="*/ 46 w 188"/>
                      <a:gd name="T41" fmla="*/ 144 h 214"/>
                      <a:gd name="T42" fmla="*/ 34 w 188"/>
                      <a:gd name="T43" fmla="*/ 148 h 214"/>
                      <a:gd name="T44" fmla="*/ 26 w 188"/>
                      <a:gd name="T45" fmla="*/ 166 h 214"/>
                      <a:gd name="T46" fmla="*/ 30 w 188"/>
                      <a:gd name="T47" fmla="*/ 190 h 214"/>
                      <a:gd name="T48" fmla="*/ 14 w 188"/>
                      <a:gd name="T49" fmla="*/ 200 h 214"/>
                      <a:gd name="T50" fmla="*/ 0 w 188"/>
                      <a:gd name="T51" fmla="*/ 214 h 214"/>
                      <a:gd name="T52" fmla="*/ 8 w 188"/>
                      <a:gd name="T53" fmla="*/ 188 h 214"/>
                      <a:gd name="T54" fmla="*/ 0 w 188"/>
                      <a:gd name="T55" fmla="*/ 164 h 214"/>
                      <a:gd name="T56" fmla="*/ 14 w 188"/>
                      <a:gd name="T57" fmla="*/ 152 h 214"/>
                      <a:gd name="T58" fmla="*/ 32 w 188"/>
                      <a:gd name="T59" fmla="*/ 134 h 214"/>
                      <a:gd name="T60" fmla="*/ 44 w 188"/>
                      <a:gd name="T61" fmla="*/ 118 h 214"/>
                      <a:gd name="T62" fmla="*/ 72 w 188"/>
                      <a:gd name="T63" fmla="*/ 116 h 214"/>
                      <a:gd name="T64" fmla="*/ 84 w 188"/>
                      <a:gd name="T65" fmla="*/ 112 h 214"/>
                      <a:gd name="T66" fmla="*/ 114 w 188"/>
                      <a:gd name="T67" fmla="*/ 78 h 214"/>
                      <a:gd name="T68" fmla="*/ 120 w 188"/>
                      <a:gd name="T69" fmla="*/ 92 h 214"/>
                      <a:gd name="T70" fmla="*/ 132 w 188"/>
                      <a:gd name="T71" fmla="*/ 76 h 214"/>
                      <a:gd name="T72" fmla="*/ 150 w 188"/>
                      <a:gd name="T73" fmla="*/ 54 h 214"/>
                      <a:gd name="T74" fmla="*/ 154 w 188"/>
                      <a:gd name="T75" fmla="*/ 42 h 214"/>
                      <a:gd name="T76" fmla="*/ 148 w 188"/>
                      <a:gd name="T77" fmla="*/ 38 h 214"/>
                      <a:gd name="T78" fmla="*/ 152 w 188"/>
                      <a:gd name="T79" fmla="*/ 32 h 214"/>
                      <a:gd name="T80" fmla="*/ 158 w 188"/>
                      <a:gd name="T81" fmla="*/ 24 h 2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621" name="Freeform 93"/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>
                      <a:gd name="T0" fmla="*/ 0 w 13"/>
                      <a:gd name="T1" fmla="*/ 9 h 13"/>
                      <a:gd name="T2" fmla="*/ 4 w 13"/>
                      <a:gd name="T3" fmla="*/ 13 h 13"/>
                      <a:gd name="T4" fmla="*/ 0 w 13"/>
                      <a:gd name="T5" fmla="*/ 9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622" name="Freeform 94"/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>
                      <a:gd name="T0" fmla="*/ 812 w 812"/>
                      <a:gd name="T1" fmla="*/ 26 h 564"/>
                      <a:gd name="T2" fmla="*/ 778 w 812"/>
                      <a:gd name="T3" fmla="*/ 78 h 564"/>
                      <a:gd name="T4" fmla="*/ 748 w 812"/>
                      <a:gd name="T5" fmla="*/ 122 h 564"/>
                      <a:gd name="T6" fmla="*/ 722 w 812"/>
                      <a:gd name="T7" fmla="*/ 142 h 564"/>
                      <a:gd name="T8" fmla="*/ 634 w 812"/>
                      <a:gd name="T9" fmla="*/ 180 h 564"/>
                      <a:gd name="T10" fmla="*/ 632 w 812"/>
                      <a:gd name="T11" fmla="*/ 210 h 564"/>
                      <a:gd name="T12" fmla="*/ 604 w 812"/>
                      <a:gd name="T13" fmla="*/ 230 h 564"/>
                      <a:gd name="T14" fmla="*/ 620 w 812"/>
                      <a:gd name="T15" fmla="*/ 178 h 564"/>
                      <a:gd name="T16" fmla="*/ 576 w 812"/>
                      <a:gd name="T17" fmla="*/ 188 h 564"/>
                      <a:gd name="T18" fmla="*/ 556 w 812"/>
                      <a:gd name="T19" fmla="*/ 218 h 564"/>
                      <a:gd name="T20" fmla="*/ 596 w 812"/>
                      <a:gd name="T21" fmla="*/ 280 h 564"/>
                      <a:gd name="T22" fmla="*/ 594 w 812"/>
                      <a:gd name="T23" fmla="*/ 368 h 564"/>
                      <a:gd name="T24" fmla="*/ 542 w 812"/>
                      <a:gd name="T25" fmla="*/ 406 h 564"/>
                      <a:gd name="T26" fmla="*/ 522 w 812"/>
                      <a:gd name="T27" fmla="*/ 386 h 564"/>
                      <a:gd name="T28" fmla="*/ 482 w 812"/>
                      <a:gd name="T29" fmla="*/ 348 h 564"/>
                      <a:gd name="T30" fmla="*/ 462 w 812"/>
                      <a:gd name="T31" fmla="*/ 348 h 564"/>
                      <a:gd name="T32" fmla="*/ 450 w 812"/>
                      <a:gd name="T33" fmla="*/ 394 h 564"/>
                      <a:gd name="T34" fmla="*/ 500 w 812"/>
                      <a:gd name="T35" fmla="*/ 464 h 564"/>
                      <a:gd name="T36" fmla="*/ 510 w 812"/>
                      <a:gd name="T37" fmla="*/ 524 h 564"/>
                      <a:gd name="T38" fmla="*/ 526 w 812"/>
                      <a:gd name="T39" fmla="*/ 560 h 564"/>
                      <a:gd name="T40" fmla="*/ 492 w 812"/>
                      <a:gd name="T41" fmla="*/ 544 h 564"/>
                      <a:gd name="T42" fmla="*/ 470 w 812"/>
                      <a:gd name="T43" fmla="*/ 518 h 564"/>
                      <a:gd name="T44" fmla="*/ 422 w 812"/>
                      <a:gd name="T45" fmla="*/ 424 h 564"/>
                      <a:gd name="T46" fmla="*/ 426 w 812"/>
                      <a:gd name="T47" fmla="*/ 310 h 564"/>
                      <a:gd name="T48" fmla="*/ 422 w 812"/>
                      <a:gd name="T49" fmla="*/ 268 h 564"/>
                      <a:gd name="T50" fmla="*/ 412 w 812"/>
                      <a:gd name="T51" fmla="*/ 276 h 564"/>
                      <a:gd name="T52" fmla="*/ 386 w 812"/>
                      <a:gd name="T53" fmla="*/ 266 h 564"/>
                      <a:gd name="T54" fmla="*/ 360 w 812"/>
                      <a:gd name="T55" fmla="*/ 170 h 564"/>
                      <a:gd name="T56" fmla="*/ 330 w 812"/>
                      <a:gd name="T57" fmla="*/ 166 h 564"/>
                      <a:gd name="T58" fmla="*/ 288 w 812"/>
                      <a:gd name="T59" fmla="*/ 172 h 564"/>
                      <a:gd name="T60" fmla="*/ 242 w 812"/>
                      <a:gd name="T61" fmla="*/ 232 h 564"/>
                      <a:gd name="T62" fmla="*/ 196 w 812"/>
                      <a:gd name="T63" fmla="*/ 268 h 564"/>
                      <a:gd name="T64" fmla="*/ 184 w 812"/>
                      <a:gd name="T65" fmla="*/ 274 h 564"/>
                      <a:gd name="T66" fmla="*/ 160 w 812"/>
                      <a:gd name="T67" fmla="*/ 328 h 564"/>
                      <a:gd name="T68" fmla="*/ 152 w 812"/>
                      <a:gd name="T69" fmla="*/ 354 h 564"/>
                      <a:gd name="T70" fmla="*/ 128 w 812"/>
                      <a:gd name="T71" fmla="*/ 404 h 564"/>
                      <a:gd name="T72" fmla="*/ 94 w 812"/>
                      <a:gd name="T73" fmla="*/ 392 h 564"/>
                      <a:gd name="T74" fmla="*/ 66 w 812"/>
                      <a:gd name="T75" fmla="*/ 258 h 564"/>
                      <a:gd name="T76" fmla="*/ 72 w 812"/>
                      <a:gd name="T77" fmla="*/ 156 h 564"/>
                      <a:gd name="T78" fmla="*/ 44 w 812"/>
                      <a:gd name="T79" fmla="*/ 180 h 564"/>
                      <a:gd name="T80" fmla="*/ 20 w 812"/>
                      <a:gd name="T81" fmla="*/ 150 h 564"/>
                      <a:gd name="T82" fmla="*/ 24 w 812"/>
                      <a:gd name="T83" fmla="*/ 138 h 564"/>
                      <a:gd name="T84" fmla="*/ 0 w 812"/>
                      <a:gd name="T85" fmla="*/ 92 h 564"/>
                      <a:gd name="T86" fmla="*/ 798 w 812"/>
                      <a:gd name="T87" fmla="*/ 6 h 5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623" name="Freeform 95"/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>
                      <a:gd name="T0" fmla="*/ 7 w 43"/>
                      <a:gd name="T1" fmla="*/ 11 h 85"/>
                      <a:gd name="T2" fmla="*/ 17 w 43"/>
                      <a:gd name="T3" fmla="*/ 3 h 85"/>
                      <a:gd name="T4" fmla="*/ 37 w 43"/>
                      <a:gd name="T5" fmla="*/ 33 h 85"/>
                      <a:gd name="T6" fmla="*/ 19 w 43"/>
                      <a:gd name="T7" fmla="*/ 85 h 85"/>
                      <a:gd name="T8" fmla="*/ 1 w 43"/>
                      <a:gd name="T9" fmla="*/ 69 h 85"/>
                      <a:gd name="T10" fmla="*/ 7 w 43"/>
                      <a:gd name="T11" fmla="*/ 11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624" name="Freeform 96"/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>
                      <a:gd name="T0" fmla="*/ 13 w 44"/>
                      <a:gd name="T1" fmla="*/ 28 h 74"/>
                      <a:gd name="T2" fmla="*/ 29 w 44"/>
                      <a:gd name="T3" fmla="*/ 2 h 74"/>
                      <a:gd name="T4" fmla="*/ 43 w 44"/>
                      <a:gd name="T5" fmla="*/ 4 h 74"/>
                      <a:gd name="T6" fmla="*/ 39 w 44"/>
                      <a:gd name="T7" fmla="*/ 26 h 74"/>
                      <a:gd name="T8" fmla="*/ 13 w 44"/>
                      <a:gd name="T9" fmla="*/ 74 h 74"/>
                      <a:gd name="T10" fmla="*/ 7 w 44"/>
                      <a:gd name="T11" fmla="*/ 60 h 74"/>
                      <a:gd name="T12" fmla="*/ 3 w 44"/>
                      <a:gd name="T13" fmla="*/ 36 h 74"/>
                      <a:gd name="T14" fmla="*/ 13 w 44"/>
                      <a:gd name="T15" fmla="*/ 2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625" name="Freeform 97"/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>
                      <a:gd name="T0" fmla="*/ 7 w 20"/>
                      <a:gd name="T1" fmla="*/ 16 h 30"/>
                      <a:gd name="T2" fmla="*/ 5 w 20"/>
                      <a:gd name="T3" fmla="*/ 30 h 30"/>
                      <a:gd name="T4" fmla="*/ 7 w 20"/>
                      <a:gd name="T5" fmla="*/ 16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626" name="Freeform 98"/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>
                      <a:gd name="T0" fmla="*/ 481 w 682"/>
                      <a:gd name="T1" fmla="*/ 464 h 557"/>
                      <a:gd name="T2" fmla="*/ 486 w 682"/>
                      <a:gd name="T3" fmla="*/ 451 h 557"/>
                      <a:gd name="T4" fmla="*/ 500 w 682"/>
                      <a:gd name="T5" fmla="*/ 413 h 557"/>
                      <a:gd name="T6" fmla="*/ 309 w 682"/>
                      <a:gd name="T7" fmla="*/ 287 h 557"/>
                      <a:gd name="T8" fmla="*/ 282 w 682"/>
                      <a:gd name="T9" fmla="*/ 346 h 557"/>
                      <a:gd name="T10" fmla="*/ 303 w 682"/>
                      <a:gd name="T11" fmla="*/ 556 h 557"/>
                      <a:gd name="T12" fmla="*/ 282 w 682"/>
                      <a:gd name="T13" fmla="*/ 494 h 557"/>
                      <a:gd name="T14" fmla="*/ 242 w 682"/>
                      <a:gd name="T15" fmla="*/ 439 h 557"/>
                      <a:gd name="T16" fmla="*/ 245 w 682"/>
                      <a:gd name="T17" fmla="*/ 413 h 557"/>
                      <a:gd name="T18" fmla="*/ 247 w 682"/>
                      <a:gd name="T19" fmla="*/ 394 h 557"/>
                      <a:gd name="T20" fmla="*/ 220 w 682"/>
                      <a:gd name="T21" fmla="*/ 375 h 557"/>
                      <a:gd name="T22" fmla="*/ 194 w 682"/>
                      <a:gd name="T23" fmla="*/ 346 h 557"/>
                      <a:gd name="T24" fmla="*/ 148 w 682"/>
                      <a:gd name="T25" fmla="*/ 354 h 557"/>
                      <a:gd name="T26" fmla="*/ 126 w 682"/>
                      <a:gd name="T27" fmla="*/ 365 h 557"/>
                      <a:gd name="T28" fmla="*/ 78 w 682"/>
                      <a:gd name="T29" fmla="*/ 365 h 557"/>
                      <a:gd name="T30" fmla="*/ 22 w 682"/>
                      <a:gd name="T31" fmla="*/ 312 h 557"/>
                      <a:gd name="T32" fmla="*/ 11 w 682"/>
                      <a:gd name="T33" fmla="*/ 295 h 557"/>
                      <a:gd name="T34" fmla="*/ 0 w 682"/>
                      <a:gd name="T35" fmla="*/ 264 h 557"/>
                      <a:gd name="T36" fmla="*/ 24 w 682"/>
                      <a:gd name="T37" fmla="*/ 213 h 557"/>
                      <a:gd name="T38" fmla="*/ 32 w 682"/>
                      <a:gd name="T39" fmla="*/ 181 h 557"/>
                      <a:gd name="T40" fmla="*/ 51 w 682"/>
                      <a:gd name="T41" fmla="*/ 143 h 557"/>
                      <a:gd name="T42" fmla="*/ 81 w 682"/>
                      <a:gd name="T43" fmla="*/ 116 h 557"/>
                      <a:gd name="T44" fmla="*/ 167 w 682"/>
                      <a:gd name="T45" fmla="*/ 67 h 557"/>
                      <a:gd name="T46" fmla="*/ 220 w 682"/>
                      <a:gd name="T47" fmla="*/ 30 h 557"/>
                      <a:gd name="T48" fmla="*/ 258 w 682"/>
                      <a:gd name="T49" fmla="*/ 6 h 557"/>
                      <a:gd name="T50" fmla="*/ 363 w 682"/>
                      <a:gd name="T51" fmla="*/ 2 h 557"/>
                      <a:gd name="T52" fmla="*/ 398 w 682"/>
                      <a:gd name="T53" fmla="*/ 0 h 557"/>
                      <a:gd name="T54" fmla="*/ 384 w 682"/>
                      <a:gd name="T55" fmla="*/ 34 h 557"/>
                      <a:gd name="T56" fmla="*/ 443 w 682"/>
                      <a:gd name="T57" fmla="*/ 84 h 557"/>
                      <a:gd name="T58" fmla="*/ 497 w 682"/>
                      <a:gd name="T59" fmla="*/ 74 h 557"/>
                      <a:gd name="T60" fmla="*/ 529 w 682"/>
                      <a:gd name="T61" fmla="*/ 82 h 557"/>
                      <a:gd name="T62" fmla="*/ 559 w 682"/>
                      <a:gd name="T63" fmla="*/ 97 h 557"/>
                      <a:gd name="T64" fmla="*/ 572 w 682"/>
                      <a:gd name="T65" fmla="*/ 188 h 557"/>
                      <a:gd name="T66" fmla="*/ 572 w 682"/>
                      <a:gd name="T67" fmla="*/ 240 h 557"/>
                      <a:gd name="T68" fmla="*/ 599 w 682"/>
                      <a:gd name="T69" fmla="*/ 283 h 557"/>
                      <a:gd name="T70" fmla="*/ 645 w 682"/>
                      <a:gd name="T71" fmla="*/ 300 h 557"/>
                      <a:gd name="T72" fmla="*/ 680 w 682"/>
                      <a:gd name="T73" fmla="*/ 295 h 557"/>
                      <a:gd name="T74" fmla="*/ 664 w 682"/>
                      <a:gd name="T75" fmla="*/ 340 h 557"/>
                      <a:gd name="T76" fmla="*/ 599 w 682"/>
                      <a:gd name="T77" fmla="*/ 407 h 557"/>
                      <a:gd name="T78" fmla="*/ 548 w 682"/>
                      <a:gd name="T79" fmla="*/ 485 h 557"/>
                      <a:gd name="T80" fmla="*/ 556 w 682"/>
                      <a:gd name="T81" fmla="*/ 508 h 557"/>
                      <a:gd name="T82" fmla="*/ 435 w 682"/>
                      <a:gd name="T83" fmla="*/ 556 h 5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627" name="Freeform 99"/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>
                      <a:gd name="T0" fmla="*/ 243 w 257"/>
                      <a:gd name="T1" fmla="*/ 347 h 347"/>
                      <a:gd name="T2" fmla="*/ 233 w 257"/>
                      <a:gd name="T3" fmla="*/ 301 h 347"/>
                      <a:gd name="T4" fmla="*/ 217 w 257"/>
                      <a:gd name="T5" fmla="*/ 288 h 347"/>
                      <a:gd name="T6" fmla="*/ 215 w 257"/>
                      <a:gd name="T7" fmla="*/ 269 h 347"/>
                      <a:gd name="T8" fmla="*/ 209 w 257"/>
                      <a:gd name="T9" fmla="*/ 254 h 347"/>
                      <a:gd name="T10" fmla="*/ 209 w 257"/>
                      <a:gd name="T11" fmla="*/ 229 h 347"/>
                      <a:gd name="T12" fmla="*/ 207 w 257"/>
                      <a:gd name="T13" fmla="*/ 214 h 347"/>
                      <a:gd name="T14" fmla="*/ 228 w 257"/>
                      <a:gd name="T15" fmla="*/ 202 h 347"/>
                      <a:gd name="T16" fmla="*/ 257 w 257"/>
                      <a:gd name="T17" fmla="*/ 197 h 347"/>
                      <a:gd name="T18" fmla="*/ 257 w 257"/>
                      <a:gd name="T19" fmla="*/ 136 h 347"/>
                      <a:gd name="T20" fmla="*/ 54 w 257"/>
                      <a:gd name="T21" fmla="*/ 96 h 347"/>
                      <a:gd name="T22" fmla="*/ 32 w 257"/>
                      <a:gd name="T23" fmla="*/ 98 h 347"/>
                      <a:gd name="T24" fmla="*/ 16 w 257"/>
                      <a:gd name="T25" fmla="*/ 102 h 347"/>
                      <a:gd name="T26" fmla="*/ 0 w 257"/>
                      <a:gd name="T27" fmla="*/ 149 h 347"/>
                      <a:gd name="T28" fmla="*/ 93 w 257"/>
                      <a:gd name="T29" fmla="*/ 346 h 347"/>
                      <a:gd name="T30" fmla="*/ 243 w 257"/>
                      <a:gd name="T31" fmla="*/ 347 h 3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628" name="Freeform 100"/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>
                      <a:gd name="T0" fmla="*/ 7 w 19"/>
                      <a:gd name="T1" fmla="*/ 25 h 37"/>
                      <a:gd name="T2" fmla="*/ 19 w 19"/>
                      <a:gd name="T3" fmla="*/ 21 h 37"/>
                      <a:gd name="T4" fmla="*/ 7 w 19"/>
                      <a:gd name="T5" fmla="*/ 25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629" name="Freeform 101"/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>
                      <a:gd name="T0" fmla="*/ 12 w 22"/>
                      <a:gd name="T1" fmla="*/ 12 h 20"/>
                      <a:gd name="T2" fmla="*/ 16 w 22"/>
                      <a:gd name="T3" fmla="*/ 0 h 20"/>
                      <a:gd name="T4" fmla="*/ 20 w 22"/>
                      <a:gd name="T5" fmla="*/ 12 h 20"/>
                      <a:gd name="T6" fmla="*/ 8 w 22"/>
                      <a:gd name="T7" fmla="*/ 20 h 20"/>
                      <a:gd name="T8" fmla="*/ 12 w 22"/>
                      <a:gd name="T9" fmla="*/ 12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630" name="Freeform 102"/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>
                      <a:gd name="T0" fmla="*/ 24 w 57"/>
                      <a:gd name="T1" fmla="*/ 18 h 30"/>
                      <a:gd name="T2" fmla="*/ 32 w 57"/>
                      <a:gd name="T3" fmla="*/ 6 h 30"/>
                      <a:gd name="T4" fmla="*/ 36 w 57"/>
                      <a:gd name="T5" fmla="*/ 30 h 30"/>
                      <a:gd name="T6" fmla="*/ 24 w 57"/>
                      <a:gd name="T7" fmla="*/ 18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631" name="Freeform 103"/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>
                      <a:gd name="T0" fmla="*/ 473 w 693"/>
                      <a:gd name="T1" fmla="*/ 464 h 696"/>
                      <a:gd name="T2" fmla="*/ 393 w 693"/>
                      <a:gd name="T3" fmla="*/ 452 h 696"/>
                      <a:gd name="T4" fmla="*/ 325 w 693"/>
                      <a:gd name="T5" fmla="*/ 412 h 696"/>
                      <a:gd name="T6" fmla="*/ 265 w 693"/>
                      <a:gd name="T7" fmla="*/ 400 h 696"/>
                      <a:gd name="T8" fmla="*/ 237 w 693"/>
                      <a:gd name="T9" fmla="*/ 416 h 696"/>
                      <a:gd name="T10" fmla="*/ 261 w 693"/>
                      <a:gd name="T11" fmla="*/ 428 h 696"/>
                      <a:gd name="T12" fmla="*/ 293 w 693"/>
                      <a:gd name="T13" fmla="*/ 468 h 696"/>
                      <a:gd name="T14" fmla="*/ 321 w 693"/>
                      <a:gd name="T15" fmla="*/ 476 h 696"/>
                      <a:gd name="T16" fmla="*/ 333 w 693"/>
                      <a:gd name="T17" fmla="*/ 536 h 696"/>
                      <a:gd name="T18" fmla="*/ 313 w 693"/>
                      <a:gd name="T19" fmla="*/ 552 h 696"/>
                      <a:gd name="T20" fmla="*/ 261 w 693"/>
                      <a:gd name="T21" fmla="*/ 616 h 696"/>
                      <a:gd name="T22" fmla="*/ 225 w 693"/>
                      <a:gd name="T23" fmla="*/ 628 h 696"/>
                      <a:gd name="T24" fmla="*/ 97 w 693"/>
                      <a:gd name="T25" fmla="*/ 696 h 696"/>
                      <a:gd name="T26" fmla="*/ 77 w 693"/>
                      <a:gd name="T27" fmla="*/ 616 h 696"/>
                      <a:gd name="T28" fmla="*/ 45 w 693"/>
                      <a:gd name="T29" fmla="*/ 524 h 696"/>
                      <a:gd name="T30" fmla="*/ 33 w 693"/>
                      <a:gd name="T31" fmla="*/ 448 h 696"/>
                      <a:gd name="T32" fmla="*/ 53 w 693"/>
                      <a:gd name="T33" fmla="*/ 344 h 696"/>
                      <a:gd name="T34" fmla="*/ 17 w 693"/>
                      <a:gd name="T35" fmla="*/ 392 h 696"/>
                      <a:gd name="T36" fmla="*/ 81 w 693"/>
                      <a:gd name="T37" fmla="*/ 280 h 696"/>
                      <a:gd name="T38" fmla="*/ 113 w 693"/>
                      <a:gd name="T39" fmla="*/ 204 h 696"/>
                      <a:gd name="T40" fmla="*/ 37 w 693"/>
                      <a:gd name="T41" fmla="*/ 204 h 696"/>
                      <a:gd name="T42" fmla="*/ 1 w 693"/>
                      <a:gd name="T43" fmla="*/ 196 h 696"/>
                      <a:gd name="T44" fmla="*/ 25 w 693"/>
                      <a:gd name="T45" fmla="*/ 140 h 696"/>
                      <a:gd name="T46" fmla="*/ 97 w 693"/>
                      <a:gd name="T47" fmla="*/ 112 h 696"/>
                      <a:gd name="T48" fmla="*/ 221 w 693"/>
                      <a:gd name="T49" fmla="*/ 124 h 696"/>
                      <a:gd name="T50" fmla="*/ 229 w 693"/>
                      <a:gd name="T51" fmla="*/ 64 h 696"/>
                      <a:gd name="T52" fmla="*/ 261 w 693"/>
                      <a:gd name="T53" fmla="*/ 0 h 696"/>
                      <a:gd name="T54" fmla="*/ 357 w 693"/>
                      <a:gd name="T55" fmla="*/ 44 h 696"/>
                      <a:gd name="T56" fmla="*/ 329 w 693"/>
                      <a:gd name="T57" fmla="*/ 88 h 696"/>
                      <a:gd name="T58" fmla="*/ 301 w 693"/>
                      <a:gd name="T59" fmla="*/ 176 h 696"/>
                      <a:gd name="T60" fmla="*/ 361 w 693"/>
                      <a:gd name="T61" fmla="*/ 192 h 696"/>
                      <a:gd name="T62" fmla="*/ 373 w 693"/>
                      <a:gd name="T63" fmla="*/ 136 h 696"/>
                      <a:gd name="T64" fmla="*/ 417 w 693"/>
                      <a:gd name="T65" fmla="*/ 92 h 696"/>
                      <a:gd name="T66" fmla="*/ 497 w 693"/>
                      <a:gd name="T67" fmla="*/ 88 h 696"/>
                      <a:gd name="T68" fmla="*/ 529 w 693"/>
                      <a:gd name="T69" fmla="*/ 52 h 696"/>
                      <a:gd name="T70" fmla="*/ 541 w 693"/>
                      <a:gd name="T71" fmla="*/ 460 h 6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632" name="Freeform 104"/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>
                      <a:gd name="T0" fmla="*/ 825 w 931"/>
                      <a:gd name="T1" fmla="*/ 0 h 149"/>
                      <a:gd name="T2" fmla="*/ 143 w 931"/>
                      <a:gd name="T3" fmla="*/ 29 h 149"/>
                      <a:gd name="T4" fmla="*/ 91 w 931"/>
                      <a:gd name="T5" fmla="*/ 42 h 149"/>
                      <a:gd name="T6" fmla="*/ 62 w 931"/>
                      <a:gd name="T7" fmla="*/ 42 h 149"/>
                      <a:gd name="T8" fmla="*/ 22 w 931"/>
                      <a:gd name="T9" fmla="*/ 77 h 149"/>
                      <a:gd name="T10" fmla="*/ 0 w 931"/>
                      <a:gd name="T11" fmla="*/ 105 h 149"/>
                      <a:gd name="T12" fmla="*/ 59 w 931"/>
                      <a:gd name="T13" fmla="*/ 115 h 149"/>
                      <a:gd name="T14" fmla="*/ 97 w 931"/>
                      <a:gd name="T15" fmla="*/ 96 h 149"/>
                      <a:gd name="T16" fmla="*/ 108 w 931"/>
                      <a:gd name="T17" fmla="*/ 84 h 149"/>
                      <a:gd name="T18" fmla="*/ 167 w 931"/>
                      <a:gd name="T19" fmla="*/ 52 h 149"/>
                      <a:gd name="T20" fmla="*/ 215 w 931"/>
                      <a:gd name="T21" fmla="*/ 46 h 149"/>
                      <a:gd name="T22" fmla="*/ 237 w 931"/>
                      <a:gd name="T23" fmla="*/ 94 h 149"/>
                      <a:gd name="T24" fmla="*/ 188 w 931"/>
                      <a:gd name="T25" fmla="*/ 109 h 149"/>
                      <a:gd name="T26" fmla="*/ 231 w 931"/>
                      <a:gd name="T27" fmla="*/ 113 h 149"/>
                      <a:gd name="T28" fmla="*/ 250 w 931"/>
                      <a:gd name="T29" fmla="*/ 90 h 149"/>
                      <a:gd name="T30" fmla="*/ 266 w 931"/>
                      <a:gd name="T31" fmla="*/ 92 h 149"/>
                      <a:gd name="T32" fmla="*/ 253 w 931"/>
                      <a:gd name="T33" fmla="*/ 54 h 149"/>
                      <a:gd name="T34" fmla="*/ 266 w 931"/>
                      <a:gd name="T35" fmla="*/ 44 h 149"/>
                      <a:gd name="T36" fmla="*/ 277 w 931"/>
                      <a:gd name="T37" fmla="*/ 88 h 149"/>
                      <a:gd name="T38" fmla="*/ 266 w 931"/>
                      <a:gd name="T39" fmla="*/ 113 h 149"/>
                      <a:gd name="T40" fmla="*/ 296 w 931"/>
                      <a:gd name="T41" fmla="*/ 130 h 149"/>
                      <a:gd name="T42" fmla="*/ 299 w 931"/>
                      <a:gd name="T43" fmla="*/ 92 h 149"/>
                      <a:gd name="T44" fmla="*/ 331 w 931"/>
                      <a:gd name="T45" fmla="*/ 103 h 149"/>
                      <a:gd name="T46" fmla="*/ 382 w 931"/>
                      <a:gd name="T47" fmla="*/ 73 h 149"/>
                      <a:gd name="T48" fmla="*/ 409 w 931"/>
                      <a:gd name="T49" fmla="*/ 50 h 149"/>
                      <a:gd name="T50" fmla="*/ 439 w 931"/>
                      <a:gd name="T51" fmla="*/ 56 h 149"/>
                      <a:gd name="T52" fmla="*/ 455 w 931"/>
                      <a:gd name="T53" fmla="*/ 50 h 149"/>
                      <a:gd name="T54" fmla="*/ 431 w 931"/>
                      <a:gd name="T55" fmla="*/ 44 h 149"/>
                      <a:gd name="T56" fmla="*/ 474 w 931"/>
                      <a:gd name="T57" fmla="*/ 35 h 149"/>
                      <a:gd name="T58" fmla="*/ 544 w 931"/>
                      <a:gd name="T59" fmla="*/ 54 h 149"/>
                      <a:gd name="T60" fmla="*/ 581 w 931"/>
                      <a:gd name="T61" fmla="*/ 42 h 149"/>
                      <a:gd name="T62" fmla="*/ 584 w 931"/>
                      <a:gd name="T63" fmla="*/ 63 h 149"/>
                      <a:gd name="T64" fmla="*/ 568 w 931"/>
                      <a:gd name="T65" fmla="*/ 101 h 149"/>
                      <a:gd name="T66" fmla="*/ 611 w 931"/>
                      <a:gd name="T67" fmla="*/ 88 h 149"/>
                      <a:gd name="T68" fmla="*/ 624 w 931"/>
                      <a:gd name="T69" fmla="*/ 80 h 149"/>
                      <a:gd name="T70" fmla="*/ 648 w 931"/>
                      <a:gd name="T71" fmla="*/ 61 h 149"/>
                      <a:gd name="T72" fmla="*/ 794 w 931"/>
                      <a:gd name="T73" fmla="*/ 84 h 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633" name="Freeform 105"/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>
                      <a:gd name="T0" fmla="*/ 3 w 31"/>
                      <a:gd name="T1" fmla="*/ 28 h 30"/>
                      <a:gd name="T2" fmla="*/ 31 w 31"/>
                      <a:gd name="T3" fmla="*/ 0 h 30"/>
                      <a:gd name="T4" fmla="*/ 19 w 31"/>
                      <a:gd name="T5" fmla="*/ 24 h 30"/>
                      <a:gd name="T6" fmla="*/ 3 w 31"/>
                      <a:gd name="T7" fmla="*/ 28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634" name="Freeform 106"/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>
                      <a:gd name="T0" fmla="*/ 6 w 44"/>
                      <a:gd name="T1" fmla="*/ 32 h 32"/>
                      <a:gd name="T2" fmla="*/ 22 w 44"/>
                      <a:gd name="T3" fmla="*/ 0 h 32"/>
                      <a:gd name="T4" fmla="*/ 38 w 44"/>
                      <a:gd name="T5" fmla="*/ 4 h 32"/>
                      <a:gd name="T6" fmla="*/ 6 w 44"/>
                      <a:gd name="T7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635" name="Freeform 107"/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>
                      <a:gd name="T0" fmla="*/ 37 w 76"/>
                      <a:gd name="T1" fmla="*/ 18 h 18"/>
                      <a:gd name="T2" fmla="*/ 25 w 76"/>
                      <a:gd name="T3" fmla="*/ 2 h 18"/>
                      <a:gd name="T4" fmla="*/ 37 w 76"/>
                      <a:gd name="T5" fmla="*/ 18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636" name="Freeform 108"/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21 h 44"/>
                      <a:gd name="T2" fmla="*/ 12 w 42"/>
                      <a:gd name="T3" fmla="*/ 9 h 44"/>
                      <a:gd name="T4" fmla="*/ 0 w 42"/>
                      <a:gd name="T5" fmla="*/ 21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637" name="Freeform 109"/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>
                      <a:gd name="T0" fmla="*/ 7 w 31"/>
                      <a:gd name="T1" fmla="*/ 22 h 30"/>
                      <a:gd name="T2" fmla="*/ 31 w 31"/>
                      <a:gd name="T3" fmla="*/ 10 h 30"/>
                      <a:gd name="T4" fmla="*/ 7 w 31"/>
                      <a:gd name="T5" fmla="*/ 22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</p:grpSp>
          <p:grpSp>
            <p:nvGrpSpPr>
              <p:cNvPr id="1036" name="Group 110"/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22639" name="Line 111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640" name="Line 112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641" name="Line 113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642" name="Line 114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643" name="Line 115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644" name="Line 116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645" name="Line 117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646" name="Line 118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647" name="Line 119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648" name="Line 120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649" name="Line 121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650" name="Line 122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651" name="Line 123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652" name="Line 124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653" name="Line 125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654" name="Line 126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655" name="Line 127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656" name="Line 128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657" name="Line 129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658" name="Line 130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659" name="Line 131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1037" name="Group 132"/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22661" name="Line 133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662" name="Line 134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663" name="Line 135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664" name="Line 136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665" name="Line 137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666" name="Line 138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667" name="Line 139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668" name="Line 140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669" name="Line 141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670" name="Line 142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671" name="Line 143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672" name="Line 144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673" name="Line 145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674" name="Line 146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675" name="Line 147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676" name="Line 148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677" name="Line 149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678" name="Line 150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679" name="Line 151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680" name="Line 152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681" name="Line 153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682" name="Line 154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683" name="Line 155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684" name="Line 156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685" name="Line 157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</p:grpSp>
        <p:pic>
          <p:nvPicPr>
            <p:cNvPr id="1033" name="Picture 161" descr="earth"/>
            <p:cNvPicPr>
              <a:picLocks noChangeAspect="1" noChangeArrowheads="1"/>
            </p:cNvPicPr>
            <p:nvPr userDrawn="1"/>
          </p:nvPicPr>
          <p:blipFill>
            <a:blip r:embed="rId1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6"/>
        </a:buBlip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time.com/time/magazine/0,9263,7601090323,00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228600" y="1447800"/>
            <a:ext cx="8534400" cy="4495800"/>
          </a:xfrm>
        </p:spPr>
        <p:txBody>
          <a:bodyPr/>
          <a:lstStyle/>
          <a:p>
            <a:pPr algn="ctr" eaLnBrk="1" hangingPunct="1"/>
            <a:r>
              <a:rPr lang="en-US" sz="4000" b="1" dirty="0">
                <a:solidFill>
                  <a:srgbClr val="000099"/>
                </a:solidFill>
                <a:latin typeface="Arial" charset="0"/>
              </a:rPr>
              <a:t>Biobanking and its Role in Research</a:t>
            </a:r>
            <a:br>
              <a:rPr lang="en-US" sz="4000" b="1" dirty="0">
                <a:solidFill>
                  <a:srgbClr val="000099"/>
                </a:solidFill>
                <a:latin typeface="Arial" charset="0"/>
              </a:rPr>
            </a:br>
            <a:r>
              <a:rPr lang="en-US" sz="4000" b="1" dirty="0">
                <a:solidFill>
                  <a:srgbClr val="000099"/>
                </a:solidFill>
                <a:latin typeface="Arial" charset="0"/>
              </a:rPr>
              <a:t> </a:t>
            </a:r>
            <a:br>
              <a:rPr lang="en-US" sz="4000" b="1" dirty="0">
                <a:solidFill>
                  <a:srgbClr val="000099"/>
                </a:solidFill>
                <a:latin typeface="Arial" charset="0"/>
              </a:rPr>
            </a:br>
            <a:r>
              <a:rPr lang="en-US" sz="2800" b="1" dirty="0">
                <a:solidFill>
                  <a:srgbClr val="000099"/>
                </a:solidFill>
                <a:latin typeface="Arial" charset="0"/>
              </a:rPr>
              <a:t>Jai P. Singh</a:t>
            </a:r>
            <a:br>
              <a:rPr lang="en-US" sz="2800" b="1" dirty="0">
                <a:solidFill>
                  <a:srgbClr val="000099"/>
                </a:solidFill>
                <a:latin typeface="Arial" charset="0"/>
              </a:rPr>
            </a:br>
            <a:r>
              <a:rPr lang="en-US" sz="4000" b="1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dirty="0">
                <a:solidFill>
                  <a:srgbClr val="000099"/>
                </a:solidFill>
                <a:latin typeface="Arial" charset="0"/>
              </a:rPr>
              <a:t/>
            </a:r>
            <a:br>
              <a:rPr lang="en-US" dirty="0">
                <a:solidFill>
                  <a:srgbClr val="000099"/>
                </a:solidFill>
                <a:latin typeface="Arial" charset="0"/>
              </a:rPr>
            </a:br>
            <a:r>
              <a:rPr lang="en-US" sz="2800" dirty="0">
                <a:solidFill>
                  <a:srgbClr val="000099"/>
                </a:solidFill>
                <a:latin typeface="Arial" charset="0"/>
              </a:rPr>
              <a:t>ASQ Section 0511 Presentation</a:t>
            </a:r>
            <a:br>
              <a:rPr lang="en-US" sz="2800" dirty="0">
                <a:solidFill>
                  <a:srgbClr val="000099"/>
                </a:solidFill>
                <a:latin typeface="Arial" charset="0"/>
              </a:rPr>
            </a:br>
            <a:r>
              <a:rPr lang="en-US" sz="2400" dirty="0">
                <a:solidFill>
                  <a:srgbClr val="000099"/>
                </a:solidFill>
                <a:latin typeface="Arial" charset="0"/>
              </a:rPr>
              <a:t>January 10, 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914400"/>
            <a:ext cx="7772400" cy="1143000"/>
          </a:xfrm>
        </p:spPr>
        <p:txBody>
          <a:bodyPr/>
          <a:lstStyle/>
          <a:p>
            <a:pPr algn="ctr"/>
            <a:r>
              <a:rPr lang="en-US" sz="3200" b="1">
                <a:solidFill>
                  <a:srgbClr val="000099"/>
                </a:solidFill>
                <a:latin typeface="Arial" charset="0"/>
              </a:rPr>
              <a:t>Lifecycle of the Biospecimen</a:t>
            </a:r>
          </a:p>
        </p:txBody>
      </p:sp>
      <p:pic>
        <p:nvPicPr>
          <p:cNvPr id="20482" name="lifecycle2_03" descr="lifecycle2_0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66800" y="3429000"/>
            <a:ext cx="1066800" cy="904875"/>
          </a:xfrm>
        </p:spPr>
      </p:pic>
      <p:pic>
        <p:nvPicPr>
          <p:cNvPr id="20483" name="lifecycle2_04" descr="lifecycle2_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3429000"/>
            <a:ext cx="8191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lifecycle2_05" descr="lifecycle2_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3429000"/>
            <a:ext cx="8953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lifecycle2_06" descr="lifecycle2_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3429000"/>
            <a:ext cx="8191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lifecycle2_07" descr="lifecycle2_0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429000"/>
            <a:ext cx="8191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lifecycle2_08" descr="lifecycle2_0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10200" y="3429000"/>
            <a:ext cx="8191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lifecycle2_09" descr="lifecycle2_0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48400" y="3429000"/>
            <a:ext cx="7429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lifecycle2_10" descr="lifecycle2_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10400" y="3429000"/>
            <a:ext cx="6858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Line 88"/>
          <p:cNvSpPr>
            <a:spLocks noChangeShapeType="1"/>
          </p:cNvSpPr>
          <p:nvPr/>
        </p:nvSpPr>
        <p:spPr bwMode="auto">
          <a:xfrm>
            <a:off x="1066800" y="32004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91" name="Line 93"/>
          <p:cNvSpPr>
            <a:spLocks noChangeShapeType="1"/>
          </p:cNvSpPr>
          <p:nvPr/>
        </p:nvSpPr>
        <p:spPr bwMode="auto">
          <a:xfrm>
            <a:off x="4495800" y="32004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92" name="Line 95"/>
          <p:cNvSpPr>
            <a:spLocks noChangeShapeType="1"/>
          </p:cNvSpPr>
          <p:nvPr/>
        </p:nvSpPr>
        <p:spPr bwMode="auto">
          <a:xfrm>
            <a:off x="1066800" y="4572000"/>
            <a:ext cx="662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93" name="Line 96"/>
          <p:cNvSpPr>
            <a:spLocks noChangeShapeType="1"/>
          </p:cNvSpPr>
          <p:nvPr/>
        </p:nvSpPr>
        <p:spPr bwMode="auto">
          <a:xfrm>
            <a:off x="3657600" y="43434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94" name="Text Box 98"/>
          <p:cNvSpPr txBox="1">
            <a:spLocks noChangeArrowheads="1"/>
          </p:cNvSpPr>
          <p:nvPr/>
        </p:nvSpPr>
        <p:spPr bwMode="auto">
          <a:xfrm>
            <a:off x="1279525" y="4760913"/>
            <a:ext cx="183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Pre-acquisition</a:t>
            </a:r>
          </a:p>
        </p:txBody>
      </p:sp>
      <p:sp>
        <p:nvSpPr>
          <p:cNvPr id="20495" name="Rectangle 99"/>
          <p:cNvSpPr>
            <a:spLocks noChangeArrowheads="1"/>
          </p:cNvSpPr>
          <p:nvPr/>
        </p:nvSpPr>
        <p:spPr bwMode="auto">
          <a:xfrm>
            <a:off x="4114800" y="4800600"/>
            <a:ext cx="196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Post-acquisition</a:t>
            </a:r>
          </a:p>
        </p:txBody>
      </p:sp>
      <p:sp>
        <p:nvSpPr>
          <p:cNvPr id="20496" name="Text Box 100"/>
          <p:cNvSpPr txBox="1">
            <a:spLocks noChangeArrowheads="1"/>
          </p:cNvSpPr>
          <p:nvPr/>
        </p:nvSpPr>
        <p:spPr bwMode="auto">
          <a:xfrm>
            <a:off x="685800" y="2286000"/>
            <a:ext cx="2609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Arial" charset="0"/>
              </a:rPr>
              <a:t>Specimen is viable </a:t>
            </a:r>
          </a:p>
          <a:p>
            <a:pPr algn="ctr"/>
            <a:r>
              <a:rPr lang="en-US">
                <a:latin typeface="Arial" charset="0"/>
              </a:rPr>
              <a:t>and biologically reactive</a:t>
            </a:r>
          </a:p>
        </p:txBody>
      </p:sp>
      <p:sp>
        <p:nvSpPr>
          <p:cNvPr id="20497" name="Text Box 101"/>
          <p:cNvSpPr txBox="1">
            <a:spLocks noChangeArrowheads="1"/>
          </p:cNvSpPr>
          <p:nvPr/>
        </p:nvSpPr>
        <p:spPr bwMode="auto">
          <a:xfrm>
            <a:off x="4572000" y="2362200"/>
            <a:ext cx="3562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Molecular composition subject to </a:t>
            </a:r>
          </a:p>
          <a:p>
            <a:r>
              <a:rPr lang="en-US">
                <a:latin typeface="Arial" charset="0"/>
              </a:rPr>
              <a:t>further alteration/degradation</a:t>
            </a:r>
          </a:p>
        </p:txBody>
      </p:sp>
      <p:sp>
        <p:nvSpPr>
          <p:cNvPr id="20498" name="Line 19"/>
          <p:cNvSpPr>
            <a:spLocks noChangeShapeType="1"/>
          </p:cNvSpPr>
          <p:nvPr/>
        </p:nvSpPr>
        <p:spPr bwMode="auto">
          <a:xfrm flipV="1">
            <a:off x="3657600" y="22098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295400"/>
            <a:ext cx="7772400" cy="898525"/>
          </a:xfrm>
        </p:spPr>
        <p:txBody>
          <a:bodyPr/>
          <a:lstStyle/>
          <a:p>
            <a:pPr algn="ctr"/>
            <a:r>
              <a:rPr lang="en-US" sz="2400" b="1">
                <a:solidFill>
                  <a:srgbClr val="000099"/>
                </a:solidFill>
                <a:latin typeface="Arial" charset="0"/>
              </a:rPr>
              <a:t>Biospecimen Availability and Quality: </a:t>
            </a:r>
            <a:br>
              <a:rPr lang="en-US" sz="2400" b="1">
                <a:solidFill>
                  <a:srgbClr val="000099"/>
                </a:solidFill>
                <a:latin typeface="Arial" charset="0"/>
              </a:rPr>
            </a:br>
            <a:r>
              <a:rPr lang="en-US" sz="2400" b="1">
                <a:solidFill>
                  <a:srgbClr val="000099"/>
                </a:solidFill>
                <a:latin typeface="Arial" charset="0"/>
              </a:rPr>
              <a:t>Major Challenge for Research 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4384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1800" dirty="0">
                <a:latin typeface="Arial" charset="0"/>
              </a:rPr>
              <a:t>The </a:t>
            </a:r>
            <a:r>
              <a:rPr lang="en-US" sz="1800" b="1" dirty="0">
                <a:latin typeface="Arial" charset="0"/>
              </a:rPr>
              <a:t>lack of high quality</a:t>
            </a:r>
            <a:r>
              <a:rPr lang="en-US" sz="1800" dirty="0">
                <a:latin typeface="Arial" charset="0"/>
              </a:rPr>
              <a:t>, appropriately collected, stored and annotated</a:t>
            </a:r>
          </a:p>
          <a:p>
            <a:pPr>
              <a:buFontTx/>
              <a:buNone/>
            </a:pPr>
            <a:r>
              <a:rPr lang="en-US" sz="1800" dirty="0">
                <a:latin typeface="Arial" charset="0"/>
              </a:rPr>
              <a:t>specimen is the limiting factor for translational research or basic research</a:t>
            </a:r>
          </a:p>
          <a:p>
            <a:pPr>
              <a:buFontTx/>
              <a:buNone/>
            </a:pPr>
            <a:r>
              <a:rPr lang="en-US" sz="1800" dirty="0">
                <a:latin typeface="Arial" charset="0"/>
              </a:rPr>
              <a:t>High quality specimen enables:</a:t>
            </a:r>
          </a:p>
          <a:p>
            <a:pPr>
              <a:buFontTx/>
              <a:buNone/>
            </a:pPr>
            <a:endParaRPr lang="en-US" sz="1800" dirty="0">
              <a:latin typeface="Arial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1800" dirty="0">
                <a:latin typeface="Arial" charset="0"/>
              </a:rPr>
              <a:t>Drug discovery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>
                <a:latin typeface="Arial" charset="0"/>
              </a:rPr>
              <a:t>Translational Research and basic research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>
                <a:latin typeface="Arial" charset="0"/>
              </a:rPr>
              <a:t>Clinical development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>
                <a:latin typeface="Arial" charset="0"/>
              </a:rPr>
              <a:t>Assay variability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>
                <a:latin typeface="Arial" charset="0"/>
              </a:rPr>
              <a:t>Specimen variability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>
                <a:latin typeface="Arial" charset="0"/>
              </a:rPr>
              <a:t>Diagnostic development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>
                <a:latin typeface="Arial" charset="0"/>
              </a:rPr>
              <a:t>Personalized medicine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>
                <a:latin typeface="Arial" charset="0"/>
              </a:rPr>
              <a:t>Targeted therapies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pPr algn="ctr"/>
            <a:r>
              <a:rPr lang="en-US" sz="2400" b="1" dirty="0">
                <a:solidFill>
                  <a:srgbClr val="000099"/>
                </a:solidFill>
                <a:latin typeface="Arial" charset="0"/>
              </a:rPr>
              <a:t>The Difficulty in Acquiring High Quality Specimens and Data?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endParaRPr lang="en-US" sz="2000" b="1" dirty="0">
              <a:latin typeface="Arial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b="1" dirty="0">
                <a:latin typeface="Arial" charset="0"/>
              </a:rPr>
              <a:t>Collection, processing, storage procedures differ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>
                <a:latin typeface="Arial" charset="0"/>
              </a:rPr>
              <a:t>Degree and type of data annotations varies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>
                <a:latin typeface="Arial" charset="0"/>
              </a:rPr>
              <a:t>Scope and type of patient consent differs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>
                <a:latin typeface="Arial" charset="0"/>
              </a:rPr>
              <a:t>Access policies are lacking or unknown to potential users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>
                <a:latin typeface="Arial" charset="0"/>
              </a:rPr>
              <a:t>Materials transfer agreement conditions differ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>
                <a:latin typeface="Arial" charset="0"/>
              </a:rPr>
              <a:t>Supporting IT structures differ in capacity and functionality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>
                <a:latin typeface="Arial" charset="0"/>
              </a:rPr>
              <a:t>Funding sources varies</a:t>
            </a:r>
          </a:p>
          <a:p>
            <a:pPr>
              <a:buFont typeface="Wingdings" pitchFamily="2" charset="2"/>
              <a:buNone/>
            </a:pPr>
            <a:endParaRPr lang="en-US" sz="2000" b="1" dirty="0"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n-US" sz="2000" b="1" dirty="0">
                <a:solidFill>
                  <a:srgbClr val="FF3300"/>
                </a:solidFill>
                <a:latin typeface="Arial" charset="0"/>
              </a:rPr>
              <a:t>	Leads to Wide Variation in Quality of Specimen and Data</a:t>
            </a:r>
          </a:p>
          <a:p>
            <a:pPr>
              <a:buFont typeface="Wingdings" pitchFamily="2" charset="2"/>
              <a:buNone/>
            </a:pPr>
            <a:endParaRPr lang="en-US" sz="2000" b="1" dirty="0">
              <a:solidFill>
                <a:srgbClr val="FF33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"/>
          <p:cNvSpPr>
            <a:spLocks noGrp="1" noChangeArrowheads="1"/>
          </p:cNvSpPr>
          <p:nvPr>
            <p:ph type="title"/>
          </p:nvPr>
        </p:nvSpPr>
        <p:spPr>
          <a:xfrm>
            <a:off x="246063" y="930275"/>
            <a:ext cx="7772400" cy="669925"/>
          </a:xfrm>
        </p:spPr>
        <p:txBody>
          <a:bodyPr/>
          <a:lstStyle/>
          <a:p>
            <a:pPr algn="ctr"/>
            <a:r>
              <a:rPr lang="en-US" sz="2800" b="1">
                <a:solidFill>
                  <a:srgbClr val="000099"/>
                </a:solidFill>
              </a:rPr>
              <a:t>Pre-analytical Variables </a:t>
            </a:r>
          </a:p>
        </p:txBody>
      </p:sp>
      <p:sp>
        <p:nvSpPr>
          <p:cNvPr id="23554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05000"/>
            <a:ext cx="4114800" cy="4357688"/>
          </a:xfrm>
        </p:spPr>
        <p:txBody>
          <a:bodyPr/>
          <a:lstStyle/>
          <a:p>
            <a:pPr>
              <a:buFontTx/>
              <a:buNone/>
            </a:pPr>
            <a:r>
              <a:rPr lang="en-US" sz="1800" b="1" dirty="0"/>
              <a:t>Pre-acquisition variables:</a:t>
            </a:r>
          </a:p>
          <a:p>
            <a:pPr>
              <a:buFontTx/>
              <a:buNone/>
            </a:pPr>
            <a:endParaRPr lang="en-US" sz="1800" b="1" dirty="0"/>
          </a:p>
          <a:p>
            <a:pPr>
              <a:buFont typeface="Wingdings" pitchFamily="2" charset="2"/>
              <a:buChar char="§"/>
            </a:pPr>
            <a:r>
              <a:rPr lang="en-US" sz="1600" b="1" dirty="0">
                <a:latin typeface="Arial" charset="0"/>
              </a:rPr>
              <a:t>Antibiotics</a:t>
            </a:r>
          </a:p>
          <a:p>
            <a:pPr>
              <a:buFont typeface="Wingdings" pitchFamily="2" charset="2"/>
              <a:buChar char="§"/>
            </a:pPr>
            <a:r>
              <a:rPr lang="en-US" sz="1600" b="1" dirty="0">
                <a:latin typeface="Arial" charset="0"/>
              </a:rPr>
              <a:t>Other drugs</a:t>
            </a:r>
          </a:p>
          <a:p>
            <a:pPr>
              <a:buFont typeface="Wingdings" pitchFamily="2" charset="2"/>
              <a:buChar char="§"/>
            </a:pPr>
            <a:r>
              <a:rPr lang="en-US" sz="1600" b="1" dirty="0">
                <a:latin typeface="Arial" charset="0"/>
              </a:rPr>
              <a:t>Type of Anesthesia</a:t>
            </a:r>
          </a:p>
          <a:p>
            <a:pPr>
              <a:buFont typeface="Wingdings" pitchFamily="2" charset="2"/>
              <a:buChar char="§"/>
            </a:pPr>
            <a:r>
              <a:rPr lang="en-US" sz="1600" b="1" dirty="0">
                <a:latin typeface="Arial" charset="0"/>
              </a:rPr>
              <a:t>Duration of Anesthesia</a:t>
            </a:r>
          </a:p>
          <a:p>
            <a:pPr>
              <a:buFont typeface="Wingdings" pitchFamily="2" charset="2"/>
              <a:buChar char="§"/>
            </a:pPr>
            <a:r>
              <a:rPr lang="en-US" sz="1600" b="1" dirty="0">
                <a:latin typeface="Arial" charset="0"/>
              </a:rPr>
              <a:t>Arterial Clamp time</a:t>
            </a:r>
          </a:p>
          <a:p>
            <a:pPr>
              <a:buFont typeface="Wingdings" pitchFamily="2" charset="2"/>
              <a:buChar char="§"/>
            </a:pPr>
            <a:r>
              <a:rPr lang="en-US" sz="1600" b="1" dirty="0">
                <a:latin typeface="Arial" charset="0"/>
              </a:rPr>
              <a:t>Blood pressure variations</a:t>
            </a:r>
          </a:p>
          <a:p>
            <a:pPr>
              <a:buFont typeface="Wingdings" pitchFamily="2" charset="2"/>
              <a:buChar char="§"/>
            </a:pPr>
            <a:r>
              <a:rPr lang="en-US" sz="1600" b="1" dirty="0">
                <a:latin typeface="Arial" charset="0"/>
              </a:rPr>
              <a:t>Intra-op blood loss</a:t>
            </a:r>
          </a:p>
          <a:p>
            <a:pPr>
              <a:buFont typeface="Wingdings" pitchFamily="2" charset="2"/>
              <a:buChar char="§"/>
            </a:pPr>
            <a:r>
              <a:rPr lang="en-US" sz="1600" b="1" dirty="0">
                <a:latin typeface="Arial" charset="0"/>
              </a:rPr>
              <a:t>Intra-op blood administration</a:t>
            </a:r>
          </a:p>
          <a:p>
            <a:pPr>
              <a:buFont typeface="Wingdings" pitchFamily="2" charset="2"/>
              <a:buChar char="§"/>
            </a:pPr>
            <a:r>
              <a:rPr lang="en-US" sz="1600" b="1" dirty="0">
                <a:latin typeface="Arial" charset="0"/>
              </a:rPr>
              <a:t>Intra-op fluid administration</a:t>
            </a:r>
          </a:p>
          <a:p>
            <a:pPr>
              <a:buFont typeface="Wingdings" pitchFamily="2" charset="2"/>
              <a:buChar char="§"/>
            </a:pPr>
            <a:r>
              <a:rPr lang="en-US" sz="1600" b="1" dirty="0">
                <a:latin typeface="Arial" charset="0"/>
              </a:rPr>
              <a:t>Pre-existing medical conditions</a:t>
            </a:r>
          </a:p>
          <a:p>
            <a:pPr>
              <a:buFont typeface="Wingdings" pitchFamily="2" charset="2"/>
              <a:buChar char="§"/>
            </a:pPr>
            <a:r>
              <a:rPr lang="en-US" sz="1600" b="1" dirty="0">
                <a:latin typeface="Arial" charset="0"/>
              </a:rPr>
              <a:t>Patient gender</a:t>
            </a:r>
          </a:p>
          <a:p>
            <a:pPr>
              <a:buFont typeface="Wingdings" pitchFamily="2" charset="2"/>
              <a:buChar char="§"/>
            </a:pPr>
            <a:r>
              <a:rPr lang="en-US" sz="1600" b="1" dirty="0">
                <a:latin typeface="Arial" charset="0"/>
              </a:rPr>
              <a:t>Ethnicity</a:t>
            </a:r>
          </a:p>
          <a:p>
            <a:pPr>
              <a:buFont typeface="Wingdings" pitchFamily="2" charset="2"/>
              <a:buNone/>
            </a:pPr>
            <a:endParaRPr lang="en-US" sz="1600" b="1" dirty="0">
              <a:latin typeface="Arial" charset="0"/>
            </a:endParaRPr>
          </a:p>
          <a:p>
            <a:pPr>
              <a:buFont typeface="Wingdings" pitchFamily="2" charset="2"/>
              <a:buChar char="§"/>
            </a:pPr>
            <a:endParaRPr lang="en-US" sz="1600" b="1" dirty="0">
              <a:latin typeface="Arial" charset="0"/>
            </a:endParaRPr>
          </a:p>
        </p:txBody>
      </p:sp>
      <p:sp>
        <p:nvSpPr>
          <p:cNvPr id="23555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05000"/>
            <a:ext cx="3810000" cy="4281488"/>
          </a:xfrm>
        </p:spPr>
        <p:txBody>
          <a:bodyPr/>
          <a:lstStyle/>
          <a:p>
            <a:pPr>
              <a:buFontTx/>
              <a:buNone/>
            </a:pPr>
            <a:r>
              <a:rPr lang="en-US" sz="1800" b="1" dirty="0"/>
              <a:t>Post-acquisition variables:</a:t>
            </a:r>
          </a:p>
          <a:p>
            <a:pPr>
              <a:buFontTx/>
              <a:buNone/>
            </a:pPr>
            <a:endParaRPr lang="en-US" sz="1800" b="1" dirty="0"/>
          </a:p>
          <a:p>
            <a:pPr>
              <a:buFont typeface="Wingdings" pitchFamily="2" charset="2"/>
              <a:buChar char="§"/>
            </a:pPr>
            <a:r>
              <a:rPr lang="en-US" sz="1600" b="1" dirty="0"/>
              <a:t>Time at room temperature</a:t>
            </a:r>
          </a:p>
          <a:p>
            <a:pPr>
              <a:buFont typeface="Wingdings" pitchFamily="2" charset="2"/>
              <a:buChar char="§"/>
            </a:pPr>
            <a:r>
              <a:rPr lang="en-US" sz="1600" b="1" dirty="0"/>
              <a:t>Temperature of room</a:t>
            </a:r>
          </a:p>
          <a:p>
            <a:pPr>
              <a:buFont typeface="Wingdings" pitchFamily="2" charset="2"/>
              <a:buChar char="§"/>
            </a:pPr>
            <a:r>
              <a:rPr lang="en-US" sz="1600" b="1" dirty="0"/>
              <a:t>Type of fixative</a:t>
            </a:r>
          </a:p>
          <a:p>
            <a:pPr>
              <a:buFont typeface="Wingdings" pitchFamily="2" charset="2"/>
              <a:buChar char="§"/>
            </a:pPr>
            <a:r>
              <a:rPr lang="en-US" sz="1600" b="1" dirty="0"/>
              <a:t>Time of fixative</a:t>
            </a:r>
          </a:p>
          <a:p>
            <a:pPr>
              <a:buFont typeface="Wingdings" pitchFamily="2" charset="2"/>
              <a:buChar char="§"/>
            </a:pPr>
            <a:r>
              <a:rPr lang="en-US" sz="1600" b="1" dirty="0"/>
              <a:t>Rate of freezing</a:t>
            </a:r>
          </a:p>
          <a:p>
            <a:pPr>
              <a:buFont typeface="Wingdings" pitchFamily="2" charset="2"/>
              <a:buChar char="§"/>
            </a:pPr>
            <a:r>
              <a:rPr lang="en-US" sz="1600" b="1" dirty="0"/>
              <a:t>Processing method</a:t>
            </a:r>
          </a:p>
          <a:p>
            <a:pPr>
              <a:buFont typeface="Wingdings" pitchFamily="2" charset="2"/>
              <a:buChar char="§"/>
            </a:pPr>
            <a:r>
              <a:rPr lang="en-US" sz="1600" b="1" dirty="0"/>
              <a:t>Size of aliquots</a:t>
            </a:r>
          </a:p>
          <a:p>
            <a:pPr>
              <a:buFont typeface="Wingdings" pitchFamily="2" charset="2"/>
              <a:buChar char="§"/>
            </a:pPr>
            <a:r>
              <a:rPr lang="en-US" sz="1600" b="1" dirty="0"/>
              <a:t>Type of collection container</a:t>
            </a:r>
          </a:p>
          <a:p>
            <a:pPr>
              <a:buFont typeface="Wingdings" pitchFamily="2" charset="2"/>
              <a:buChar char="§"/>
            </a:pPr>
            <a:r>
              <a:rPr lang="en-US" sz="1600" b="1" dirty="0"/>
              <a:t>Biomolecule extraction method</a:t>
            </a:r>
          </a:p>
          <a:p>
            <a:pPr>
              <a:buFont typeface="Wingdings" pitchFamily="2" charset="2"/>
              <a:buChar char="§"/>
            </a:pPr>
            <a:r>
              <a:rPr lang="en-US" sz="1600" b="1" dirty="0"/>
              <a:t>Storage temperature</a:t>
            </a:r>
          </a:p>
          <a:p>
            <a:pPr>
              <a:buFont typeface="Wingdings" pitchFamily="2" charset="2"/>
              <a:buChar char="§"/>
            </a:pPr>
            <a:r>
              <a:rPr lang="en-US" sz="1600" b="1" dirty="0"/>
              <a:t>Storage duration</a:t>
            </a:r>
          </a:p>
          <a:p>
            <a:pPr>
              <a:buFont typeface="Wingdings" pitchFamily="2" charset="2"/>
              <a:buChar char="§"/>
            </a:pPr>
            <a:r>
              <a:rPr lang="en-US" sz="1600" b="1" dirty="0"/>
              <a:t>Storage in vacuum</a:t>
            </a:r>
          </a:p>
          <a:p>
            <a:pPr>
              <a:buFont typeface="Wingdings" pitchFamily="2" charset="2"/>
              <a:buChar char="§"/>
            </a:pPr>
            <a:endParaRPr lang="en-US" sz="16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>
                <a:solidFill>
                  <a:srgbClr val="000099"/>
                </a:solidFill>
                <a:latin typeface="Arial" charset="0"/>
              </a:rPr>
              <a:t>Strategic Approach to Problem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1800" b="1">
                <a:solidFill>
                  <a:srgbClr val="000099"/>
                </a:solidFill>
                <a:latin typeface="Arial" charset="0"/>
              </a:rPr>
              <a:t>STANDARDS:</a:t>
            </a:r>
            <a:r>
              <a:rPr lang="en-US" sz="1800" b="1">
                <a:latin typeface="Arial" charset="0"/>
              </a:rPr>
              <a:t> Develop guidance for biobanking to harmonize procedures for collection, processing, storage and distribution of biospecimens </a:t>
            </a:r>
            <a:r>
              <a:rPr lang="en-US" sz="1800" b="1">
                <a:solidFill>
                  <a:srgbClr val="FF3300"/>
                </a:solidFill>
                <a:latin typeface="Arial" charset="0"/>
              </a:rPr>
              <a:t>(The Best Practices for Biospecimen Resources: ISBER).</a:t>
            </a:r>
          </a:p>
          <a:p>
            <a:pPr>
              <a:buFont typeface="Wingdings" pitchFamily="2" charset="2"/>
              <a:buNone/>
            </a:pPr>
            <a:endParaRPr lang="en-US" sz="1800" b="1">
              <a:solidFill>
                <a:srgbClr val="FF3300"/>
              </a:solidFill>
              <a:latin typeface="Arial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1800" b="1">
                <a:solidFill>
                  <a:srgbClr val="000099"/>
                </a:solidFill>
                <a:latin typeface="Arial" charset="0"/>
              </a:rPr>
              <a:t>SCIENCE: research to better understand how pre-analytical factors affect the integrity of the biospecimen </a:t>
            </a:r>
            <a:r>
              <a:rPr lang="en-US" sz="1800" b="1">
                <a:solidFill>
                  <a:srgbClr val="FF3300"/>
                </a:solidFill>
                <a:latin typeface="Arial" charset="0"/>
              </a:rPr>
              <a:t>(Biospecimen Research Network).</a:t>
            </a:r>
          </a:p>
          <a:p>
            <a:pPr>
              <a:buFont typeface="Wingdings" pitchFamily="2" charset="2"/>
              <a:buNone/>
            </a:pPr>
            <a:endParaRPr lang="en-US" sz="1800" b="1">
              <a:solidFill>
                <a:srgbClr val="FF3300"/>
              </a:solidFill>
              <a:latin typeface="Arial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1800" b="1">
                <a:solidFill>
                  <a:srgbClr val="000099"/>
                </a:solidFill>
                <a:latin typeface="Arial" charset="0"/>
              </a:rPr>
              <a:t>Synergies: Collaboration to share resources and develop community-wide and international standards </a:t>
            </a:r>
            <a:r>
              <a:rPr lang="en-US" sz="1800" b="1">
                <a:solidFill>
                  <a:srgbClr val="FF3300"/>
                </a:solidFill>
                <a:latin typeface="Arial" charset="0"/>
              </a:rPr>
              <a:t>(CAP, FDA, NIST, National and International Partners).</a:t>
            </a:r>
          </a:p>
          <a:p>
            <a:pPr>
              <a:buFont typeface="Wingdings" pitchFamily="2" charset="2"/>
              <a:buNone/>
            </a:pPr>
            <a:endParaRPr lang="en-US" sz="1800" b="1">
              <a:solidFill>
                <a:srgbClr val="FF33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14400"/>
            <a:ext cx="7772400" cy="1143000"/>
          </a:xfrm>
        </p:spPr>
        <p:txBody>
          <a:bodyPr/>
          <a:lstStyle/>
          <a:p>
            <a:pPr algn="ctr"/>
            <a:r>
              <a:rPr lang="en-US" sz="4000" b="1">
                <a:solidFill>
                  <a:srgbClr val="000099"/>
                </a:solidFill>
                <a:latin typeface="Arial" charset="0"/>
              </a:rPr>
              <a:t>Biorepository Services</a:t>
            </a:r>
            <a:r>
              <a:rPr lang="en-US" sz="4000">
                <a:solidFill>
                  <a:srgbClr val="000099"/>
                </a:solidFill>
                <a:latin typeface="Arial" charset="0"/>
              </a:rPr>
              <a:t> 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81200"/>
            <a:ext cx="7924800" cy="39624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dirty="0">
                <a:latin typeface="Arial" charset="0"/>
              </a:rPr>
              <a:t>Manage and Support functions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dirty="0">
                <a:latin typeface="Arial" charset="0"/>
              </a:rPr>
              <a:t>Managing Contracts for Storage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dirty="0">
                <a:latin typeface="Arial" charset="0"/>
              </a:rPr>
              <a:t>International Collaboration for Biorepository: Establish and Educate on Best Practices for Collection, Processing, Storage and Distribution of </a:t>
            </a:r>
            <a:r>
              <a:rPr lang="en-US" sz="2000" dirty="0" err="1">
                <a:latin typeface="Arial" charset="0"/>
              </a:rPr>
              <a:t>Biospecimen</a:t>
            </a:r>
            <a:r>
              <a:rPr lang="en-US" sz="2000" dirty="0">
                <a:latin typeface="Arial" charset="0"/>
              </a:rPr>
              <a:t>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dirty="0">
                <a:latin typeface="Arial" charset="0"/>
              </a:rPr>
              <a:t>Maintain Compliance.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dirty="0">
                <a:latin typeface="Arial" charset="0"/>
              </a:rPr>
              <a:t>Work with European Partners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dirty="0">
                <a:latin typeface="Arial" charset="0"/>
              </a:rPr>
              <a:t>cGMP </a:t>
            </a:r>
            <a:r>
              <a:rPr lang="en-US" sz="2000" dirty="0" err="1">
                <a:latin typeface="Arial" charset="0"/>
              </a:rPr>
              <a:t>Biospecimen</a:t>
            </a:r>
            <a:r>
              <a:rPr lang="en-US" sz="2000" dirty="0">
                <a:latin typeface="Arial" charset="0"/>
              </a:rPr>
              <a:t> Storage Services: Government and Commercial partners.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dirty="0">
                <a:latin typeface="Arial" charset="0"/>
              </a:rPr>
              <a:t>Develop relationship with International and Domestic Biorepositories.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dirty="0">
                <a:latin typeface="Arial" charset="0"/>
              </a:rPr>
              <a:t>Clinical Trials Support Services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en-US" sz="2400" dirty="0">
              <a:latin typeface="Arial" charset="0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0"/>
            <a:ext cx="7772400" cy="822325"/>
          </a:xfrm>
        </p:spPr>
        <p:txBody>
          <a:bodyPr/>
          <a:lstStyle/>
          <a:p>
            <a:pPr algn="ctr"/>
            <a:r>
              <a:rPr lang="en-US" sz="2400" b="1" dirty="0">
                <a:solidFill>
                  <a:srgbClr val="000099"/>
                </a:solidFill>
                <a:latin typeface="Arial" charset="0"/>
              </a:rPr>
              <a:t>Contract Services and Management</a:t>
            </a:r>
          </a:p>
        </p:txBody>
      </p:sp>
      <p:sp>
        <p:nvSpPr>
          <p:cNvPr id="266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534400" cy="51054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400" b="1" dirty="0">
                <a:latin typeface="Arial" charset="0"/>
              </a:rPr>
              <a:t>Work with Government researchers or Private Translational Institutes and collaborate on Specimen Collection and Storage and Research.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400" b="1" dirty="0">
              <a:latin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400" b="1" dirty="0">
                <a:latin typeface="Arial" charset="0"/>
              </a:rPr>
              <a:t>Identify laboratories for specialized assay for research. Select laboratory and determine the process of procurement for their services.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400" b="1" dirty="0">
              <a:latin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400" b="1" dirty="0">
                <a:latin typeface="Arial" charset="0"/>
              </a:rPr>
              <a:t>Develop specimen processing scheme in collaboration with researchers/investigators and support the specimen collection, processing, storage and retrieval of specimen (Domestic and International).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400" b="1" dirty="0">
              <a:latin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400" b="1" dirty="0">
                <a:latin typeface="Arial" charset="0"/>
              </a:rPr>
              <a:t>Process specimen based on the requirement set in study protocol.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400" b="1" dirty="0">
              <a:latin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400" b="1" dirty="0">
                <a:latin typeface="Arial" charset="0"/>
              </a:rPr>
              <a:t>Develop protocol for initial collection of specimen at field sites. Select collection sites and collect specimen, process materials, schedule procurement of materials and shipment of materials to designated field sites.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400" b="1" dirty="0">
              <a:latin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400" b="1" dirty="0">
                <a:latin typeface="Arial" charset="0"/>
              </a:rPr>
              <a:t>Store specimen and manage inventory.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400" b="1" dirty="0">
              <a:latin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400" b="1" dirty="0">
                <a:latin typeface="Arial" charset="0"/>
              </a:rPr>
              <a:t>Shipping and receiving of specimen to and from laboratory.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400" b="1" dirty="0">
              <a:latin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400" b="1" dirty="0">
                <a:latin typeface="Arial" charset="0"/>
              </a:rPr>
              <a:t>Maintain laboratory under compliance.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en-US" sz="1400" b="1" dirty="0">
              <a:latin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400" b="1" dirty="0">
                <a:latin typeface="Arial" charset="0"/>
              </a:rPr>
              <a:t>Automation in specimen processing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400" b="1" dirty="0">
              <a:latin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990600"/>
            <a:ext cx="7772400" cy="609600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000099"/>
                </a:solidFill>
                <a:latin typeface="Arial" charset="0"/>
              </a:rPr>
              <a:t> Contract Process Flow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51054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1600" b="1" dirty="0">
                <a:latin typeface="Arial" charset="0"/>
              </a:rPr>
              <a:t>Project Process Flow</a:t>
            </a: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1981200" y="2438400"/>
            <a:ext cx="1905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Arial" charset="0"/>
              </a:rPr>
              <a:t>Project Director</a:t>
            </a:r>
          </a:p>
        </p:txBody>
      </p:sp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2057400" y="3505200"/>
            <a:ext cx="1905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Subcontractor </a:t>
            </a:r>
          </a:p>
        </p:txBody>
      </p:sp>
      <p:sp>
        <p:nvSpPr>
          <p:cNvPr id="27653" name="Rectangle 7"/>
          <p:cNvSpPr>
            <a:spLocks noChangeArrowheads="1"/>
          </p:cNvSpPr>
          <p:nvPr/>
        </p:nvSpPr>
        <p:spPr bwMode="auto">
          <a:xfrm>
            <a:off x="2057400" y="4343400"/>
            <a:ext cx="3810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Work</a:t>
            </a:r>
            <a:r>
              <a:rPr lang="en-US"/>
              <a:t> performed by Subcontractor  </a:t>
            </a:r>
          </a:p>
        </p:txBody>
      </p:sp>
      <p:sp>
        <p:nvSpPr>
          <p:cNvPr id="27654" name="Rectangle 8"/>
          <p:cNvSpPr>
            <a:spLocks noChangeArrowheads="1"/>
          </p:cNvSpPr>
          <p:nvPr/>
        </p:nvSpPr>
        <p:spPr bwMode="auto">
          <a:xfrm>
            <a:off x="4800600" y="2438400"/>
            <a:ext cx="2057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Arial" charset="0"/>
              </a:rPr>
              <a:t>Government COTR</a:t>
            </a:r>
          </a:p>
        </p:txBody>
      </p:sp>
      <p:sp>
        <p:nvSpPr>
          <p:cNvPr id="27655" name="Line 10"/>
          <p:cNvSpPr>
            <a:spLocks noChangeShapeType="1"/>
          </p:cNvSpPr>
          <p:nvPr/>
        </p:nvSpPr>
        <p:spPr bwMode="auto">
          <a:xfrm>
            <a:off x="3886200" y="2590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6" name="Line 13"/>
          <p:cNvSpPr>
            <a:spLocks noChangeShapeType="1"/>
          </p:cNvSpPr>
          <p:nvPr/>
        </p:nvSpPr>
        <p:spPr bwMode="auto">
          <a:xfrm>
            <a:off x="3048000" y="2819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7" name="Rectangle 14"/>
          <p:cNvSpPr>
            <a:spLocks noChangeArrowheads="1"/>
          </p:cNvSpPr>
          <p:nvPr/>
        </p:nvSpPr>
        <p:spPr bwMode="auto">
          <a:xfrm>
            <a:off x="2057400" y="5181600"/>
            <a:ext cx="2438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Assay Data </a:t>
            </a:r>
          </a:p>
        </p:txBody>
      </p:sp>
      <p:sp>
        <p:nvSpPr>
          <p:cNvPr id="27658" name="Line 15"/>
          <p:cNvSpPr>
            <a:spLocks noChangeShapeType="1"/>
          </p:cNvSpPr>
          <p:nvPr/>
        </p:nvSpPr>
        <p:spPr bwMode="auto">
          <a:xfrm flipH="1">
            <a:off x="1371600" y="5334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9" name="Line 16"/>
          <p:cNvSpPr>
            <a:spLocks noChangeShapeType="1"/>
          </p:cNvSpPr>
          <p:nvPr/>
        </p:nvSpPr>
        <p:spPr bwMode="auto">
          <a:xfrm flipV="1">
            <a:off x="1371600" y="26670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0" name="Line 17"/>
          <p:cNvSpPr>
            <a:spLocks noChangeShapeType="1"/>
          </p:cNvSpPr>
          <p:nvPr/>
        </p:nvSpPr>
        <p:spPr bwMode="auto">
          <a:xfrm>
            <a:off x="1371600" y="2667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61" name="Line 18"/>
          <p:cNvSpPr>
            <a:spLocks noChangeShapeType="1"/>
          </p:cNvSpPr>
          <p:nvPr/>
        </p:nvSpPr>
        <p:spPr bwMode="auto">
          <a:xfrm>
            <a:off x="3048000" y="3886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62" name="Line 19"/>
          <p:cNvSpPr>
            <a:spLocks noChangeShapeType="1"/>
          </p:cNvSpPr>
          <p:nvPr/>
        </p:nvSpPr>
        <p:spPr bwMode="auto">
          <a:xfrm>
            <a:off x="3048000" y="4724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63" name="Rectangle 22"/>
          <p:cNvSpPr>
            <a:spLocks noChangeArrowheads="1"/>
          </p:cNvSpPr>
          <p:nvPr/>
        </p:nvSpPr>
        <p:spPr bwMode="auto">
          <a:xfrm>
            <a:off x="4191000" y="3505200"/>
            <a:ext cx="3505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Arial" charset="0"/>
              </a:rPr>
              <a:t>Government Contracting Office</a:t>
            </a:r>
            <a:r>
              <a:rPr lang="en-US" dirty="0"/>
              <a:t> </a:t>
            </a:r>
          </a:p>
        </p:txBody>
      </p:sp>
      <p:sp>
        <p:nvSpPr>
          <p:cNvPr id="27664" name="Rectangle 23"/>
          <p:cNvSpPr>
            <a:spLocks noChangeArrowheads="1"/>
          </p:cNvSpPr>
          <p:nvPr/>
        </p:nvSpPr>
        <p:spPr bwMode="auto">
          <a:xfrm>
            <a:off x="1981200" y="5867400"/>
            <a:ext cx="2438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Project </a:t>
            </a:r>
            <a:r>
              <a:rPr lang="en-US" dirty="0">
                <a:latin typeface="Arial" charset="0"/>
              </a:rPr>
              <a:t>Completion</a:t>
            </a:r>
          </a:p>
          <a:p>
            <a:pPr algn="ctr"/>
            <a:r>
              <a:rPr lang="en-US" dirty="0">
                <a:latin typeface="Arial" charset="0"/>
              </a:rPr>
              <a:t>Payment</a:t>
            </a:r>
            <a:r>
              <a:rPr lang="en-US" dirty="0"/>
              <a:t> </a:t>
            </a:r>
          </a:p>
        </p:txBody>
      </p:sp>
      <p:sp>
        <p:nvSpPr>
          <p:cNvPr id="27665" name="Line 24"/>
          <p:cNvSpPr>
            <a:spLocks noChangeShapeType="1"/>
          </p:cNvSpPr>
          <p:nvPr/>
        </p:nvSpPr>
        <p:spPr bwMode="auto">
          <a:xfrm>
            <a:off x="3886200" y="28194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66" name="Line 25"/>
          <p:cNvSpPr>
            <a:spLocks noChangeShapeType="1"/>
          </p:cNvSpPr>
          <p:nvPr/>
        </p:nvSpPr>
        <p:spPr bwMode="auto">
          <a:xfrm>
            <a:off x="5715000" y="2819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67" name="Line 26"/>
          <p:cNvSpPr>
            <a:spLocks noChangeShapeType="1"/>
          </p:cNvSpPr>
          <p:nvPr/>
        </p:nvSpPr>
        <p:spPr bwMode="auto">
          <a:xfrm>
            <a:off x="3048000" y="5562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68" name="Rectangle 4"/>
          <p:cNvSpPr>
            <a:spLocks noChangeArrowheads="1"/>
          </p:cNvSpPr>
          <p:nvPr/>
        </p:nvSpPr>
        <p:spPr bwMode="auto">
          <a:xfrm>
            <a:off x="7315200" y="2438400"/>
            <a:ext cx="990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Arial" charset="0"/>
              </a:rPr>
              <a:t>PI</a:t>
            </a:r>
          </a:p>
        </p:txBody>
      </p:sp>
      <p:sp>
        <p:nvSpPr>
          <p:cNvPr id="27669" name="Line 26"/>
          <p:cNvSpPr>
            <a:spLocks noChangeShapeType="1"/>
          </p:cNvSpPr>
          <p:nvPr/>
        </p:nvSpPr>
        <p:spPr bwMode="auto">
          <a:xfrm>
            <a:off x="7543800" y="2819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70" name="Line 27"/>
          <p:cNvSpPr>
            <a:spLocks noChangeShapeType="1"/>
          </p:cNvSpPr>
          <p:nvPr/>
        </p:nvSpPr>
        <p:spPr bwMode="auto">
          <a:xfrm>
            <a:off x="6858000" y="2590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930275"/>
            <a:ext cx="8288337" cy="1143000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rgbClr val="000099"/>
                </a:solidFill>
                <a:latin typeface="Arial" charset="0"/>
              </a:rPr>
              <a:t>Challenges in Contracting Process and Solutions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47888"/>
            <a:ext cx="7772400" cy="425291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1800" b="1" dirty="0">
                <a:latin typeface="Arial" charset="0"/>
              </a:rPr>
              <a:t>Education and Awareness at all Levels of Government and Internal Management Team (Department, Legal and Finance)</a:t>
            </a:r>
          </a:p>
          <a:p>
            <a:pPr>
              <a:buFont typeface="Wingdings" pitchFamily="2" charset="2"/>
              <a:buChar char="§"/>
            </a:pPr>
            <a:r>
              <a:rPr lang="en-US" sz="1800" b="1" dirty="0">
                <a:latin typeface="Arial" charset="0"/>
              </a:rPr>
              <a:t>Statement of Work</a:t>
            </a:r>
          </a:p>
          <a:p>
            <a:pPr>
              <a:buFont typeface="Wingdings" pitchFamily="2" charset="2"/>
              <a:buChar char="§"/>
            </a:pPr>
            <a:r>
              <a:rPr lang="en-US" sz="1800" b="1" dirty="0">
                <a:latin typeface="Arial" charset="0"/>
              </a:rPr>
              <a:t>Finding Laboratory to Work on the Project (Competitive Pricing)</a:t>
            </a:r>
          </a:p>
          <a:p>
            <a:pPr>
              <a:buFont typeface="Wingdings" pitchFamily="2" charset="2"/>
              <a:buChar char="§"/>
            </a:pPr>
            <a:r>
              <a:rPr lang="en-US" sz="1800" b="1" dirty="0">
                <a:latin typeface="Arial" charset="0"/>
              </a:rPr>
              <a:t>Develop Subcontract in Conjunction with Contracting Office, Internal Legal Office</a:t>
            </a:r>
          </a:p>
          <a:p>
            <a:pPr>
              <a:buFont typeface="Wingdings" pitchFamily="2" charset="2"/>
              <a:buChar char="§"/>
            </a:pPr>
            <a:r>
              <a:rPr lang="en-US" sz="1800" b="1" dirty="0">
                <a:latin typeface="Arial" charset="0"/>
              </a:rPr>
              <a:t>Material Transfer Agreements</a:t>
            </a:r>
          </a:p>
          <a:p>
            <a:pPr>
              <a:buFont typeface="Wingdings" pitchFamily="2" charset="2"/>
              <a:buChar char="§"/>
            </a:pPr>
            <a:r>
              <a:rPr lang="en-US" sz="1800" b="1" dirty="0">
                <a:latin typeface="Arial" charset="0"/>
              </a:rPr>
              <a:t>Shipment of Specimen and Manage Inventory</a:t>
            </a:r>
          </a:p>
          <a:p>
            <a:pPr>
              <a:buFont typeface="Wingdings" pitchFamily="2" charset="2"/>
              <a:buChar char="§"/>
            </a:pPr>
            <a:r>
              <a:rPr lang="en-US" sz="1800" b="1" dirty="0">
                <a:latin typeface="Arial" charset="0"/>
              </a:rPr>
              <a:t>Receipt of Specimen and Maintain Inventory</a:t>
            </a:r>
          </a:p>
          <a:p>
            <a:pPr>
              <a:buFont typeface="Wingdings" pitchFamily="2" charset="2"/>
              <a:buChar char="§"/>
            </a:pPr>
            <a:r>
              <a:rPr lang="en-US" sz="1800" b="1" dirty="0">
                <a:latin typeface="Arial" charset="0"/>
              </a:rPr>
              <a:t>Manage Subcontract and Subcontractor Performance</a:t>
            </a:r>
          </a:p>
          <a:p>
            <a:pPr>
              <a:buFont typeface="Wingdings" pitchFamily="2" charset="2"/>
              <a:buChar char="§"/>
            </a:pPr>
            <a:r>
              <a:rPr lang="en-US" sz="1800" b="1" dirty="0">
                <a:latin typeface="Arial" charset="0"/>
              </a:rPr>
              <a:t>Automation</a:t>
            </a:r>
          </a:p>
          <a:p>
            <a:pPr>
              <a:buFont typeface="Wingdings" pitchFamily="2" charset="2"/>
              <a:buChar char="§"/>
            </a:pPr>
            <a:r>
              <a:rPr lang="en-US" sz="1800" b="1" dirty="0">
                <a:latin typeface="Arial" charset="0"/>
              </a:rPr>
              <a:t>Communication</a:t>
            </a:r>
          </a:p>
          <a:p>
            <a:pPr>
              <a:buFont typeface="Wingdings" pitchFamily="2" charset="2"/>
              <a:buChar char="§"/>
            </a:pPr>
            <a:r>
              <a:rPr lang="en-US" sz="1800" b="1" dirty="0">
                <a:latin typeface="Arial" charset="0"/>
              </a:rPr>
              <a:t>Decision making</a:t>
            </a:r>
          </a:p>
          <a:p>
            <a:pPr>
              <a:buFont typeface="Wingdings" pitchFamily="2" charset="2"/>
              <a:buNone/>
            </a:pPr>
            <a:endParaRPr lang="en-US" sz="1800" b="1" dirty="0">
              <a:latin typeface="Arial" charset="0"/>
            </a:endParaRPr>
          </a:p>
          <a:p>
            <a:pPr>
              <a:buFont typeface="Wingdings" pitchFamily="2" charset="2"/>
              <a:buChar char="§"/>
            </a:pPr>
            <a:endParaRPr lang="en-US" sz="1800" b="1" dirty="0">
              <a:latin typeface="Arial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914400"/>
            <a:ext cx="7772400" cy="1143000"/>
          </a:xfrm>
        </p:spPr>
        <p:txBody>
          <a:bodyPr/>
          <a:lstStyle/>
          <a:p>
            <a:r>
              <a:rPr lang="en-US" sz="2800" b="1" dirty="0">
                <a:solidFill>
                  <a:srgbClr val="000099"/>
                </a:solidFill>
                <a:latin typeface="Arial" charset="0"/>
              </a:rPr>
              <a:t>Challenges in Contracting Process and Solutions……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000" b="1" dirty="0">
                <a:latin typeface="Arial" charset="0"/>
              </a:rPr>
              <a:t>Working with International Subcontractor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b="1" dirty="0">
                <a:latin typeface="Arial" charset="0"/>
              </a:rPr>
              <a:t>Communication (develop understanding)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b="1" dirty="0">
                <a:latin typeface="Arial" charset="0"/>
              </a:rPr>
              <a:t>Education on subcontracting process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b="1" dirty="0">
                <a:latin typeface="Arial" charset="0"/>
              </a:rPr>
              <a:t>Education on best practices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b="1" dirty="0">
                <a:latin typeface="Arial" charset="0"/>
              </a:rPr>
              <a:t>SOP development: specimen collection, processing and storage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b="1" dirty="0">
                <a:latin typeface="Arial" charset="0"/>
              </a:rPr>
              <a:t>Specimen collection, processing and inventory management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b="1" dirty="0">
                <a:latin typeface="Arial" charset="0"/>
              </a:rPr>
              <a:t>Specimen Storage and distribution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b="1" dirty="0">
                <a:latin typeface="Arial" charset="0"/>
              </a:rPr>
              <a:t>Temperature monitoring and record keeping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b="1" dirty="0">
                <a:latin typeface="Arial" charset="0"/>
              </a:rPr>
              <a:t>Inventory management (system, support and record keeping)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b="1" dirty="0">
                <a:latin typeface="Arial" charset="0"/>
              </a:rPr>
              <a:t>Payment structure (currency and price fluctuations issues)</a:t>
            </a:r>
          </a:p>
          <a:p>
            <a:pPr lvl="1">
              <a:buFont typeface="Wingdings" pitchFamily="2" charset="2"/>
              <a:buChar char="§"/>
            </a:pPr>
            <a:endParaRPr lang="en-US" sz="1800" b="1" dirty="0">
              <a:latin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930275"/>
            <a:ext cx="7772400" cy="669925"/>
          </a:xfrm>
        </p:spPr>
        <p:txBody>
          <a:bodyPr/>
          <a:lstStyle/>
          <a:p>
            <a:pPr algn="ctr"/>
            <a:r>
              <a:rPr lang="en-US" sz="3600" b="1">
                <a:solidFill>
                  <a:srgbClr val="000099"/>
                </a:solidFill>
              </a:rPr>
              <a:t>10 Ideas Changing the World</a:t>
            </a:r>
          </a:p>
        </p:txBody>
      </p:sp>
      <p:pic>
        <p:nvPicPr>
          <p:cNvPr id="16386" name="Picture 4" descr="1101090323_400">
            <a:hlinkClick r:id="rId2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5800" y="1676400"/>
            <a:ext cx="3559175" cy="4724400"/>
          </a:xfrm>
        </p:spPr>
      </p:pic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4267200" y="1905000"/>
            <a:ext cx="4522788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 eaLnBrk="0" hangingPunct="0"/>
            <a:r>
              <a:rPr lang="en-US" sz="2400">
                <a:latin typeface="Arial" charset="0"/>
                <a:ea typeface="ＭＳ Ｐゴシック"/>
                <a:cs typeface="ＭＳ Ｐゴシック"/>
              </a:rPr>
              <a:t>1.	Why Your Job is Your Most</a:t>
            </a:r>
          </a:p>
          <a:p>
            <a:pPr marL="457200" indent="-457200" eaLnBrk="0" hangingPunct="0"/>
            <a:r>
              <a:rPr lang="en-US" sz="2400">
                <a:latin typeface="Arial" charset="0"/>
                <a:ea typeface="ＭＳ Ｐゴシック"/>
                <a:cs typeface="ＭＳ Ｐゴシック"/>
              </a:rPr>
              <a:t>	Valuable Asset</a:t>
            </a:r>
          </a:p>
          <a:p>
            <a:pPr marL="457200" indent="-457200" eaLnBrk="0" hangingPunct="0"/>
            <a:r>
              <a:rPr lang="en-US" sz="2400">
                <a:latin typeface="Arial" charset="0"/>
                <a:ea typeface="ＭＳ Ｐゴシック"/>
                <a:cs typeface="ＭＳ Ｐゴシック"/>
              </a:rPr>
              <a:t>2.	Repurposing the Suburbs </a:t>
            </a:r>
          </a:p>
          <a:p>
            <a:pPr marL="457200" indent="-457200" eaLnBrk="0" hangingPunct="0">
              <a:buFontTx/>
              <a:buAutoNum type="arabicPeriod" startAt="3"/>
            </a:pPr>
            <a:r>
              <a:rPr lang="en-US" sz="2400">
                <a:latin typeface="Arial" charset="0"/>
                <a:ea typeface="ＭＳ Ｐゴシック"/>
                <a:cs typeface="ＭＳ Ｐゴシック"/>
              </a:rPr>
              <a:t>Survival-Store Shopping</a:t>
            </a:r>
          </a:p>
          <a:p>
            <a:pPr marL="457200" indent="-457200" eaLnBrk="0" hangingPunct="0">
              <a:buFontTx/>
              <a:buAutoNum type="arabicPeriod" startAt="3"/>
            </a:pPr>
            <a:r>
              <a:rPr lang="en-US" sz="2400">
                <a:solidFill>
                  <a:srgbClr val="000099"/>
                </a:solidFill>
                <a:latin typeface="Arial" charset="0"/>
                <a:ea typeface="ＭＳ Ｐゴシック"/>
                <a:cs typeface="ＭＳ Ｐゴシック"/>
              </a:rPr>
              <a:t>Biobanks; Saving Your Parts</a:t>
            </a:r>
          </a:p>
          <a:p>
            <a:pPr marL="457200" indent="-457200" eaLnBrk="0" hangingPunct="0">
              <a:buFontTx/>
              <a:buAutoNum type="arabicPeriod" startAt="3"/>
            </a:pPr>
            <a:r>
              <a:rPr lang="en-US" sz="2400">
                <a:latin typeface="Arial" charset="0"/>
                <a:ea typeface="ＭＳ Ｐゴシック"/>
                <a:cs typeface="ＭＳ Ｐゴシック"/>
              </a:rPr>
              <a:t>Need Land? Rent-A-Country</a:t>
            </a:r>
          </a:p>
          <a:p>
            <a:pPr marL="457200" indent="-457200" eaLnBrk="0" hangingPunct="0">
              <a:buFontTx/>
              <a:buAutoNum type="arabicPeriod" startAt="3"/>
            </a:pPr>
            <a:r>
              <a:rPr lang="en-US" sz="2400">
                <a:latin typeface="Arial" charset="0"/>
                <a:ea typeface="ＭＳ Ｐゴシック"/>
                <a:cs typeface="ＭＳ Ｐゴシック"/>
              </a:rPr>
              <a:t>The New Calvinism </a:t>
            </a:r>
          </a:p>
          <a:p>
            <a:pPr marL="457200" indent="-457200" eaLnBrk="0" hangingPunct="0">
              <a:buFontTx/>
              <a:buAutoNum type="arabicPeriod" startAt="3"/>
            </a:pPr>
            <a:r>
              <a:rPr lang="en-US" sz="2400">
                <a:latin typeface="Arial" charset="0"/>
                <a:ea typeface="ＭＳ Ｐゴシック"/>
                <a:cs typeface="ＭＳ Ｐゴシック"/>
              </a:rPr>
              <a:t>Ecological Intelligence</a:t>
            </a:r>
          </a:p>
          <a:p>
            <a:pPr marL="457200" indent="-457200" eaLnBrk="0" hangingPunct="0">
              <a:buFontTx/>
              <a:buAutoNum type="arabicPeriod" startAt="3"/>
            </a:pPr>
            <a:r>
              <a:rPr lang="en-US" sz="2400">
                <a:latin typeface="Arial" charset="0"/>
                <a:ea typeface="ＭＳ Ｐゴシック"/>
                <a:cs typeface="ＭＳ Ｐゴシック"/>
              </a:rPr>
              <a:t>Amortality; Forever Young</a:t>
            </a:r>
          </a:p>
          <a:p>
            <a:pPr marL="457200" indent="-457200" eaLnBrk="0" hangingPunct="0">
              <a:buFontTx/>
              <a:buAutoNum type="arabicPeriod" startAt="3"/>
            </a:pPr>
            <a:r>
              <a:rPr lang="en-US" sz="2400">
                <a:latin typeface="Arial" charset="0"/>
                <a:ea typeface="ＭＳ Ｐゴシック"/>
                <a:cs typeface="ＭＳ Ｐゴシック"/>
              </a:rPr>
              <a:t>Africa; Open for Business </a:t>
            </a:r>
          </a:p>
          <a:p>
            <a:pPr marL="457200" indent="-457200" eaLnBrk="0" hangingPunct="0">
              <a:buFontTx/>
              <a:buAutoNum type="arabicPeriod" startAt="3"/>
            </a:pPr>
            <a:r>
              <a:rPr lang="en-US" sz="2400">
                <a:latin typeface="Arial" charset="0"/>
                <a:ea typeface="ＭＳ Ｐゴシック"/>
                <a:cs typeface="ＭＳ Ｐゴシック"/>
              </a:rPr>
              <a:t>Reinventing the Highway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400"/>
          <p:cNvSpPr>
            <a:spLocks noGrp="1" noChangeArrowheads="1"/>
          </p:cNvSpPr>
          <p:nvPr>
            <p:ph type="title"/>
          </p:nvPr>
        </p:nvSpPr>
        <p:spPr>
          <a:xfrm>
            <a:off x="609600" y="914400"/>
            <a:ext cx="7772400" cy="288925"/>
          </a:xfrm>
        </p:spPr>
        <p:txBody>
          <a:bodyPr/>
          <a:lstStyle/>
          <a:p>
            <a:pPr algn="ctr"/>
            <a:r>
              <a:rPr lang="en-US" sz="2400" b="1" dirty="0">
                <a:solidFill>
                  <a:srgbClr val="000099"/>
                </a:solidFill>
                <a:latin typeface="Arial" charset="0"/>
              </a:rPr>
              <a:t>Government Contract Activities and Report</a:t>
            </a:r>
          </a:p>
        </p:txBody>
      </p:sp>
      <p:graphicFrame>
        <p:nvGraphicFramePr>
          <p:cNvPr id="30852" name="Group 13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0497262"/>
              </p:ext>
            </p:extLst>
          </p:nvPr>
        </p:nvGraphicFramePr>
        <p:xfrm>
          <a:off x="228600" y="1371600"/>
          <a:ext cx="8610600" cy="5257800"/>
        </p:xfrm>
        <a:graphic>
          <a:graphicData uri="http://schemas.openxmlformats.org/drawingml/2006/table">
            <a:tbl>
              <a:tblPr/>
              <a:tblGrid>
                <a:gridCol w="25749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985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271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191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1603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8732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Subcontract #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MEP #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Study/Res.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NCI- PIs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Status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Study Value $$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BRC-55502-23 (COA # 31)</a:t>
                      </a:r>
                      <a:b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Johns Hopkins Univ.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264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Rakai Circumcision</a:t>
                      </a:r>
                      <a:b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HPV/ Genotype 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Charles Rabkin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Completed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$39,520.00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BRC-55502-17 (COA # 18): USC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Melatonin Assay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Ann Hsing                      Lisa Chu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Open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$63,294.00 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BRC-55502-17 (COA # 18): USC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266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Prostate Tissue Study Hormones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Ann Hsing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Open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$181,623.00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BRC-55502-17 (COA # 18): US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250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Hormone Assay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Rebecca Troisi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Open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$44,400.00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BRC-55502-17 (COA # 18): USC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287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Hormone Analysis </a:t>
                      </a:r>
                      <a:b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NIT study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Neal Freedman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Open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$87,296.00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BRC-55502-17  (COA # 18): USC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Ghrelin Assay 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Neal Freedman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In-Process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$23,568.00 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Subcontract with USC (NEW)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Hormone Assay: Mongolia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Rebecca Troisi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In-Process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$163,000.00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BRC-55502-22  (COA # 30): RAND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237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BioSpecimen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Jim Vaught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completed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$103,999.00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BRC-55502-28 (COA #40): Hershey Medical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263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Vit E; Smoking and Prostate cancer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Demetrius </a:t>
                      </a:r>
                      <a:r>
                        <a:rPr kumimoji="0" lang="en-US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Albanes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Open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$97,096.00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BRC-55502-29 (COA #41):</a:t>
                      </a: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BioServe/Sandor (India)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DNA Extraction, SNP and storage 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Rashmi Sinha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Open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$59,192.00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BRC-55502-31 (COA #44): Children's Hospital Boston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Hormone Analysis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Katherine McGlynn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Open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$178,699.00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BRC-55502-30 (COA #42): Lady Davis Institute, Montreal, </a:t>
                      </a: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Canada</a:t>
                      </a: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Adipokines analysis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Roni Falk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Open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$49,755.00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Non-subcontract Work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Tecan Robot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Processing specimen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$250,000.00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Subcontract 17 &amp; 27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Dartmouth Twins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Troisi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Open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Non-subcontract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228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Lung Cancer in</a:t>
                      </a:r>
                      <a:b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Women in China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Qing Lan</a:t>
                      </a:r>
                      <a:b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Nat Rothman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Open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14400"/>
            <a:ext cx="7772400" cy="533400"/>
          </a:xfrm>
        </p:spPr>
        <p:txBody>
          <a:bodyPr/>
          <a:lstStyle/>
          <a:p>
            <a:pPr algn="ctr"/>
            <a:r>
              <a:rPr lang="en-US" sz="2400" b="1">
                <a:solidFill>
                  <a:srgbClr val="000099"/>
                </a:solidFill>
                <a:latin typeface="Arial" charset="0"/>
              </a:rPr>
              <a:t>Commercial Storage and Management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8768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1400" b="1" dirty="0">
                <a:latin typeface="Arial" charset="0"/>
              </a:rPr>
              <a:t>Type of </a:t>
            </a:r>
            <a:r>
              <a:rPr lang="en-US" sz="1400" b="1" dirty="0" err="1">
                <a:latin typeface="Arial" charset="0"/>
              </a:rPr>
              <a:t>Biomateial</a:t>
            </a:r>
            <a:r>
              <a:rPr lang="en-US" sz="1400" b="1" dirty="0">
                <a:latin typeface="Arial" charset="0"/>
              </a:rPr>
              <a:t>  and its </a:t>
            </a:r>
            <a:r>
              <a:rPr lang="en-US" sz="1400" dirty="0">
                <a:latin typeface="Arial" charset="0"/>
              </a:rPr>
              <a:t>requirement for storag</a:t>
            </a:r>
            <a:r>
              <a:rPr lang="en-US" sz="1400" b="1" dirty="0">
                <a:latin typeface="Arial" charset="0"/>
              </a:rPr>
              <a:t>e: temperature, how long? How much?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400" b="1" dirty="0"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400" b="1" dirty="0">
                <a:latin typeface="Arial" charset="0"/>
              </a:rPr>
              <a:t>Biomaterials are stored in vapor phase of liquid nitrogen. Cell banks are split (50:50) in two freezers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400" b="1" dirty="0"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400" b="1" dirty="0">
                <a:latin typeface="Arial" charset="0"/>
              </a:rPr>
              <a:t>Bacterial cell banks stored in vapor phase of liquid nitrogen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400" b="1" dirty="0"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400" b="1" dirty="0">
                <a:latin typeface="Arial" charset="0"/>
              </a:rPr>
              <a:t>Distribute biomaterials as requested ensuring proper temperature condition and maintain inventory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400" b="1" dirty="0"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400" b="1" dirty="0">
                <a:latin typeface="Arial" charset="0"/>
              </a:rPr>
              <a:t>Provide Clinical Trial Support Services: Collection Kits, labeling, storage and inventory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400" b="1" dirty="0"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400" b="1" dirty="0">
                <a:latin typeface="Arial" charset="0"/>
              </a:rPr>
              <a:t>Monitor freezer condition 24 hours a day by automated system and maintain records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400" b="1" dirty="0"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400" b="1" dirty="0">
                <a:latin typeface="Arial" charset="0"/>
              </a:rPr>
              <a:t>Access to Biorepository is tightly controlled. Security is a high priority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en-US" sz="1400" b="1" dirty="0"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400" b="1" dirty="0">
                <a:latin typeface="Arial" charset="0"/>
              </a:rPr>
              <a:t>Strategic development and grow commercial business</a:t>
            </a:r>
          </a:p>
          <a:p>
            <a:pPr marL="0" indent="0">
              <a:lnSpc>
                <a:spcPct val="80000"/>
              </a:lnSpc>
              <a:buNone/>
            </a:pPr>
            <a:endParaRPr lang="en-US" sz="1400" b="1" dirty="0"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400" b="1" dirty="0">
                <a:latin typeface="Arial" charset="0"/>
              </a:rPr>
              <a:t>Redundant Systems (Generators, monitoring services)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en-US" sz="1400" b="1" dirty="0"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400" b="1" dirty="0">
                <a:latin typeface="Arial" charset="0"/>
              </a:rPr>
              <a:t>Compliance  (cGMP, EMA, FDA)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en-US" sz="1400" b="1" dirty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400" b="1" dirty="0">
              <a:latin typeface="Arial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914400"/>
            <a:ext cx="7772400" cy="685800"/>
          </a:xfrm>
        </p:spPr>
        <p:txBody>
          <a:bodyPr/>
          <a:lstStyle/>
          <a:p>
            <a:pPr algn="ctr"/>
            <a:r>
              <a:rPr lang="en-US" sz="3200" b="1">
                <a:solidFill>
                  <a:srgbClr val="000099"/>
                </a:solidFill>
                <a:latin typeface="Arial" charset="0"/>
              </a:rPr>
              <a:t>Streamlining the Process: Changes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458200" cy="4433888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 b="1">
                <a:latin typeface="Arial" charset="0"/>
              </a:rPr>
              <a:t>Review process and incorporate changes: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>
                <a:latin typeface="Arial" charset="0"/>
              </a:rPr>
              <a:t> </a:t>
            </a:r>
            <a:endParaRPr lang="en-US" sz="1800" b="1">
              <a:latin typeface="Arial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600" b="1">
                <a:latin typeface="Arial" charset="0"/>
              </a:rPr>
              <a:t>Develop interdepartmental communication (team based approach)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1600" b="1">
              <a:latin typeface="Arial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600" b="1">
                <a:latin typeface="Arial" charset="0"/>
              </a:rPr>
              <a:t>Renewals and transfers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1600" b="1">
              <a:latin typeface="Arial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600" b="1">
                <a:latin typeface="Arial" charset="0"/>
              </a:rPr>
              <a:t>Work with account managers (sales team)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1600" b="1">
              <a:latin typeface="Arial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600" b="1">
                <a:latin typeface="Arial" charset="0"/>
              </a:rPr>
              <a:t>Added checks and balances in cell banking process flow: Cell bank directed by the end of production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>
                <a:latin typeface="Arial" charset="0"/>
              </a:rPr>
              <a:t>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600" b="1">
                <a:latin typeface="Arial" charset="0"/>
              </a:rPr>
              <a:t>Work with order management (weekly meeting): Generate quotes and send to account managers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1600" b="1">
              <a:latin typeface="Arial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600" b="1">
                <a:latin typeface="Arial" charset="0"/>
              </a:rPr>
              <a:t>Streamline cell storage paperwork acceptable to all accounts meeting quality and compliance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1600" b="1">
              <a:latin typeface="Arial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600" b="1">
                <a:latin typeface="Arial" charset="0"/>
              </a:rPr>
              <a:t>Add Project managers into the process for support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endParaRPr lang="en-US" sz="1600" b="1">
              <a:latin typeface="Arial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1600" b="1">
              <a:latin typeface="Arial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endParaRPr lang="en-US" sz="1800">
              <a:latin typeface="Arial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7772400" cy="288925"/>
          </a:xfrm>
        </p:spPr>
        <p:txBody>
          <a:bodyPr/>
          <a:lstStyle/>
          <a:p>
            <a:pPr algn="ctr"/>
            <a:r>
              <a:rPr lang="en-US" sz="2000" b="1" i="0">
                <a:solidFill>
                  <a:srgbClr val="000099"/>
                </a:solidFill>
                <a:latin typeface="Arial" charset="0"/>
              </a:rPr>
              <a:t>Commercial Cell Banking Process Flow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8991600" cy="5410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1400" b="1" dirty="0">
                <a:solidFill>
                  <a:srgbClr val="000099"/>
                </a:solidFill>
                <a:latin typeface="Arial" charset="0"/>
              </a:rPr>
              <a:t>cGMP</a:t>
            </a:r>
          </a:p>
        </p:txBody>
      </p:sp>
      <p:sp>
        <p:nvSpPr>
          <p:cNvPr id="33795" name="AutoShape 5"/>
          <p:cNvSpPr>
            <a:spLocks noChangeArrowheads="1"/>
          </p:cNvSpPr>
          <p:nvPr/>
        </p:nvSpPr>
        <p:spPr bwMode="auto">
          <a:xfrm>
            <a:off x="838200" y="1752600"/>
            <a:ext cx="1600200" cy="8382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>
                <a:latin typeface="Arial" charset="0"/>
              </a:rPr>
              <a:t>New Client</a:t>
            </a:r>
          </a:p>
          <a:p>
            <a:pPr algn="ctr"/>
            <a:r>
              <a:rPr lang="en-US" sz="1200" b="1">
                <a:latin typeface="Arial" charset="0"/>
              </a:rPr>
              <a:t>Quote Request</a:t>
            </a:r>
          </a:p>
          <a:p>
            <a:pPr algn="ctr"/>
            <a:r>
              <a:rPr lang="en-US" sz="1200" b="1">
                <a:latin typeface="Arial" charset="0"/>
              </a:rPr>
              <a:t>Cell Banks Produced</a:t>
            </a:r>
          </a:p>
          <a:p>
            <a:pPr algn="ctr"/>
            <a:r>
              <a:rPr lang="en-US" sz="1200" b="1">
                <a:latin typeface="Arial" charset="0"/>
              </a:rPr>
              <a:t>Elsewhere</a:t>
            </a:r>
          </a:p>
        </p:txBody>
      </p:sp>
      <p:sp>
        <p:nvSpPr>
          <p:cNvPr id="33796" name="AutoShape 6"/>
          <p:cNvSpPr>
            <a:spLocks noChangeArrowheads="1"/>
          </p:cNvSpPr>
          <p:nvPr/>
        </p:nvSpPr>
        <p:spPr bwMode="auto">
          <a:xfrm>
            <a:off x="5181600" y="1981200"/>
            <a:ext cx="1295400" cy="4572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>
                <a:latin typeface="Arial" charset="0"/>
              </a:rPr>
              <a:t>Existing Client</a:t>
            </a:r>
          </a:p>
          <a:p>
            <a:pPr algn="ctr"/>
            <a:r>
              <a:rPr lang="en-US" sz="1200" b="1">
                <a:latin typeface="Arial" charset="0"/>
              </a:rPr>
              <a:t>Renewal</a:t>
            </a:r>
            <a:r>
              <a:rPr lang="en-US" sz="1000" b="1">
                <a:latin typeface="Arial" charset="0"/>
              </a:rPr>
              <a:t> </a:t>
            </a:r>
          </a:p>
        </p:txBody>
      </p:sp>
      <p:sp>
        <p:nvSpPr>
          <p:cNvPr id="33797" name="AutoShape 7"/>
          <p:cNvSpPr>
            <a:spLocks noChangeArrowheads="1"/>
          </p:cNvSpPr>
          <p:nvPr/>
        </p:nvSpPr>
        <p:spPr bwMode="auto">
          <a:xfrm>
            <a:off x="3276600" y="1981200"/>
            <a:ext cx="1600200" cy="4572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latin typeface="Arial" charset="0"/>
              </a:rPr>
              <a:t>Account Managers</a:t>
            </a:r>
          </a:p>
          <a:p>
            <a:pPr algn="ctr"/>
            <a:r>
              <a:rPr lang="en-US" sz="1000">
                <a:latin typeface="Arial" charset="0"/>
              </a:rPr>
              <a:t>Sales and Marketing</a:t>
            </a:r>
          </a:p>
        </p:txBody>
      </p:sp>
      <p:sp>
        <p:nvSpPr>
          <p:cNvPr id="33798" name="AutoShape 8"/>
          <p:cNvSpPr>
            <a:spLocks noChangeArrowheads="1"/>
          </p:cNvSpPr>
          <p:nvPr/>
        </p:nvSpPr>
        <p:spPr bwMode="auto">
          <a:xfrm>
            <a:off x="3048000" y="4343400"/>
            <a:ext cx="1828800" cy="4572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latin typeface="Arial" charset="0"/>
              </a:rPr>
              <a:t>PO Entered in Oracle</a:t>
            </a:r>
          </a:p>
        </p:txBody>
      </p:sp>
      <p:sp>
        <p:nvSpPr>
          <p:cNvPr id="33799" name="AutoShape 9"/>
          <p:cNvSpPr>
            <a:spLocks noChangeArrowheads="1"/>
          </p:cNvSpPr>
          <p:nvPr/>
        </p:nvSpPr>
        <p:spPr bwMode="auto">
          <a:xfrm>
            <a:off x="5257800" y="3505200"/>
            <a:ext cx="1447800" cy="4572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latin typeface="Arial" charset="0"/>
              </a:rPr>
              <a:t>PO Received Entered </a:t>
            </a:r>
          </a:p>
          <a:p>
            <a:pPr algn="ctr"/>
            <a:r>
              <a:rPr lang="en-US" sz="1000">
                <a:latin typeface="Arial" charset="0"/>
              </a:rPr>
              <a:t>in Oracle</a:t>
            </a:r>
          </a:p>
        </p:txBody>
      </p:sp>
      <p:sp>
        <p:nvSpPr>
          <p:cNvPr id="33800" name="AutoShape 10"/>
          <p:cNvSpPr>
            <a:spLocks noChangeArrowheads="1"/>
          </p:cNvSpPr>
          <p:nvPr/>
        </p:nvSpPr>
        <p:spPr bwMode="auto">
          <a:xfrm>
            <a:off x="2971800" y="2667000"/>
            <a:ext cx="1752600" cy="4572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dirty="0">
                <a:latin typeface="Arial" charset="0"/>
              </a:rPr>
              <a:t>Generate Quote per Bank</a:t>
            </a:r>
          </a:p>
          <a:p>
            <a:pPr algn="ctr"/>
            <a:r>
              <a:rPr lang="en-US" sz="1000" dirty="0">
                <a:latin typeface="Arial" charset="0"/>
              </a:rPr>
              <a:t>Send Quote to Client </a:t>
            </a:r>
          </a:p>
        </p:txBody>
      </p:sp>
      <p:sp>
        <p:nvSpPr>
          <p:cNvPr id="33801" name="AutoShape 11"/>
          <p:cNvSpPr>
            <a:spLocks noChangeArrowheads="1"/>
          </p:cNvSpPr>
          <p:nvPr/>
        </p:nvSpPr>
        <p:spPr bwMode="auto">
          <a:xfrm>
            <a:off x="5257800" y="2743200"/>
            <a:ext cx="1447800" cy="5334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latin typeface="Arial" charset="0"/>
              </a:rPr>
              <a:t>Request for Renewal</a:t>
            </a:r>
          </a:p>
          <a:p>
            <a:pPr algn="ctr"/>
            <a:r>
              <a:rPr lang="en-US" sz="1000">
                <a:latin typeface="Arial" charset="0"/>
              </a:rPr>
              <a:t>Sent Annually </a:t>
            </a:r>
          </a:p>
        </p:txBody>
      </p:sp>
      <p:sp>
        <p:nvSpPr>
          <p:cNvPr id="33802" name="AutoShape 12"/>
          <p:cNvSpPr>
            <a:spLocks noChangeArrowheads="1"/>
          </p:cNvSpPr>
          <p:nvPr/>
        </p:nvSpPr>
        <p:spPr bwMode="auto">
          <a:xfrm>
            <a:off x="5181600" y="4343400"/>
            <a:ext cx="1219200" cy="4572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latin typeface="Arial" charset="0"/>
              </a:rPr>
              <a:t>Invoice Generated </a:t>
            </a:r>
          </a:p>
          <a:p>
            <a:pPr algn="ctr"/>
            <a:r>
              <a:rPr lang="en-US" sz="1000">
                <a:latin typeface="Arial" charset="0"/>
              </a:rPr>
              <a:t>for Payment</a:t>
            </a:r>
          </a:p>
        </p:txBody>
      </p:sp>
      <p:sp>
        <p:nvSpPr>
          <p:cNvPr id="33803" name="Line 13"/>
          <p:cNvSpPr>
            <a:spLocks noChangeShapeType="1"/>
          </p:cNvSpPr>
          <p:nvPr/>
        </p:nvSpPr>
        <p:spPr bwMode="auto">
          <a:xfrm>
            <a:off x="2438400" y="2209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04" name="Line 14"/>
          <p:cNvSpPr>
            <a:spLocks noChangeShapeType="1"/>
          </p:cNvSpPr>
          <p:nvPr/>
        </p:nvSpPr>
        <p:spPr bwMode="auto">
          <a:xfrm>
            <a:off x="3886200" y="3124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05" name="Line 15"/>
          <p:cNvSpPr>
            <a:spLocks noChangeShapeType="1"/>
          </p:cNvSpPr>
          <p:nvPr/>
        </p:nvSpPr>
        <p:spPr bwMode="auto">
          <a:xfrm>
            <a:off x="3810000" y="3962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06" name="Line 16"/>
          <p:cNvSpPr>
            <a:spLocks noChangeShapeType="1"/>
          </p:cNvSpPr>
          <p:nvPr/>
        </p:nvSpPr>
        <p:spPr bwMode="auto">
          <a:xfrm>
            <a:off x="5867400" y="3962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07" name="AutoShape 17"/>
          <p:cNvSpPr>
            <a:spLocks noChangeArrowheads="1"/>
          </p:cNvSpPr>
          <p:nvPr/>
        </p:nvSpPr>
        <p:spPr bwMode="auto">
          <a:xfrm>
            <a:off x="3048000" y="3505200"/>
            <a:ext cx="2057400" cy="4572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latin typeface="Arial" charset="0"/>
              </a:rPr>
              <a:t>Client Agrees to Store Cell Banks </a:t>
            </a:r>
          </a:p>
          <a:p>
            <a:pPr algn="ctr"/>
            <a:r>
              <a:rPr lang="en-US" sz="1000">
                <a:latin typeface="Arial" charset="0"/>
              </a:rPr>
              <a:t>at BioRepository</a:t>
            </a:r>
          </a:p>
        </p:txBody>
      </p:sp>
      <p:sp>
        <p:nvSpPr>
          <p:cNvPr id="33808" name="Line 18"/>
          <p:cNvSpPr>
            <a:spLocks noChangeShapeType="1"/>
          </p:cNvSpPr>
          <p:nvPr/>
        </p:nvSpPr>
        <p:spPr bwMode="auto">
          <a:xfrm flipH="1">
            <a:off x="2514600" y="3733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09" name="Line 19"/>
          <p:cNvSpPr>
            <a:spLocks noChangeShapeType="1"/>
          </p:cNvSpPr>
          <p:nvPr/>
        </p:nvSpPr>
        <p:spPr bwMode="auto">
          <a:xfrm>
            <a:off x="1447800" y="3962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10" name="AutoShape 20"/>
          <p:cNvSpPr>
            <a:spLocks noChangeArrowheads="1"/>
          </p:cNvSpPr>
          <p:nvPr/>
        </p:nvSpPr>
        <p:spPr bwMode="auto">
          <a:xfrm>
            <a:off x="457200" y="5181600"/>
            <a:ext cx="1828800" cy="4572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latin typeface="Arial" charset="0"/>
              </a:rPr>
              <a:t>Bank Shipment for Storage </a:t>
            </a:r>
          </a:p>
          <a:p>
            <a:pPr algn="ctr"/>
            <a:r>
              <a:rPr lang="en-US" sz="1000">
                <a:latin typeface="Arial" charset="0"/>
              </a:rPr>
              <a:t>Scheduled</a:t>
            </a:r>
          </a:p>
        </p:txBody>
      </p:sp>
      <p:sp>
        <p:nvSpPr>
          <p:cNvPr id="33811" name="Line 21"/>
          <p:cNvSpPr>
            <a:spLocks noChangeShapeType="1"/>
          </p:cNvSpPr>
          <p:nvPr/>
        </p:nvSpPr>
        <p:spPr bwMode="auto">
          <a:xfrm>
            <a:off x="1447800" y="4800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12" name="AutoShape 22"/>
          <p:cNvSpPr>
            <a:spLocks noChangeArrowheads="1"/>
          </p:cNvSpPr>
          <p:nvPr/>
        </p:nvSpPr>
        <p:spPr bwMode="auto">
          <a:xfrm>
            <a:off x="2819400" y="5105400"/>
            <a:ext cx="1828800" cy="4572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latin typeface="Arial" charset="0"/>
              </a:rPr>
              <a:t>Manage Inventory</a:t>
            </a:r>
          </a:p>
          <a:p>
            <a:pPr algn="ctr"/>
            <a:r>
              <a:rPr lang="en-US" sz="1000">
                <a:latin typeface="Arial" charset="0"/>
              </a:rPr>
              <a:t>Follow Client Request</a:t>
            </a:r>
          </a:p>
        </p:txBody>
      </p:sp>
      <p:sp>
        <p:nvSpPr>
          <p:cNvPr id="33813" name="AutoShape 23"/>
          <p:cNvSpPr>
            <a:spLocks noChangeArrowheads="1"/>
          </p:cNvSpPr>
          <p:nvPr/>
        </p:nvSpPr>
        <p:spPr bwMode="auto">
          <a:xfrm>
            <a:off x="3810000" y="5867400"/>
            <a:ext cx="2057400" cy="4572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latin typeface="Arial" charset="0"/>
              </a:rPr>
              <a:t>Maintain Communication with Client</a:t>
            </a:r>
          </a:p>
        </p:txBody>
      </p:sp>
      <p:sp>
        <p:nvSpPr>
          <p:cNvPr id="33814" name="Line 24"/>
          <p:cNvSpPr>
            <a:spLocks noChangeShapeType="1"/>
          </p:cNvSpPr>
          <p:nvPr/>
        </p:nvSpPr>
        <p:spPr bwMode="auto">
          <a:xfrm flipV="1">
            <a:off x="6858000" y="2209800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5" name="AutoShape 25"/>
          <p:cNvSpPr>
            <a:spLocks noChangeArrowheads="1"/>
          </p:cNvSpPr>
          <p:nvPr/>
        </p:nvSpPr>
        <p:spPr bwMode="auto">
          <a:xfrm>
            <a:off x="4800600" y="5105400"/>
            <a:ext cx="1828800" cy="4572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latin typeface="Arial" charset="0"/>
              </a:rPr>
              <a:t>Payment Received</a:t>
            </a:r>
          </a:p>
        </p:txBody>
      </p:sp>
      <p:sp>
        <p:nvSpPr>
          <p:cNvPr id="33816" name="Line 26"/>
          <p:cNvSpPr>
            <a:spLocks noChangeShapeType="1"/>
          </p:cNvSpPr>
          <p:nvPr/>
        </p:nvSpPr>
        <p:spPr bwMode="auto">
          <a:xfrm>
            <a:off x="5791200" y="4800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17" name="AutoShape 27"/>
          <p:cNvSpPr>
            <a:spLocks noChangeArrowheads="1"/>
          </p:cNvSpPr>
          <p:nvPr/>
        </p:nvSpPr>
        <p:spPr bwMode="auto">
          <a:xfrm>
            <a:off x="304800" y="4343400"/>
            <a:ext cx="2133600" cy="5334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Client Agrees to T&amp;C and forwards </a:t>
            </a:r>
          </a:p>
          <a:p>
            <a:pPr algn="ctr"/>
            <a:r>
              <a:rPr lang="en-US" sz="1000">
                <a:latin typeface="Arial" charset="0"/>
              </a:rPr>
              <a:t>Paper Work to Biorepository</a:t>
            </a:r>
          </a:p>
          <a:p>
            <a:pPr algn="ctr"/>
            <a:r>
              <a:rPr lang="en-US" sz="1000">
                <a:latin typeface="Arial" charset="0"/>
              </a:rPr>
              <a:t>And Sends PO Number </a:t>
            </a:r>
          </a:p>
          <a:p>
            <a:pPr algn="ctr"/>
            <a:endParaRPr lang="en-US" sz="1000">
              <a:latin typeface="Arial" charset="0"/>
            </a:endParaRPr>
          </a:p>
        </p:txBody>
      </p:sp>
      <p:sp>
        <p:nvSpPr>
          <p:cNvPr id="33818" name="AutoShape 28"/>
          <p:cNvSpPr>
            <a:spLocks noChangeArrowheads="1"/>
          </p:cNvSpPr>
          <p:nvPr/>
        </p:nvSpPr>
        <p:spPr bwMode="auto">
          <a:xfrm>
            <a:off x="533400" y="5867400"/>
            <a:ext cx="2057400" cy="5334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dirty="0">
                <a:latin typeface="Arial" charset="0"/>
              </a:rPr>
              <a:t>Bank Received at Biorepository </a:t>
            </a:r>
          </a:p>
          <a:p>
            <a:pPr algn="ctr"/>
            <a:r>
              <a:rPr lang="en-US" sz="1000" dirty="0">
                <a:latin typeface="Arial" charset="0"/>
              </a:rPr>
              <a:t>Labeled &amp; Inventoried electronically</a:t>
            </a:r>
          </a:p>
        </p:txBody>
      </p:sp>
      <p:sp>
        <p:nvSpPr>
          <p:cNvPr id="33819" name="AutoShape 29"/>
          <p:cNvSpPr>
            <a:spLocks noChangeArrowheads="1"/>
          </p:cNvSpPr>
          <p:nvPr/>
        </p:nvSpPr>
        <p:spPr bwMode="auto">
          <a:xfrm>
            <a:off x="533400" y="3429000"/>
            <a:ext cx="1981200" cy="5334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Biorepository Forwards</a:t>
            </a:r>
          </a:p>
          <a:p>
            <a:pPr algn="ctr"/>
            <a:r>
              <a:rPr lang="en-US" sz="1000">
                <a:latin typeface="Arial" charset="0"/>
              </a:rPr>
              <a:t>T&amp;C, Authorization, Security </a:t>
            </a:r>
          </a:p>
          <a:p>
            <a:pPr algn="ctr"/>
            <a:r>
              <a:rPr lang="en-US" sz="1000">
                <a:latin typeface="Arial" charset="0"/>
              </a:rPr>
              <a:t>to Client for Approval </a:t>
            </a:r>
          </a:p>
          <a:p>
            <a:pPr algn="ctr"/>
            <a:endParaRPr lang="en-US" sz="1000">
              <a:latin typeface="Arial" charset="0"/>
            </a:endParaRPr>
          </a:p>
        </p:txBody>
      </p:sp>
      <p:sp>
        <p:nvSpPr>
          <p:cNvPr id="33820" name="Line 30"/>
          <p:cNvSpPr>
            <a:spLocks noChangeShapeType="1"/>
          </p:cNvSpPr>
          <p:nvPr/>
        </p:nvSpPr>
        <p:spPr bwMode="auto">
          <a:xfrm>
            <a:off x="2438400" y="4572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21" name="Line 31"/>
          <p:cNvSpPr>
            <a:spLocks noChangeShapeType="1"/>
          </p:cNvSpPr>
          <p:nvPr/>
        </p:nvSpPr>
        <p:spPr bwMode="auto">
          <a:xfrm>
            <a:off x="2590800" y="61722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2" name="Line 32"/>
          <p:cNvSpPr>
            <a:spLocks noChangeShapeType="1"/>
          </p:cNvSpPr>
          <p:nvPr/>
        </p:nvSpPr>
        <p:spPr bwMode="auto">
          <a:xfrm flipV="1">
            <a:off x="3581400" y="556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23" name="Line 33"/>
          <p:cNvSpPr>
            <a:spLocks noChangeShapeType="1"/>
          </p:cNvSpPr>
          <p:nvPr/>
        </p:nvSpPr>
        <p:spPr bwMode="auto">
          <a:xfrm>
            <a:off x="4038600" y="5562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24" name="Line 34"/>
          <p:cNvSpPr>
            <a:spLocks noChangeShapeType="1"/>
          </p:cNvSpPr>
          <p:nvPr/>
        </p:nvSpPr>
        <p:spPr bwMode="auto">
          <a:xfrm>
            <a:off x="4876800" y="4572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25" name="Line 35"/>
          <p:cNvSpPr>
            <a:spLocks noChangeShapeType="1"/>
          </p:cNvSpPr>
          <p:nvPr/>
        </p:nvSpPr>
        <p:spPr bwMode="auto">
          <a:xfrm flipH="1">
            <a:off x="5867400" y="60960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26" name="AutoShape 36"/>
          <p:cNvSpPr>
            <a:spLocks noChangeArrowheads="1"/>
          </p:cNvSpPr>
          <p:nvPr/>
        </p:nvSpPr>
        <p:spPr bwMode="auto">
          <a:xfrm>
            <a:off x="7239000" y="1905000"/>
            <a:ext cx="1600200" cy="4572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 dirty="0">
                <a:latin typeface="Arial" charset="0"/>
              </a:rPr>
              <a:t>Cell Banks Produced</a:t>
            </a:r>
          </a:p>
          <a:p>
            <a:pPr algn="ctr"/>
            <a:endParaRPr lang="en-US" sz="1200" b="1" dirty="0">
              <a:latin typeface="Arial" charset="0"/>
            </a:endParaRPr>
          </a:p>
        </p:txBody>
      </p:sp>
      <p:sp>
        <p:nvSpPr>
          <p:cNvPr id="33827" name="Line 37"/>
          <p:cNvSpPr>
            <a:spLocks noChangeShapeType="1"/>
          </p:cNvSpPr>
          <p:nvPr/>
        </p:nvSpPr>
        <p:spPr bwMode="auto">
          <a:xfrm>
            <a:off x="3962400" y="2438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28" name="Line 38"/>
          <p:cNvSpPr>
            <a:spLocks noChangeShapeType="1"/>
          </p:cNvSpPr>
          <p:nvPr/>
        </p:nvSpPr>
        <p:spPr bwMode="auto">
          <a:xfrm>
            <a:off x="4572000" y="1752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29" name="Line 39"/>
          <p:cNvSpPr>
            <a:spLocks noChangeShapeType="1"/>
          </p:cNvSpPr>
          <p:nvPr/>
        </p:nvSpPr>
        <p:spPr bwMode="auto">
          <a:xfrm>
            <a:off x="4572000" y="17526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0" name="Line 40"/>
          <p:cNvSpPr>
            <a:spLocks noChangeShapeType="1"/>
          </p:cNvSpPr>
          <p:nvPr/>
        </p:nvSpPr>
        <p:spPr bwMode="auto">
          <a:xfrm>
            <a:off x="8001000" y="1752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31" name="Line 41"/>
          <p:cNvSpPr>
            <a:spLocks noChangeShapeType="1"/>
          </p:cNvSpPr>
          <p:nvPr/>
        </p:nvSpPr>
        <p:spPr bwMode="auto">
          <a:xfrm>
            <a:off x="5867400" y="3276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32" name="AutoShape 42"/>
          <p:cNvSpPr>
            <a:spLocks noChangeArrowheads="1"/>
          </p:cNvSpPr>
          <p:nvPr/>
        </p:nvSpPr>
        <p:spPr bwMode="auto">
          <a:xfrm>
            <a:off x="7239000" y="2667000"/>
            <a:ext cx="1676400" cy="6096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Cell Banks Released</a:t>
            </a:r>
          </a:p>
          <a:p>
            <a:pPr algn="ctr"/>
            <a:r>
              <a:rPr lang="en-US" sz="1000">
                <a:latin typeface="Arial" charset="0"/>
              </a:rPr>
              <a:t>Stored in Quarantine</a:t>
            </a:r>
          </a:p>
          <a:p>
            <a:pPr algn="ctr"/>
            <a:r>
              <a:rPr lang="en-US" sz="1000">
                <a:latin typeface="Arial" charset="0"/>
              </a:rPr>
              <a:t>IMT</a:t>
            </a:r>
          </a:p>
          <a:p>
            <a:pPr algn="ctr"/>
            <a:endParaRPr lang="en-US" sz="1000">
              <a:latin typeface="Arial" charset="0"/>
            </a:endParaRPr>
          </a:p>
        </p:txBody>
      </p:sp>
      <p:sp>
        <p:nvSpPr>
          <p:cNvPr id="33833" name="AutoShape 43"/>
          <p:cNvSpPr>
            <a:spLocks noChangeArrowheads="1"/>
          </p:cNvSpPr>
          <p:nvPr/>
        </p:nvSpPr>
        <p:spPr bwMode="auto">
          <a:xfrm>
            <a:off x="7239000" y="3657600"/>
            <a:ext cx="1676400" cy="3048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QA Approves Cell Banks</a:t>
            </a:r>
          </a:p>
          <a:p>
            <a:pPr algn="ctr"/>
            <a:endParaRPr lang="en-US" sz="1000">
              <a:latin typeface="Arial" charset="0"/>
            </a:endParaRPr>
          </a:p>
        </p:txBody>
      </p:sp>
      <p:sp>
        <p:nvSpPr>
          <p:cNvPr id="33834" name="AutoShape 44"/>
          <p:cNvSpPr>
            <a:spLocks noChangeArrowheads="1"/>
          </p:cNvSpPr>
          <p:nvPr/>
        </p:nvSpPr>
        <p:spPr bwMode="auto">
          <a:xfrm>
            <a:off x="7239000" y="4267200"/>
            <a:ext cx="1676400" cy="5334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000" dirty="0">
              <a:latin typeface="Arial" charset="0"/>
            </a:endParaRPr>
          </a:p>
          <a:p>
            <a:pPr algn="ctr"/>
            <a:endParaRPr lang="en-US" sz="1000" dirty="0">
              <a:latin typeface="Arial" charset="0"/>
            </a:endParaRPr>
          </a:p>
          <a:p>
            <a:pPr algn="ctr"/>
            <a:r>
              <a:rPr lang="en-US" sz="1000" dirty="0">
                <a:latin typeface="Arial" charset="0"/>
              </a:rPr>
              <a:t>Sends Letter to Client </a:t>
            </a:r>
          </a:p>
          <a:p>
            <a:pPr algn="ctr"/>
            <a:r>
              <a:rPr lang="en-US" sz="1000" dirty="0">
                <a:latin typeface="Arial" charset="0"/>
              </a:rPr>
              <a:t>for Storage Authorization</a:t>
            </a:r>
          </a:p>
          <a:p>
            <a:pPr algn="ctr"/>
            <a:r>
              <a:rPr lang="en-US" sz="1000" dirty="0">
                <a:latin typeface="Arial" charset="0"/>
              </a:rPr>
              <a:t>90 Days Response Time  </a:t>
            </a:r>
          </a:p>
          <a:p>
            <a:pPr algn="ctr"/>
            <a:endParaRPr lang="en-US" sz="1000" dirty="0">
              <a:latin typeface="Arial" charset="0"/>
            </a:endParaRPr>
          </a:p>
          <a:p>
            <a:pPr algn="ctr"/>
            <a:endParaRPr lang="en-US" sz="1000" dirty="0">
              <a:latin typeface="Arial" charset="0"/>
            </a:endParaRPr>
          </a:p>
        </p:txBody>
      </p:sp>
      <p:sp>
        <p:nvSpPr>
          <p:cNvPr id="33835" name="AutoShape 45"/>
          <p:cNvSpPr>
            <a:spLocks noChangeArrowheads="1"/>
          </p:cNvSpPr>
          <p:nvPr/>
        </p:nvSpPr>
        <p:spPr bwMode="auto">
          <a:xfrm>
            <a:off x="7239000" y="5105400"/>
            <a:ext cx="1676400" cy="5334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000">
              <a:latin typeface="Arial" charset="0"/>
            </a:endParaRPr>
          </a:p>
          <a:p>
            <a:pPr algn="ctr"/>
            <a:r>
              <a:rPr lang="en-US" sz="1000">
                <a:latin typeface="Arial" charset="0"/>
              </a:rPr>
              <a:t>Client Response Received </a:t>
            </a:r>
          </a:p>
          <a:p>
            <a:pPr algn="ctr"/>
            <a:r>
              <a:rPr lang="en-US" sz="1000">
                <a:latin typeface="Arial" charset="0"/>
              </a:rPr>
              <a:t>for Storage</a:t>
            </a:r>
          </a:p>
          <a:p>
            <a:pPr algn="ctr"/>
            <a:endParaRPr lang="en-US" sz="1000">
              <a:latin typeface="Arial" charset="0"/>
            </a:endParaRPr>
          </a:p>
        </p:txBody>
      </p:sp>
      <p:sp>
        <p:nvSpPr>
          <p:cNvPr id="33836" name="Line 46"/>
          <p:cNvSpPr>
            <a:spLocks noChangeShapeType="1"/>
          </p:cNvSpPr>
          <p:nvPr/>
        </p:nvSpPr>
        <p:spPr bwMode="auto">
          <a:xfrm flipV="1">
            <a:off x="4191000" y="5562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37" name="Line 47"/>
          <p:cNvSpPr>
            <a:spLocks noChangeShapeType="1"/>
          </p:cNvSpPr>
          <p:nvPr/>
        </p:nvSpPr>
        <p:spPr bwMode="auto">
          <a:xfrm flipH="1">
            <a:off x="152400" y="6629400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8" name="Line 48"/>
          <p:cNvSpPr>
            <a:spLocks noChangeShapeType="1"/>
          </p:cNvSpPr>
          <p:nvPr/>
        </p:nvSpPr>
        <p:spPr bwMode="auto">
          <a:xfrm flipV="1">
            <a:off x="152400" y="2895600"/>
            <a:ext cx="0" cy="373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9" name="AutoShape 49"/>
          <p:cNvSpPr>
            <a:spLocks noChangeArrowheads="1"/>
          </p:cNvSpPr>
          <p:nvPr/>
        </p:nvSpPr>
        <p:spPr bwMode="auto">
          <a:xfrm>
            <a:off x="7239000" y="5867400"/>
            <a:ext cx="1676400" cy="5334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000" dirty="0">
              <a:latin typeface="Arial" charset="0"/>
            </a:endParaRPr>
          </a:p>
          <a:p>
            <a:pPr algn="ctr"/>
            <a:endParaRPr lang="en-US" sz="1000" dirty="0">
              <a:latin typeface="Arial" charset="0"/>
            </a:endParaRPr>
          </a:p>
          <a:p>
            <a:pPr algn="ctr"/>
            <a:r>
              <a:rPr lang="en-US" sz="1000" dirty="0">
                <a:latin typeface="Arial" charset="0"/>
              </a:rPr>
              <a:t>Client Agrees to Store </a:t>
            </a:r>
          </a:p>
          <a:p>
            <a:pPr algn="ctr"/>
            <a:r>
              <a:rPr lang="en-US" sz="1000" dirty="0">
                <a:latin typeface="Arial" charset="0"/>
              </a:rPr>
              <a:t>Cell Banks stored </a:t>
            </a:r>
          </a:p>
          <a:p>
            <a:pPr algn="ctr"/>
            <a:endParaRPr lang="en-US" sz="1000" dirty="0">
              <a:latin typeface="Arial" charset="0"/>
            </a:endParaRPr>
          </a:p>
          <a:p>
            <a:pPr algn="ctr"/>
            <a:endParaRPr lang="en-US" sz="1000" dirty="0">
              <a:latin typeface="Arial" charset="0"/>
            </a:endParaRPr>
          </a:p>
        </p:txBody>
      </p:sp>
      <p:sp>
        <p:nvSpPr>
          <p:cNvPr id="33840" name="Line 50"/>
          <p:cNvSpPr>
            <a:spLocks noChangeShapeType="1"/>
          </p:cNvSpPr>
          <p:nvPr/>
        </p:nvSpPr>
        <p:spPr bwMode="auto">
          <a:xfrm flipV="1">
            <a:off x="8001000" y="6400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41" name="Line 51"/>
          <p:cNvSpPr>
            <a:spLocks noChangeShapeType="1"/>
          </p:cNvSpPr>
          <p:nvPr/>
        </p:nvSpPr>
        <p:spPr bwMode="auto">
          <a:xfrm>
            <a:off x="8001000" y="2362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42" name="Line 52"/>
          <p:cNvSpPr>
            <a:spLocks noChangeShapeType="1"/>
          </p:cNvSpPr>
          <p:nvPr/>
        </p:nvSpPr>
        <p:spPr bwMode="auto">
          <a:xfrm>
            <a:off x="8001000" y="3276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43" name="Line 53"/>
          <p:cNvSpPr>
            <a:spLocks noChangeShapeType="1"/>
          </p:cNvSpPr>
          <p:nvPr/>
        </p:nvSpPr>
        <p:spPr bwMode="auto">
          <a:xfrm>
            <a:off x="8001000" y="3962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44" name="Line 54"/>
          <p:cNvSpPr>
            <a:spLocks noChangeShapeType="1"/>
          </p:cNvSpPr>
          <p:nvPr/>
        </p:nvSpPr>
        <p:spPr bwMode="auto">
          <a:xfrm>
            <a:off x="8001000" y="4800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45" name="Line 55"/>
          <p:cNvSpPr>
            <a:spLocks noChangeShapeType="1"/>
          </p:cNvSpPr>
          <p:nvPr/>
        </p:nvSpPr>
        <p:spPr bwMode="auto">
          <a:xfrm>
            <a:off x="8001000" y="5638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46" name="Line 56"/>
          <p:cNvSpPr>
            <a:spLocks noChangeShapeType="1"/>
          </p:cNvSpPr>
          <p:nvPr/>
        </p:nvSpPr>
        <p:spPr bwMode="auto">
          <a:xfrm>
            <a:off x="5791200" y="2438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47" name="Line 57"/>
          <p:cNvSpPr>
            <a:spLocks noChangeShapeType="1"/>
          </p:cNvSpPr>
          <p:nvPr/>
        </p:nvSpPr>
        <p:spPr bwMode="auto">
          <a:xfrm flipH="1">
            <a:off x="6477000" y="2209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48" name="Line 58"/>
          <p:cNvSpPr>
            <a:spLocks noChangeShapeType="1"/>
          </p:cNvSpPr>
          <p:nvPr/>
        </p:nvSpPr>
        <p:spPr bwMode="auto">
          <a:xfrm>
            <a:off x="4876800" y="2209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49" name="Line 59"/>
          <p:cNvSpPr>
            <a:spLocks noChangeShapeType="1"/>
          </p:cNvSpPr>
          <p:nvPr/>
        </p:nvSpPr>
        <p:spPr bwMode="auto">
          <a:xfrm>
            <a:off x="1447800" y="5638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50" name="Line 60"/>
          <p:cNvSpPr>
            <a:spLocks noChangeShapeType="1"/>
          </p:cNvSpPr>
          <p:nvPr/>
        </p:nvSpPr>
        <p:spPr bwMode="auto">
          <a:xfrm>
            <a:off x="152400" y="28956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930275"/>
            <a:ext cx="7180263" cy="593725"/>
          </a:xfrm>
        </p:spPr>
        <p:txBody>
          <a:bodyPr/>
          <a:lstStyle/>
          <a:p>
            <a:pPr algn="ctr"/>
            <a:r>
              <a:rPr lang="en-US" sz="3200" i="0">
                <a:solidFill>
                  <a:srgbClr val="000099"/>
                </a:solidFill>
                <a:latin typeface="Arial" charset="0"/>
              </a:rPr>
              <a:t>Commercial Cell Storage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738688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>
                <a:solidFill>
                  <a:srgbClr val="000099"/>
                </a:solidFill>
                <a:latin typeface="Arial" charset="0"/>
              </a:rPr>
              <a:t>Revenue by Year</a:t>
            </a:r>
          </a:p>
          <a:p>
            <a:pPr algn="ctr">
              <a:buFontTx/>
              <a:buNone/>
            </a:pPr>
            <a:endParaRPr lang="en-US" sz="2000" dirty="0">
              <a:solidFill>
                <a:srgbClr val="000099"/>
              </a:solidFill>
              <a:latin typeface="Arial" charset="0"/>
            </a:endParaRPr>
          </a:p>
          <a:p>
            <a:pPr algn="ctr">
              <a:buFontTx/>
              <a:buNone/>
            </a:pPr>
            <a:endParaRPr lang="en-US" sz="2000" dirty="0">
              <a:solidFill>
                <a:srgbClr val="000099"/>
              </a:solidFill>
              <a:latin typeface="Arial" charset="0"/>
            </a:endParaRPr>
          </a:p>
          <a:p>
            <a:pPr algn="ctr">
              <a:buFontTx/>
              <a:buNone/>
            </a:pPr>
            <a:endParaRPr lang="en-US" sz="2000" dirty="0">
              <a:solidFill>
                <a:srgbClr val="000099"/>
              </a:solidFill>
              <a:latin typeface="Arial" charset="0"/>
            </a:endParaRPr>
          </a:p>
          <a:p>
            <a:pPr algn="ctr">
              <a:buFontTx/>
              <a:buNone/>
            </a:pPr>
            <a:endParaRPr lang="en-US" sz="2000" dirty="0">
              <a:solidFill>
                <a:srgbClr val="000099"/>
              </a:solidFill>
              <a:latin typeface="Arial" charset="0"/>
            </a:endParaRPr>
          </a:p>
        </p:txBody>
      </p:sp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81200"/>
            <a:ext cx="6457950" cy="459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90600"/>
            <a:ext cx="7772400" cy="533400"/>
          </a:xfrm>
        </p:spPr>
        <p:txBody>
          <a:bodyPr/>
          <a:lstStyle/>
          <a:p>
            <a:pPr algn="ctr"/>
            <a:r>
              <a:rPr lang="en-US" sz="3200" b="1" i="0">
                <a:solidFill>
                  <a:srgbClr val="000099"/>
                </a:solidFill>
                <a:latin typeface="Arial" charset="0"/>
              </a:rPr>
              <a:t>Cell Storage Improvements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7772400" cy="42672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000" b="1" dirty="0">
                <a:latin typeface="Arial" charset="0"/>
              </a:rPr>
              <a:t>Changes for future Improvements</a:t>
            </a:r>
          </a:p>
          <a:p>
            <a:pPr>
              <a:buFont typeface="Wingdings" pitchFamily="2" charset="2"/>
              <a:buNone/>
            </a:pPr>
            <a:endParaRPr lang="en-US" sz="2000" b="1" dirty="0">
              <a:latin typeface="Arial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1800" b="1" dirty="0">
                <a:latin typeface="Arial" charset="0"/>
              </a:rPr>
              <a:t>Developed cost models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b="1" dirty="0">
                <a:latin typeface="Arial" charset="0"/>
              </a:rPr>
              <a:t>Auto renewal process (</a:t>
            </a:r>
            <a:r>
              <a:rPr lang="en-US" sz="1800" b="1" dirty="0" err="1">
                <a:latin typeface="Arial" charset="0"/>
              </a:rPr>
              <a:t>eRoom</a:t>
            </a:r>
            <a:r>
              <a:rPr lang="en-US" sz="1800" b="1" dirty="0">
                <a:latin typeface="Arial" charset="0"/>
              </a:rPr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b="1" dirty="0">
                <a:latin typeface="Arial" charset="0"/>
              </a:rPr>
              <a:t>Standardized terms and conditions (Domestic, International)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b="1" dirty="0">
                <a:latin typeface="Arial" charset="0"/>
              </a:rPr>
              <a:t>Developed questionnaire regarding storage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b="1" dirty="0">
                <a:latin typeface="Arial" charset="0"/>
              </a:rPr>
              <a:t>Developed SOPs (Domestic International)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b="1" dirty="0">
                <a:latin typeface="Arial" charset="0"/>
              </a:rPr>
              <a:t>Developed global product offering (Domestic, </a:t>
            </a:r>
            <a:r>
              <a:rPr lang="en-US" sz="1800" b="1" dirty="0" err="1">
                <a:latin typeface="Arial" charset="0"/>
              </a:rPr>
              <a:t>Inetrnational</a:t>
            </a:r>
            <a:r>
              <a:rPr lang="en-US" sz="1800" b="1" dirty="0">
                <a:latin typeface="Arial" charset="0"/>
              </a:rPr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b="1" dirty="0">
                <a:latin typeface="Arial" charset="0"/>
              </a:rPr>
              <a:t>Expansion on LN2 storage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b="1" dirty="0">
                <a:latin typeface="Arial" charset="0"/>
              </a:rPr>
              <a:t>Expansion on Pharmaceutical storage capabilities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b="1" dirty="0">
                <a:latin typeface="Arial" charset="0"/>
              </a:rPr>
              <a:t>Bring new technologies for assay development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b="1" dirty="0">
                <a:latin typeface="Arial" charset="0"/>
              </a:rPr>
              <a:t>Automation in sample processing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914400"/>
            <a:ext cx="7772400" cy="1143000"/>
          </a:xfrm>
        </p:spPr>
        <p:txBody>
          <a:bodyPr/>
          <a:lstStyle/>
          <a:p>
            <a:r>
              <a:rPr lang="en-US" b="1" i="0">
                <a:solidFill>
                  <a:srgbClr val="000099"/>
                </a:solidFill>
                <a:latin typeface="Arial" charset="0"/>
              </a:rPr>
              <a:t>Summary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400" dirty="0"/>
              <a:t>Perspective on Biobanking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/>
              <a:t>Importance of High Quality Specimen Collection, Storage and Distribution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/>
              <a:t>Government Contracting Process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/>
              <a:t>Commercial Storage Process</a:t>
            </a:r>
          </a:p>
          <a:p>
            <a:pPr>
              <a:buFont typeface="Wingdings" pitchFamily="2" charset="2"/>
              <a:buChar char="§"/>
            </a:pPr>
            <a:endParaRPr lang="en-US" sz="2400" dirty="0"/>
          </a:p>
          <a:p>
            <a:pPr>
              <a:buFont typeface="Wingdings" pitchFamily="2" charset="2"/>
              <a:buChar char="§"/>
            </a:pPr>
            <a:endParaRPr lang="en-US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i="0">
                <a:solidFill>
                  <a:srgbClr val="000099"/>
                </a:solidFill>
                <a:latin typeface="Arial" charset="0"/>
              </a:rPr>
              <a:t>How Accomplished…….?</a:t>
            </a:r>
          </a:p>
        </p:txBody>
      </p:sp>
      <p:pic>
        <p:nvPicPr>
          <p:cNvPr id="38916" name="Picture 2" descr="http://www.uwstout.edu/admissions/assets/globe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2590800"/>
            <a:ext cx="3505200" cy="3581400"/>
          </a:xfrm>
          <a:noFill/>
          <a:ln/>
        </p:spPr>
      </p:pic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4267200" y="3352800"/>
            <a:ext cx="41910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Personal touch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Dedication to service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Customer Education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Meeting and Exceeding</a:t>
            </a:r>
          </a:p>
          <a:p>
            <a:pPr>
              <a:buFont typeface="Wingdings" pitchFamily="2" charset="2"/>
              <a:buNone/>
            </a:pP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  customer expectations</a:t>
            </a:r>
          </a:p>
          <a:p>
            <a:pPr>
              <a:spcBef>
                <a:spcPct val="50000"/>
              </a:spcBef>
            </a:pPr>
            <a:endParaRPr lang="en-US" sz="2000" b="1" dirty="0">
              <a:solidFill>
                <a:srgbClr val="0000FF"/>
              </a:solidFill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930274"/>
            <a:ext cx="7772400" cy="4251326"/>
          </a:xfrm>
        </p:spPr>
        <p:txBody>
          <a:bodyPr/>
          <a:lstStyle/>
          <a:p>
            <a:pPr algn="ctr"/>
            <a:r>
              <a:rPr lang="en-US" sz="4000" b="1" i="0" dirty="0">
                <a:solidFill>
                  <a:srgbClr val="000099"/>
                </a:solidFill>
                <a:latin typeface="Arial" charset="0"/>
              </a:rPr>
              <a:t>Thank you for Your Attention</a:t>
            </a:r>
            <a:br>
              <a:rPr lang="en-US" sz="4000" b="1" i="0" dirty="0">
                <a:solidFill>
                  <a:srgbClr val="000099"/>
                </a:solidFill>
                <a:latin typeface="Arial" charset="0"/>
              </a:rPr>
            </a:br>
            <a:r>
              <a:rPr lang="en-US" sz="4000" b="1" i="0" dirty="0">
                <a:solidFill>
                  <a:srgbClr val="000099"/>
                </a:solidFill>
                <a:latin typeface="Arial" charset="0"/>
              </a:rPr>
              <a:t/>
            </a:r>
            <a:br>
              <a:rPr lang="en-US" sz="4000" b="1" i="0" dirty="0">
                <a:solidFill>
                  <a:srgbClr val="000099"/>
                </a:solidFill>
                <a:latin typeface="Arial" charset="0"/>
              </a:rPr>
            </a:br>
            <a:r>
              <a:rPr lang="en-US" sz="4000" b="1" i="0" dirty="0">
                <a:solidFill>
                  <a:srgbClr val="000099"/>
                </a:solidFill>
                <a:latin typeface="Arial" charset="0"/>
              </a:rPr>
              <a:t>Questions??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133600"/>
            <a:ext cx="7772400" cy="1981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1400" b="1" dirty="0"/>
          </a:p>
          <a:p>
            <a:pPr>
              <a:lnSpc>
                <a:spcPct val="80000"/>
              </a:lnSpc>
              <a:buFontTx/>
              <a:buNone/>
            </a:pPr>
            <a:endParaRPr lang="en-US" sz="1400" dirty="0"/>
          </a:p>
          <a:p>
            <a:pPr>
              <a:lnSpc>
                <a:spcPct val="80000"/>
              </a:lnSpc>
              <a:buFontTx/>
              <a:buNone/>
            </a:pP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rgbClr val="000099"/>
                </a:solidFill>
                <a:latin typeface="Arial" charset="0"/>
              </a:rPr>
              <a:t>Biobank........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800" b="1" dirty="0">
                <a:solidFill>
                  <a:srgbClr val="0000FF"/>
                </a:solidFill>
              </a:rPr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 dirty="0">
                <a:solidFill>
                  <a:srgbClr val="0000FF"/>
                </a:solidFill>
              </a:rPr>
              <a:t>	A Biorepository is a biological materials repository that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 dirty="0">
                <a:solidFill>
                  <a:srgbClr val="0000FF"/>
                </a:solidFill>
              </a:rPr>
              <a:t>	collects, manages, processes, stores, and distributes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 dirty="0">
                <a:solidFill>
                  <a:srgbClr val="0000FF"/>
                </a:solidFill>
              </a:rPr>
              <a:t>	</a:t>
            </a:r>
            <a:r>
              <a:rPr lang="en-US" sz="1800" b="1" dirty="0" err="1">
                <a:solidFill>
                  <a:srgbClr val="0000FF"/>
                </a:solidFill>
              </a:rPr>
              <a:t>biospecimens</a:t>
            </a:r>
            <a:r>
              <a:rPr lang="en-US" sz="1800" b="1" dirty="0">
                <a:solidFill>
                  <a:srgbClr val="0000FF"/>
                </a:solidFill>
              </a:rPr>
              <a:t> to support scientific investigations……..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800" b="1" dirty="0"/>
          </a:p>
          <a:p>
            <a:pPr>
              <a:lnSpc>
                <a:spcPct val="80000"/>
              </a:lnSpc>
              <a:buFontTx/>
              <a:buNone/>
            </a:pPr>
            <a:endParaRPr lang="en-US" sz="18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 dirty="0">
                <a:solidFill>
                  <a:srgbClr val="FF0000"/>
                </a:solidFill>
              </a:rPr>
              <a:t>	A building (conservation facility), room, or container for long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 dirty="0">
                <a:solidFill>
                  <a:srgbClr val="FF0000"/>
                </a:solidFill>
              </a:rPr>
              <a:t>	term storage for biological specimens either for Clinical or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 dirty="0">
                <a:solidFill>
                  <a:srgbClr val="FF0000"/>
                </a:solidFill>
              </a:rPr>
              <a:t>	Research purposes………….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880CE2-2E1F-4812-8CC9-8913567AF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517525"/>
          </a:xfrm>
        </p:spPr>
        <p:txBody>
          <a:bodyPr/>
          <a:lstStyle/>
          <a:p>
            <a:pPr algn="ctr"/>
            <a:r>
              <a:rPr lang="en-US" dirty="0"/>
              <a:t>	</a:t>
            </a:r>
            <a:r>
              <a:rPr lang="en-US" dirty="0">
                <a:solidFill>
                  <a:schemeClr val="tx1"/>
                </a:solidFill>
              </a:rPr>
              <a:t>Biobank</a:t>
            </a:r>
          </a:p>
        </p:txBody>
      </p:sp>
      <p:pic>
        <p:nvPicPr>
          <p:cNvPr id="4" name="Content Placeholder 3" descr="http://docplayer.net/docs-images/29/13735837/images/2-0.png">
            <a:extLst>
              <a:ext uri="{FF2B5EF4-FFF2-40B4-BE49-F238E27FC236}">
                <a16:creationId xmlns:a16="http://schemas.microsoft.com/office/drawing/2014/main" xmlns="" id="{1AFED63E-8807-48B9-9C79-201C658697D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771" y="2147888"/>
            <a:ext cx="5290457" cy="411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686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BBFF1E-79E3-43A4-A94D-018228FE3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454" y="1143000"/>
            <a:ext cx="7772400" cy="517525"/>
          </a:xfrm>
        </p:spPr>
        <p:txBody>
          <a:bodyPr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Awareness: Patients, Volunteers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837E5D70-0A73-4CAD-BCFE-3E31A5C24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Internet Forum, Seminars, Research Presentations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TV/ Radio, Billboards, Public meetings/education</a:t>
            </a: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Understand the purpose of Biobank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Effective Participation in Biobanking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Fast consenting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No disruption of Clinical Workflow or material</a:t>
            </a: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	Effective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BioBanking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30E73C49-1ADB-4753-A822-A8710A4835E1}"/>
              </a:ext>
            </a:extLst>
          </p:cNvPr>
          <p:cNvCxnSpPr/>
          <p:nvPr/>
        </p:nvCxnSpPr>
        <p:spPr bwMode="auto">
          <a:xfrm>
            <a:off x="2743200" y="2971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3C5D5E28-3724-4047-9E94-8201F73AB3C8}"/>
              </a:ext>
            </a:extLst>
          </p:cNvPr>
          <p:cNvCxnSpPr/>
          <p:nvPr/>
        </p:nvCxnSpPr>
        <p:spPr bwMode="auto">
          <a:xfrm>
            <a:off x="2743200" y="5257800"/>
            <a:ext cx="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39903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6CB78F-9288-4380-AD81-5BB65779C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365125"/>
          </a:xfrm>
        </p:spPr>
        <p:txBody>
          <a:bodyPr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collection Type and Different Diseases</a:t>
            </a:r>
          </a:p>
        </p:txBody>
      </p:sp>
      <p:pic>
        <p:nvPicPr>
          <p:cNvPr id="4" name="Content Placeholder 3" descr="http://www.mdpi.com/jpm/jpm-05-00107/article_deploy/html/images/jpm-05-00107-g001-1024.png">
            <a:extLst>
              <a:ext uri="{FF2B5EF4-FFF2-40B4-BE49-F238E27FC236}">
                <a16:creationId xmlns:a16="http://schemas.microsoft.com/office/drawing/2014/main" xmlns="" id="{C1E445FA-C7D9-44C3-986E-116026FBF77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57400"/>
            <a:ext cx="5943600" cy="4343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1569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D7776F-4B8E-4A07-9666-F5A532DC5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517525"/>
          </a:xfrm>
        </p:spPr>
        <p:txBody>
          <a:bodyPr/>
          <a:lstStyle/>
          <a:p>
            <a:pPr algn="ctr"/>
            <a:r>
              <a:rPr lang="en-US" sz="2800" i="0" dirty="0">
                <a:solidFill>
                  <a:schemeClr val="tx1"/>
                </a:solidFill>
              </a:rPr>
              <a:t>Freezers (-80 ͦ C) and Liquid N2 (-196 ͦ C)</a:t>
            </a:r>
          </a:p>
        </p:txBody>
      </p:sp>
      <p:pic>
        <p:nvPicPr>
          <p:cNvPr id="1026" name="Picture 2" descr="Image resul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52600"/>
            <a:ext cx="5257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ukm.my/umbi/wp-content/uploads/lab/biobank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0"/>
            <a:ext cx="5943600" cy="23622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5284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153400" cy="5410200"/>
          </a:xfrm>
        </p:spPr>
        <p:txBody>
          <a:bodyPr/>
          <a:lstStyle/>
          <a:p>
            <a:pPr>
              <a:buFontTx/>
              <a:buNone/>
            </a:pPr>
            <a:endParaRPr lang="en-US" sz="1800" b="1" dirty="0">
              <a:solidFill>
                <a:srgbClr val="000099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US" sz="2000" b="1" dirty="0" err="1">
                <a:solidFill>
                  <a:srgbClr val="000099"/>
                </a:solidFill>
                <a:latin typeface="Arial" charset="0"/>
              </a:rPr>
              <a:t>Biospecimen</a:t>
            </a:r>
            <a:r>
              <a:rPr lang="en-US" sz="2000" b="1" dirty="0">
                <a:solidFill>
                  <a:srgbClr val="000099"/>
                </a:solidFill>
                <a:latin typeface="Arial" charset="0"/>
              </a:rPr>
              <a:t> are collected for Patient Care and for Research</a:t>
            </a:r>
          </a:p>
          <a:p>
            <a:pPr>
              <a:buFontTx/>
              <a:buNone/>
            </a:pPr>
            <a:endParaRPr lang="en-US" sz="2000" b="1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18435" name="Rectangle 23"/>
          <p:cNvSpPr>
            <a:spLocks noChangeArrowheads="1"/>
          </p:cNvSpPr>
          <p:nvPr/>
        </p:nvSpPr>
        <p:spPr bwMode="auto">
          <a:xfrm>
            <a:off x="533400" y="2057400"/>
            <a:ext cx="2895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err="1">
                <a:latin typeface="Arial" charset="0"/>
              </a:rPr>
              <a:t>Biospecimen</a:t>
            </a:r>
            <a:r>
              <a:rPr lang="en-US" b="1" dirty="0">
                <a:latin typeface="Arial" charset="0"/>
              </a:rPr>
              <a:t> Collection</a:t>
            </a:r>
          </a:p>
        </p:txBody>
      </p:sp>
      <p:sp>
        <p:nvSpPr>
          <p:cNvPr id="18436" name="Rectangle 23"/>
          <p:cNvSpPr>
            <a:spLocks noChangeArrowheads="1"/>
          </p:cNvSpPr>
          <p:nvPr/>
        </p:nvSpPr>
        <p:spPr bwMode="auto">
          <a:xfrm>
            <a:off x="533400" y="2819400"/>
            <a:ext cx="2895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err="1">
                <a:latin typeface="Arial" charset="0"/>
              </a:rPr>
              <a:t>Biospecimen</a:t>
            </a:r>
            <a:r>
              <a:rPr lang="en-US" b="1" dirty="0">
                <a:latin typeface="Arial" charset="0"/>
              </a:rPr>
              <a:t> Processing</a:t>
            </a:r>
          </a:p>
        </p:txBody>
      </p:sp>
      <p:sp>
        <p:nvSpPr>
          <p:cNvPr id="18437" name="Rectangle 23"/>
          <p:cNvSpPr>
            <a:spLocks noChangeArrowheads="1"/>
          </p:cNvSpPr>
          <p:nvPr/>
        </p:nvSpPr>
        <p:spPr bwMode="auto">
          <a:xfrm>
            <a:off x="533400" y="3505200"/>
            <a:ext cx="2819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err="1">
                <a:latin typeface="Arial" charset="0"/>
              </a:rPr>
              <a:t>Biospecimen</a:t>
            </a:r>
            <a:r>
              <a:rPr lang="en-US" b="1" dirty="0">
                <a:latin typeface="Arial" charset="0"/>
              </a:rPr>
              <a:t> Storage</a:t>
            </a:r>
          </a:p>
        </p:txBody>
      </p:sp>
      <p:sp>
        <p:nvSpPr>
          <p:cNvPr id="18438" name="Rectangle 23"/>
          <p:cNvSpPr>
            <a:spLocks noChangeArrowheads="1"/>
          </p:cNvSpPr>
          <p:nvPr/>
        </p:nvSpPr>
        <p:spPr bwMode="auto">
          <a:xfrm>
            <a:off x="533400" y="5029200"/>
            <a:ext cx="2819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latin typeface="Arial" charset="0"/>
              </a:rPr>
              <a:t>Clinical Data Collection</a:t>
            </a:r>
          </a:p>
        </p:txBody>
      </p:sp>
      <p:sp>
        <p:nvSpPr>
          <p:cNvPr id="18439" name="AutoShape 26"/>
          <p:cNvSpPr>
            <a:spLocks/>
          </p:cNvSpPr>
          <p:nvPr/>
        </p:nvSpPr>
        <p:spPr bwMode="auto">
          <a:xfrm>
            <a:off x="3886200" y="1981200"/>
            <a:ext cx="533400" cy="3581400"/>
          </a:xfrm>
          <a:prstGeom prst="rightBrace">
            <a:avLst>
              <a:gd name="adj1" fmla="val 5595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Rectangle 23"/>
          <p:cNvSpPr>
            <a:spLocks noChangeArrowheads="1"/>
          </p:cNvSpPr>
          <p:nvPr/>
        </p:nvSpPr>
        <p:spPr bwMode="auto">
          <a:xfrm>
            <a:off x="4648200" y="2971800"/>
            <a:ext cx="3048000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>
              <a:latin typeface="Arial" charset="0"/>
            </a:endParaRPr>
          </a:p>
          <a:p>
            <a:pPr algn="ctr"/>
            <a:endParaRPr lang="en-US" b="1">
              <a:latin typeface="Arial" charset="0"/>
            </a:endParaRPr>
          </a:p>
          <a:p>
            <a:pPr algn="ctr"/>
            <a:endParaRPr lang="en-US" b="1">
              <a:latin typeface="Arial" charset="0"/>
            </a:endParaRPr>
          </a:p>
          <a:p>
            <a:pPr algn="ctr"/>
            <a:r>
              <a:rPr lang="en-US" b="1">
                <a:latin typeface="Arial" charset="0"/>
              </a:rPr>
              <a:t>Patient Care</a:t>
            </a:r>
          </a:p>
          <a:p>
            <a:pPr algn="ctr"/>
            <a:r>
              <a:rPr lang="en-US" b="1">
                <a:latin typeface="Arial" charset="0"/>
              </a:rPr>
              <a:t>Clinical Trials</a:t>
            </a:r>
          </a:p>
          <a:p>
            <a:pPr algn="ctr"/>
            <a:r>
              <a:rPr lang="en-US" b="1">
                <a:latin typeface="Arial" charset="0"/>
              </a:rPr>
              <a:t>Research</a:t>
            </a:r>
          </a:p>
          <a:p>
            <a:pPr algn="ctr"/>
            <a:endParaRPr lang="en-US" b="1">
              <a:latin typeface="Arial" charset="0"/>
            </a:endParaRPr>
          </a:p>
          <a:p>
            <a:pPr algn="ctr"/>
            <a:endParaRPr lang="en-US" b="1">
              <a:latin typeface="Arial" charset="0"/>
            </a:endParaRPr>
          </a:p>
          <a:p>
            <a:pPr algn="ctr"/>
            <a:endParaRPr lang="en-US" b="1">
              <a:latin typeface="Arial" charset="0"/>
            </a:endParaRPr>
          </a:p>
          <a:p>
            <a:pPr algn="ctr"/>
            <a:endParaRPr lang="en-US" b="1">
              <a:latin typeface="Arial" charset="0"/>
            </a:endParaRPr>
          </a:p>
        </p:txBody>
      </p:sp>
      <p:sp>
        <p:nvSpPr>
          <p:cNvPr id="18441" name="Rectangle 23"/>
          <p:cNvSpPr>
            <a:spLocks noChangeArrowheads="1"/>
          </p:cNvSpPr>
          <p:nvPr/>
        </p:nvSpPr>
        <p:spPr bwMode="auto">
          <a:xfrm>
            <a:off x="533400" y="4343400"/>
            <a:ext cx="2819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err="1">
                <a:latin typeface="Arial" charset="0"/>
              </a:rPr>
              <a:t>Biospecimen</a:t>
            </a:r>
            <a:r>
              <a:rPr lang="en-US" b="1" dirty="0">
                <a:latin typeface="Arial" charset="0"/>
              </a:rPr>
              <a:t> Analysis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C2CDBC4-668F-4DCF-BBE7-6FEB014129EA}"/>
              </a:ext>
            </a:extLst>
          </p:cNvPr>
          <p:cNvSpPr/>
          <p:nvPr/>
        </p:nvSpPr>
        <p:spPr bwMode="auto">
          <a:xfrm>
            <a:off x="533400" y="5715000"/>
            <a:ext cx="2819400" cy="533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Seed Vault/Storage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229600" cy="5562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1600" b="1" dirty="0">
                <a:solidFill>
                  <a:srgbClr val="000099"/>
                </a:solidFill>
                <a:latin typeface="Arial" charset="0"/>
              </a:rPr>
              <a:t>Translational Research Will Lead the Way to Personalized Medicine</a:t>
            </a:r>
          </a:p>
        </p:txBody>
      </p:sp>
      <p:sp>
        <p:nvSpPr>
          <p:cNvPr id="19458" name="Oval 17"/>
          <p:cNvSpPr>
            <a:spLocks noChangeArrowheads="1"/>
          </p:cNvSpPr>
          <p:nvPr/>
        </p:nvSpPr>
        <p:spPr bwMode="auto">
          <a:xfrm>
            <a:off x="5257800" y="1752600"/>
            <a:ext cx="25908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</a:rPr>
              <a:t>Diagnosis / Therapy</a:t>
            </a:r>
          </a:p>
        </p:txBody>
      </p:sp>
      <p:sp>
        <p:nvSpPr>
          <p:cNvPr id="19460" name="Oval 19"/>
          <p:cNvSpPr>
            <a:spLocks noChangeArrowheads="1"/>
          </p:cNvSpPr>
          <p:nvPr/>
        </p:nvSpPr>
        <p:spPr bwMode="auto">
          <a:xfrm>
            <a:off x="381000" y="1752600"/>
            <a:ext cx="25908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</a:rPr>
              <a:t>Molecular Data</a:t>
            </a:r>
          </a:p>
        </p:txBody>
      </p:sp>
      <p:sp>
        <p:nvSpPr>
          <p:cNvPr id="19461" name="Rectangle 20"/>
          <p:cNvSpPr>
            <a:spLocks noChangeArrowheads="1"/>
          </p:cNvSpPr>
          <p:nvPr/>
        </p:nvSpPr>
        <p:spPr bwMode="auto">
          <a:xfrm>
            <a:off x="1905000" y="5715000"/>
            <a:ext cx="4495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err="1">
                <a:latin typeface="Arial" charset="0"/>
              </a:rPr>
              <a:t>Biospecimen</a:t>
            </a:r>
            <a:r>
              <a:rPr lang="en-US" b="1" dirty="0">
                <a:latin typeface="Arial" charset="0"/>
              </a:rPr>
              <a:t> Processing and Banking</a:t>
            </a:r>
          </a:p>
        </p:txBody>
      </p:sp>
      <p:sp>
        <p:nvSpPr>
          <p:cNvPr id="19462" name="Rectangle 23"/>
          <p:cNvSpPr>
            <a:spLocks noChangeArrowheads="1"/>
          </p:cNvSpPr>
          <p:nvPr/>
        </p:nvSpPr>
        <p:spPr bwMode="auto">
          <a:xfrm>
            <a:off x="457200" y="5029200"/>
            <a:ext cx="2514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</a:rPr>
              <a:t>Biospecimen Analysis</a:t>
            </a:r>
          </a:p>
        </p:txBody>
      </p:sp>
      <p:sp>
        <p:nvSpPr>
          <p:cNvPr id="19463" name="Rectangle 24"/>
          <p:cNvSpPr>
            <a:spLocks noChangeArrowheads="1"/>
          </p:cNvSpPr>
          <p:nvPr/>
        </p:nvSpPr>
        <p:spPr bwMode="auto">
          <a:xfrm>
            <a:off x="4419600" y="5029200"/>
            <a:ext cx="4114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err="1">
                <a:latin typeface="Arial" charset="0"/>
              </a:rPr>
              <a:t>Biospecimen</a:t>
            </a:r>
            <a:r>
              <a:rPr lang="en-US" b="1" dirty="0">
                <a:latin typeface="Arial" charset="0"/>
              </a:rPr>
              <a:t> Collection and Storage</a:t>
            </a:r>
          </a:p>
        </p:txBody>
      </p:sp>
      <p:sp>
        <p:nvSpPr>
          <p:cNvPr id="19464" name="Line 25"/>
          <p:cNvSpPr>
            <a:spLocks noChangeShapeType="1"/>
          </p:cNvSpPr>
          <p:nvPr/>
        </p:nvSpPr>
        <p:spPr bwMode="auto">
          <a:xfrm>
            <a:off x="3200400" y="22098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5" name="Text Box 29"/>
          <p:cNvSpPr txBox="1">
            <a:spLocks noChangeArrowheads="1"/>
          </p:cNvSpPr>
          <p:nvPr/>
        </p:nvSpPr>
        <p:spPr bwMode="auto">
          <a:xfrm>
            <a:off x="2743200" y="2895600"/>
            <a:ext cx="304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" charset="0"/>
              </a:rPr>
              <a:t>Translational Research</a:t>
            </a:r>
          </a:p>
        </p:txBody>
      </p:sp>
      <p:pic>
        <p:nvPicPr>
          <p:cNvPr id="19466" name="Picture 53" descr="MC900331728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2971800"/>
            <a:ext cx="17954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7" name="Rectangle 59"/>
          <p:cNvSpPr>
            <a:spLocks noChangeArrowheads="1"/>
          </p:cNvSpPr>
          <p:nvPr/>
        </p:nvSpPr>
        <p:spPr bwMode="auto">
          <a:xfrm>
            <a:off x="2590800" y="3962400"/>
            <a:ext cx="2971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</a:rPr>
              <a:t>Personalized Care</a:t>
            </a:r>
          </a:p>
        </p:txBody>
      </p:sp>
      <p:pic>
        <p:nvPicPr>
          <p:cNvPr id="19468" name="Picture 69" descr="MC900056473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200400"/>
            <a:ext cx="1808163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9" name="AutoShape 71"/>
          <p:cNvSpPr>
            <a:spLocks noChangeArrowheads="1"/>
          </p:cNvSpPr>
          <p:nvPr/>
        </p:nvSpPr>
        <p:spPr bwMode="auto">
          <a:xfrm>
            <a:off x="2286000" y="3352800"/>
            <a:ext cx="4343400" cy="304800"/>
          </a:xfrm>
          <a:prstGeom prst="curvedDownArrow">
            <a:avLst>
              <a:gd name="adj1" fmla="val 285000"/>
              <a:gd name="adj2" fmla="val 57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lobal design template">
  <a:themeElements>
    <a:clrScheme name="Office Theme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Office Theme">
      <a:majorFont>
        <a:latin typeface="Times New Roman"/>
        <a:ea typeface=""/>
        <a:cs typeface="Tahoma"/>
      </a:majorFont>
      <a:minorFont>
        <a:latin typeface="Tahoma"/>
        <a:ea typeface="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1B3753"/>
        </a:dk1>
        <a:lt1>
          <a:srgbClr val="FFFFFF"/>
        </a:lt1>
        <a:dk2>
          <a:srgbClr val="009999"/>
        </a:dk2>
        <a:lt2>
          <a:srgbClr val="FFF385"/>
        </a:lt2>
        <a:accent1>
          <a:srgbClr val="9AE6C0"/>
        </a:accent1>
        <a:accent2>
          <a:srgbClr val="0099CC"/>
        </a:accent2>
        <a:accent3>
          <a:srgbClr val="AACACA"/>
        </a:accent3>
        <a:accent4>
          <a:srgbClr val="DADADA"/>
        </a:accent4>
        <a:accent5>
          <a:srgbClr val="CAF0DC"/>
        </a:accent5>
        <a:accent6>
          <a:srgbClr val="008AB9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Global design template</Template>
  <TotalTime>957</TotalTime>
  <Words>1475</Words>
  <Application>Microsoft Office PowerPoint</Application>
  <PresentationFormat>On-screen Show (4:3)</PresentationFormat>
  <Paragraphs>417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Global design template</vt:lpstr>
      <vt:lpstr>Biobanking and its Role in Research   Jai P. Singh   ASQ Section 0511 Presentation January 10, 2018</vt:lpstr>
      <vt:lpstr>10 Ideas Changing the World</vt:lpstr>
      <vt:lpstr>Biobank........</vt:lpstr>
      <vt:lpstr> Biobank</vt:lpstr>
      <vt:lpstr>Public Awareness: Patients, Volunteers</vt:lpstr>
      <vt:lpstr>Sample collection Type and Different Diseases</vt:lpstr>
      <vt:lpstr>Freezers (-80 ͦ C) and Liquid N2 (-196 ͦ C)</vt:lpstr>
      <vt:lpstr>PowerPoint Presentation</vt:lpstr>
      <vt:lpstr>PowerPoint Presentation</vt:lpstr>
      <vt:lpstr>Lifecycle of the Biospecimen</vt:lpstr>
      <vt:lpstr>Biospecimen Availability and Quality:  Major Challenge for Research </vt:lpstr>
      <vt:lpstr>The Difficulty in Acquiring High Quality Specimens and Data?</vt:lpstr>
      <vt:lpstr>Pre-analytical Variables </vt:lpstr>
      <vt:lpstr>Strategic Approach to Problem</vt:lpstr>
      <vt:lpstr>Biorepository Services </vt:lpstr>
      <vt:lpstr>Contract Services and Management</vt:lpstr>
      <vt:lpstr> Contract Process Flow</vt:lpstr>
      <vt:lpstr>Challenges in Contracting Process and Solutions</vt:lpstr>
      <vt:lpstr>Challenges in Contracting Process and Solutions……</vt:lpstr>
      <vt:lpstr>Government Contract Activities and Report</vt:lpstr>
      <vt:lpstr>Commercial Storage and Management</vt:lpstr>
      <vt:lpstr>Streamlining the Process: Changes</vt:lpstr>
      <vt:lpstr>Commercial Cell Banking Process Flow</vt:lpstr>
      <vt:lpstr>Commercial Cell Storage</vt:lpstr>
      <vt:lpstr>Cell Storage Improvements</vt:lpstr>
      <vt:lpstr>Summary</vt:lpstr>
      <vt:lpstr>How Accomplished…….?</vt:lpstr>
      <vt:lpstr>Thank you for Your Attention  Questions??</vt:lpstr>
    </vt:vector>
  </TitlesOfParts>
  <Company>TMNG Global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Singh, Anjali</dc:creator>
  <cp:lastModifiedBy>ASQ 0511 Webmaster</cp:lastModifiedBy>
  <cp:revision>201</cp:revision>
  <cp:lastPrinted>2018-01-09T21:24:06Z</cp:lastPrinted>
  <dcterms:created xsi:type="dcterms:W3CDTF">2013-06-14T02:24:06Z</dcterms:created>
  <dcterms:modified xsi:type="dcterms:W3CDTF">2018-01-10T22:55:58Z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TC010690261033</vt:lpwstr>
  </property>
</Properties>
</file>