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317" r:id="rId3"/>
    <p:sldId id="302" r:id="rId4"/>
    <p:sldId id="261" r:id="rId5"/>
    <p:sldId id="326" r:id="rId6"/>
    <p:sldId id="327" r:id="rId7"/>
    <p:sldId id="303" r:id="rId8"/>
    <p:sldId id="309" r:id="rId9"/>
    <p:sldId id="298" r:id="rId10"/>
    <p:sldId id="310" r:id="rId11"/>
    <p:sldId id="291" r:id="rId12"/>
    <p:sldId id="325" r:id="rId13"/>
    <p:sldId id="318" r:id="rId14"/>
    <p:sldId id="29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8008"/>
    <a:srgbClr val="FECC66"/>
    <a:srgbClr val="80FF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11" autoAdjust="0"/>
    <p:restoredTop sz="85359" autoAdjust="0"/>
  </p:normalViewPr>
  <p:slideViewPr>
    <p:cSldViewPr snapToGrid="0" snapToObjects="1">
      <p:cViewPr varScale="1">
        <p:scale>
          <a:sx n="107" d="100"/>
          <a:sy n="107" d="100"/>
        </p:scale>
        <p:origin x="1272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206300-3633-974A-ADD8-B57D324E48C2}" type="doc">
      <dgm:prSet loTypeId="urn:microsoft.com/office/officeart/2005/8/layout/process1" loCatId="" qsTypeId="urn:microsoft.com/office/officeart/2005/8/quickstyle/simple1" qsCatId="simple" csTypeId="urn:microsoft.com/office/officeart/2005/8/colors/colorful1" csCatId="colorful" phldr="1"/>
      <dgm:spPr/>
    </dgm:pt>
    <dgm:pt modelId="{DCE3FDB6-1C3B-354B-9EC6-19EDFB4713F1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b="1" dirty="0">
              <a:solidFill>
                <a:srgbClr val="000000"/>
              </a:solidFill>
            </a:rPr>
            <a:t>OTW</a:t>
          </a:r>
        </a:p>
      </dgm:t>
    </dgm:pt>
    <dgm:pt modelId="{0390CD82-CC18-A24C-803E-A9042CC0FCEC}" type="parTrans" cxnId="{6FC269F6-ED3A-B744-9F3F-F40B272B775B}">
      <dgm:prSet/>
      <dgm:spPr/>
      <dgm:t>
        <a:bodyPr/>
        <a:lstStyle/>
        <a:p>
          <a:endParaRPr lang="en-US"/>
        </a:p>
      </dgm:t>
    </dgm:pt>
    <dgm:pt modelId="{75570E76-30DC-A341-B7AB-D5ADEC0D60A9}" type="sibTrans" cxnId="{6FC269F6-ED3A-B744-9F3F-F40B272B775B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FC45F02A-989D-7F46-9A2F-F725A49A53DE}">
      <dgm:prSet phldrT="[Text]"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Discover</a:t>
          </a:r>
          <a:r>
            <a:rPr lang="en-US" b="1" dirty="0">
              <a:solidFill>
                <a:srgbClr val="000000"/>
              </a:solidFill>
            </a:rPr>
            <a:t>y</a:t>
          </a:r>
        </a:p>
      </dgm:t>
    </dgm:pt>
    <dgm:pt modelId="{3EFD1B6D-A9D4-8D47-86EC-8139E335B2F7}" type="parTrans" cxnId="{4DD3303B-9A93-7549-A170-E40E7EB91C8B}">
      <dgm:prSet/>
      <dgm:spPr/>
      <dgm:t>
        <a:bodyPr/>
        <a:lstStyle/>
        <a:p>
          <a:endParaRPr lang="en-US"/>
        </a:p>
      </dgm:t>
    </dgm:pt>
    <dgm:pt modelId="{91DE8CBC-8629-C34C-878B-110EBE67FEA8}" type="sibTrans" cxnId="{4DD3303B-9A93-7549-A170-E40E7EB91C8B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5107A58C-5DF8-094C-9225-69A0445CEA55}">
      <dgm:prSet phldrT="[Text]"/>
      <dgm:spPr/>
      <dgm:t>
        <a:bodyPr/>
        <a:lstStyle/>
        <a:p>
          <a:r>
            <a:rPr lang="en-US" b="1" dirty="0">
              <a:solidFill>
                <a:srgbClr val="000000"/>
              </a:solidFill>
            </a:rPr>
            <a:t>Award</a:t>
          </a:r>
        </a:p>
        <a:p>
          <a:r>
            <a:rPr lang="en-US" b="1" dirty="0">
              <a:solidFill>
                <a:srgbClr val="000000"/>
              </a:solidFill>
            </a:rPr>
            <a:t>w/Levels</a:t>
          </a:r>
        </a:p>
      </dgm:t>
    </dgm:pt>
    <dgm:pt modelId="{7ED5C42C-A5D7-0B41-B002-B0A2DFC9BD6B}" type="parTrans" cxnId="{444BEE8A-4AA0-2E45-88C7-C83E3B87475D}">
      <dgm:prSet/>
      <dgm:spPr/>
      <dgm:t>
        <a:bodyPr/>
        <a:lstStyle/>
        <a:p>
          <a:endParaRPr lang="en-US"/>
        </a:p>
      </dgm:t>
    </dgm:pt>
    <dgm:pt modelId="{E3EF19BA-32BE-524E-9001-EC8AF7DF4681}" type="sibTrans" cxnId="{444BEE8A-4AA0-2E45-88C7-C83E3B87475D}">
      <dgm:prSet/>
      <dgm:spPr/>
      <dgm:t>
        <a:bodyPr/>
        <a:lstStyle/>
        <a:p>
          <a:endParaRPr lang="en-US"/>
        </a:p>
      </dgm:t>
    </dgm:pt>
    <dgm:pt modelId="{F170E6A3-1758-6D45-831C-D9DDE5E730FC}" type="pres">
      <dgm:prSet presAssocID="{D0206300-3633-974A-ADD8-B57D324E48C2}" presName="Name0" presStyleCnt="0">
        <dgm:presLayoutVars>
          <dgm:dir/>
          <dgm:resizeHandles val="exact"/>
        </dgm:presLayoutVars>
      </dgm:prSet>
      <dgm:spPr/>
    </dgm:pt>
    <dgm:pt modelId="{C3D8311B-58A1-294D-A8A6-CCAB8C4DAFCD}" type="pres">
      <dgm:prSet presAssocID="{DCE3FDB6-1C3B-354B-9EC6-19EDFB4713F1}" presName="node" presStyleLbl="node1" presStyleIdx="0" presStyleCnt="3" custScaleX="114527" custScaleY="188818">
        <dgm:presLayoutVars>
          <dgm:bulletEnabled val="1"/>
        </dgm:presLayoutVars>
      </dgm:prSet>
      <dgm:spPr/>
    </dgm:pt>
    <dgm:pt modelId="{930FA10C-9D47-564E-91F6-8A180F3FBA5B}" type="pres">
      <dgm:prSet presAssocID="{75570E76-30DC-A341-B7AB-D5ADEC0D60A9}" presName="sibTrans" presStyleLbl="sibTrans2D1" presStyleIdx="0" presStyleCnt="2"/>
      <dgm:spPr/>
    </dgm:pt>
    <dgm:pt modelId="{80B46490-5FFA-524D-BC74-6904969DB9DE}" type="pres">
      <dgm:prSet presAssocID="{75570E76-30DC-A341-B7AB-D5ADEC0D60A9}" presName="connectorText" presStyleLbl="sibTrans2D1" presStyleIdx="0" presStyleCnt="2"/>
      <dgm:spPr/>
    </dgm:pt>
    <dgm:pt modelId="{8ABEE808-426D-AD40-95F9-D01AB7F842F9}" type="pres">
      <dgm:prSet presAssocID="{FC45F02A-989D-7F46-9A2F-F725A49A53DE}" presName="node" presStyleLbl="node1" presStyleIdx="1" presStyleCnt="3" custScaleX="117411" custScaleY="191028">
        <dgm:presLayoutVars>
          <dgm:bulletEnabled val="1"/>
        </dgm:presLayoutVars>
      </dgm:prSet>
      <dgm:spPr/>
    </dgm:pt>
    <dgm:pt modelId="{6C54573A-2F5A-174A-A8D2-0654154D120E}" type="pres">
      <dgm:prSet presAssocID="{91DE8CBC-8629-C34C-878B-110EBE67FEA8}" presName="sibTrans" presStyleLbl="sibTrans2D1" presStyleIdx="1" presStyleCnt="2"/>
      <dgm:spPr/>
    </dgm:pt>
    <dgm:pt modelId="{F89AFE65-F298-D947-9CB5-05116C0469A1}" type="pres">
      <dgm:prSet presAssocID="{91DE8CBC-8629-C34C-878B-110EBE67FEA8}" presName="connectorText" presStyleLbl="sibTrans2D1" presStyleIdx="1" presStyleCnt="2"/>
      <dgm:spPr/>
    </dgm:pt>
    <dgm:pt modelId="{2D5060FA-4394-9F43-94EB-2DF618B214BE}" type="pres">
      <dgm:prSet presAssocID="{5107A58C-5DF8-094C-9225-69A0445CEA55}" presName="node" presStyleLbl="node1" presStyleIdx="2" presStyleCnt="3" custScaleX="121809" custScaleY="193157">
        <dgm:presLayoutVars>
          <dgm:bulletEnabled val="1"/>
        </dgm:presLayoutVars>
      </dgm:prSet>
      <dgm:spPr/>
    </dgm:pt>
  </dgm:ptLst>
  <dgm:cxnLst>
    <dgm:cxn modelId="{4DD3303B-9A93-7549-A170-E40E7EB91C8B}" srcId="{D0206300-3633-974A-ADD8-B57D324E48C2}" destId="{FC45F02A-989D-7F46-9A2F-F725A49A53DE}" srcOrd="1" destOrd="0" parTransId="{3EFD1B6D-A9D4-8D47-86EC-8139E335B2F7}" sibTransId="{91DE8CBC-8629-C34C-878B-110EBE67FEA8}"/>
    <dgm:cxn modelId="{6E867C56-9ED0-9E45-ABB6-DC5C83314186}" type="presOf" srcId="{5107A58C-5DF8-094C-9225-69A0445CEA55}" destId="{2D5060FA-4394-9F43-94EB-2DF618B214BE}" srcOrd="0" destOrd="0" presId="urn:microsoft.com/office/officeart/2005/8/layout/process1"/>
    <dgm:cxn modelId="{6614DC64-93B2-3B4B-932F-F26BF683EF62}" type="presOf" srcId="{D0206300-3633-974A-ADD8-B57D324E48C2}" destId="{F170E6A3-1758-6D45-831C-D9DDE5E730FC}" srcOrd="0" destOrd="0" presId="urn:microsoft.com/office/officeart/2005/8/layout/process1"/>
    <dgm:cxn modelId="{1AD2B574-600D-E04C-BDD3-7E109B3BD4E0}" type="presOf" srcId="{75570E76-30DC-A341-B7AB-D5ADEC0D60A9}" destId="{80B46490-5FFA-524D-BC74-6904969DB9DE}" srcOrd="1" destOrd="0" presId="urn:microsoft.com/office/officeart/2005/8/layout/process1"/>
    <dgm:cxn modelId="{565DF874-94B6-9F46-A8E1-8BF66323B61A}" type="presOf" srcId="{91DE8CBC-8629-C34C-878B-110EBE67FEA8}" destId="{6C54573A-2F5A-174A-A8D2-0654154D120E}" srcOrd="0" destOrd="0" presId="urn:microsoft.com/office/officeart/2005/8/layout/process1"/>
    <dgm:cxn modelId="{37518A8A-09EF-B341-BCC5-86C1CDC2E6CA}" type="presOf" srcId="{FC45F02A-989D-7F46-9A2F-F725A49A53DE}" destId="{8ABEE808-426D-AD40-95F9-D01AB7F842F9}" srcOrd="0" destOrd="0" presId="urn:microsoft.com/office/officeart/2005/8/layout/process1"/>
    <dgm:cxn modelId="{444BEE8A-4AA0-2E45-88C7-C83E3B87475D}" srcId="{D0206300-3633-974A-ADD8-B57D324E48C2}" destId="{5107A58C-5DF8-094C-9225-69A0445CEA55}" srcOrd="2" destOrd="0" parTransId="{7ED5C42C-A5D7-0B41-B002-B0A2DFC9BD6B}" sibTransId="{E3EF19BA-32BE-524E-9001-EC8AF7DF4681}"/>
    <dgm:cxn modelId="{F3775E92-B6D8-7E4B-BD30-BD4AABD6BAE0}" type="presOf" srcId="{DCE3FDB6-1C3B-354B-9EC6-19EDFB4713F1}" destId="{C3D8311B-58A1-294D-A8A6-CCAB8C4DAFCD}" srcOrd="0" destOrd="0" presId="urn:microsoft.com/office/officeart/2005/8/layout/process1"/>
    <dgm:cxn modelId="{1FAFB7AC-5443-D84E-91E5-BA2981C1BD79}" type="presOf" srcId="{91DE8CBC-8629-C34C-878B-110EBE67FEA8}" destId="{F89AFE65-F298-D947-9CB5-05116C0469A1}" srcOrd="1" destOrd="0" presId="urn:microsoft.com/office/officeart/2005/8/layout/process1"/>
    <dgm:cxn modelId="{1A44CCC7-1538-A142-A3FB-6D5B9FD7F960}" type="presOf" srcId="{75570E76-30DC-A341-B7AB-D5ADEC0D60A9}" destId="{930FA10C-9D47-564E-91F6-8A180F3FBA5B}" srcOrd="0" destOrd="0" presId="urn:microsoft.com/office/officeart/2005/8/layout/process1"/>
    <dgm:cxn modelId="{6FC269F6-ED3A-B744-9F3F-F40B272B775B}" srcId="{D0206300-3633-974A-ADD8-B57D324E48C2}" destId="{DCE3FDB6-1C3B-354B-9EC6-19EDFB4713F1}" srcOrd="0" destOrd="0" parTransId="{0390CD82-CC18-A24C-803E-A9042CC0FCEC}" sibTransId="{75570E76-30DC-A341-B7AB-D5ADEC0D60A9}"/>
    <dgm:cxn modelId="{66A3E1A5-FA9D-6747-B15E-343E160548AF}" type="presParOf" srcId="{F170E6A3-1758-6D45-831C-D9DDE5E730FC}" destId="{C3D8311B-58A1-294D-A8A6-CCAB8C4DAFCD}" srcOrd="0" destOrd="0" presId="urn:microsoft.com/office/officeart/2005/8/layout/process1"/>
    <dgm:cxn modelId="{B4C5EA54-2A17-944E-9FA6-377545FA4AEA}" type="presParOf" srcId="{F170E6A3-1758-6D45-831C-D9DDE5E730FC}" destId="{930FA10C-9D47-564E-91F6-8A180F3FBA5B}" srcOrd="1" destOrd="0" presId="urn:microsoft.com/office/officeart/2005/8/layout/process1"/>
    <dgm:cxn modelId="{929C8CE5-D370-4C42-84E4-810D5E8349AF}" type="presParOf" srcId="{930FA10C-9D47-564E-91F6-8A180F3FBA5B}" destId="{80B46490-5FFA-524D-BC74-6904969DB9DE}" srcOrd="0" destOrd="0" presId="urn:microsoft.com/office/officeart/2005/8/layout/process1"/>
    <dgm:cxn modelId="{9F907FAA-438C-ED4E-A806-6D93949C64F7}" type="presParOf" srcId="{F170E6A3-1758-6D45-831C-D9DDE5E730FC}" destId="{8ABEE808-426D-AD40-95F9-D01AB7F842F9}" srcOrd="2" destOrd="0" presId="urn:microsoft.com/office/officeart/2005/8/layout/process1"/>
    <dgm:cxn modelId="{B8F21155-DABE-5E42-97A2-D609EEE57557}" type="presParOf" srcId="{F170E6A3-1758-6D45-831C-D9DDE5E730FC}" destId="{6C54573A-2F5A-174A-A8D2-0654154D120E}" srcOrd="3" destOrd="0" presId="urn:microsoft.com/office/officeart/2005/8/layout/process1"/>
    <dgm:cxn modelId="{8BDF9E9B-8A14-2B4C-ACC7-F8BBF94CF723}" type="presParOf" srcId="{6C54573A-2F5A-174A-A8D2-0654154D120E}" destId="{F89AFE65-F298-D947-9CB5-05116C0469A1}" srcOrd="0" destOrd="0" presId="urn:microsoft.com/office/officeart/2005/8/layout/process1"/>
    <dgm:cxn modelId="{9686C126-02C6-EC49-BF78-7778F17F5A84}" type="presParOf" srcId="{F170E6A3-1758-6D45-831C-D9DDE5E730FC}" destId="{2D5060FA-4394-9F43-94EB-2DF618B214B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86A81B-EC5B-4A54-9F0D-0C696D780F7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7DEF99-06A9-4733-B1AE-AD625EED42B6}">
      <dgm:prSet phldrT="[Text]"/>
      <dgm:spPr>
        <a:solidFill>
          <a:srgbClr val="953735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+mj-lt"/>
              <a:ea typeface="+mn-ea"/>
              <a:cs typeface="+mn-cs"/>
            </a:rPr>
            <a:t>Change initiatives</a:t>
          </a:r>
          <a:endParaRPr lang="en-US" b="1" dirty="0">
            <a:solidFill>
              <a:schemeClr val="tx1"/>
            </a:solidFill>
            <a:latin typeface="+mj-lt"/>
          </a:endParaRPr>
        </a:p>
      </dgm:t>
    </dgm:pt>
    <dgm:pt modelId="{0F3E12F1-44CC-4ADC-9527-54695CD5DC3D}" type="parTrans" cxnId="{F9974B2F-A29A-433C-ADE0-5AC0F0DA3D9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49F5A04-ED85-4FBA-A0C7-C1F0CB0C1953}" type="sibTrans" cxnId="{F9974B2F-A29A-433C-ADE0-5AC0F0DA3D9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B8B209B-3EDB-4945-8F37-0A659D6CEEED}">
      <dgm:prSet/>
      <dgm:spPr>
        <a:solidFill>
          <a:srgbClr val="953735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+mn-lt"/>
              <a:ea typeface="+mn-ea"/>
              <a:cs typeface="+mn-cs"/>
            </a:rPr>
            <a:t>Energize improvement</a:t>
          </a:r>
        </a:p>
      </dgm:t>
    </dgm:pt>
    <dgm:pt modelId="{6B51EA95-DBA9-4A25-925D-1922669BDC1E}" type="parTrans" cxnId="{80D0F8D4-9124-4243-BF7B-D772123AC7B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E66DAD5-F1F9-46D5-9BB2-0DCDB33CF1BA}" type="sibTrans" cxnId="{80D0F8D4-9124-4243-BF7B-D772123AC7B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A94AF1B-0C78-4AE9-9070-0FAEB1429A5D}">
      <dgm:prSet/>
      <dgm:spPr>
        <a:solidFill>
          <a:srgbClr val="953735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+mn-lt"/>
              <a:ea typeface="+mn-ea"/>
              <a:cs typeface="+mn-cs"/>
            </a:rPr>
            <a:t>Focus on common goals</a:t>
          </a:r>
        </a:p>
      </dgm:t>
    </dgm:pt>
    <dgm:pt modelId="{BFBEB7ED-9D8F-4AFD-8151-130C1ED8B77C}" type="parTrans" cxnId="{DBDB7EA2-46C3-482E-9552-06B0F58488A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E31F007-2096-4F91-A8E3-A8FB9598A1D1}" type="sibTrans" cxnId="{DBDB7EA2-46C3-482E-9552-06B0F58488A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1CA86DB-1B79-4217-B9CE-70538576EA8F}">
      <dgm:prSet/>
      <dgm:spPr>
        <a:solidFill>
          <a:srgbClr val="953735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+mn-lt"/>
              <a:ea typeface="+mn-ea"/>
              <a:cs typeface="+mn-cs"/>
            </a:rPr>
            <a:t>Competition</a:t>
          </a:r>
        </a:p>
      </dgm:t>
    </dgm:pt>
    <dgm:pt modelId="{D48FD8BC-44FB-486B-9CCE-3E82E8684C2B}" type="parTrans" cxnId="{9D7FA1CA-06FC-4B9B-B76C-7888A24D979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DC2778E-F048-4C59-8EE7-BE61A0A10E6F}" type="sibTrans" cxnId="{9D7FA1CA-06FC-4B9B-B76C-7888A24D979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CCA47B3-0E6F-4AFE-9B4C-B90B52FC2269}">
      <dgm:prSet/>
      <dgm:spPr>
        <a:solidFill>
          <a:srgbClr val="953735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+mn-lt"/>
              <a:ea typeface="+mn-ea"/>
              <a:cs typeface="+mn-cs"/>
            </a:rPr>
            <a:t>Align resources</a:t>
          </a:r>
        </a:p>
      </dgm:t>
    </dgm:pt>
    <dgm:pt modelId="{A32C6836-6FA3-429B-A2EB-07F2F4F10291}" type="parTrans" cxnId="{DE723A0F-24AC-419D-91BA-499C2EA4008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6ED0F57-4D9B-49BE-A24A-2661C4D56F1B}" type="sibTrans" cxnId="{DE723A0F-24AC-419D-91BA-499C2EA4008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7DDDA68-B982-4DCF-92B9-CB61C238F2AC}" type="pres">
      <dgm:prSet presAssocID="{D786A81B-EC5B-4A54-9F0D-0C696D780F77}" presName="diagram" presStyleCnt="0">
        <dgm:presLayoutVars>
          <dgm:dir/>
          <dgm:resizeHandles val="exact"/>
        </dgm:presLayoutVars>
      </dgm:prSet>
      <dgm:spPr/>
    </dgm:pt>
    <dgm:pt modelId="{76CE63B7-40CA-4186-8F5C-6B0E50ED01C5}" type="pres">
      <dgm:prSet presAssocID="{867DEF99-06A9-4733-B1AE-AD625EED42B6}" presName="node" presStyleLbl="node1" presStyleIdx="0" presStyleCnt="5" custLinFactNeighborY="15194">
        <dgm:presLayoutVars>
          <dgm:bulletEnabled val="1"/>
        </dgm:presLayoutVars>
      </dgm:prSet>
      <dgm:spPr/>
    </dgm:pt>
    <dgm:pt modelId="{218DE825-5D8F-4797-A8DA-CC8EC40EED71}" type="pres">
      <dgm:prSet presAssocID="{149F5A04-ED85-4FBA-A0C7-C1F0CB0C1953}" presName="sibTrans" presStyleCnt="0"/>
      <dgm:spPr/>
    </dgm:pt>
    <dgm:pt modelId="{73BA506D-DA5D-4D7C-BDEB-C2E82E04B3DE}" type="pres">
      <dgm:prSet presAssocID="{FB8B209B-3EDB-4945-8F37-0A659D6CEEED}" presName="node" presStyleLbl="node1" presStyleIdx="1" presStyleCnt="5" custLinFactNeighborY="15194">
        <dgm:presLayoutVars>
          <dgm:bulletEnabled val="1"/>
        </dgm:presLayoutVars>
      </dgm:prSet>
      <dgm:spPr/>
    </dgm:pt>
    <dgm:pt modelId="{E5533DF1-5291-45A2-A172-12E8D327CCC9}" type="pres">
      <dgm:prSet presAssocID="{1E66DAD5-F1F9-46D5-9BB2-0DCDB33CF1BA}" presName="sibTrans" presStyleCnt="0"/>
      <dgm:spPr/>
    </dgm:pt>
    <dgm:pt modelId="{5A325BBB-3A5C-4A4C-8CDC-2CC3E026154C}" type="pres">
      <dgm:prSet presAssocID="{9A94AF1B-0C78-4AE9-9070-0FAEB1429A5D}" presName="node" presStyleLbl="node1" presStyleIdx="2" presStyleCnt="5" custLinFactNeighborX="0" custLinFactNeighborY="15194">
        <dgm:presLayoutVars>
          <dgm:bulletEnabled val="1"/>
        </dgm:presLayoutVars>
      </dgm:prSet>
      <dgm:spPr/>
    </dgm:pt>
    <dgm:pt modelId="{969D513C-16AC-4F70-AE59-9A3B4CB649B7}" type="pres">
      <dgm:prSet presAssocID="{3E31F007-2096-4F91-A8E3-A8FB9598A1D1}" presName="sibTrans" presStyleCnt="0"/>
      <dgm:spPr/>
    </dgm:pt>
    <dgm:pt modelId="{002EDE08-57CA-438A-BFA2-9F9E8568CAF1}" type="pres">
      <dgm:prSet presAssocID="{11CA86DB-1B79-4217-B9CE-70538576EA8F}" presName="node" presStyleLbl="node1" presStyleIdx="3" presStyleCnt="5" custLinFactNeighborX="1073" custLinFactNeighborY="20556">
        <dgm:presLayoutVars>
          <dgm:bulletEnabled val="1"/>
        </dgm:presLayoutVars>
      </dgm:prSet>
      <dgm:spPr/>
    </dgm:pt>
    <dgm:pt modelId="{9A24F9FB-99D3-4EA2-8605-36B41D056452}" type="pres">
      <dgm:prSet presAssocID="{FDC2778E-F048-4C59-8EE7-BE61A0A10E6F}" presName="sibTrans" presStyleCnt="0"/>
      <dgm:spPr/>
    </dgm:pt>
    <dgm:pt modelId="{8A138D30-BE72-4C06-B0DD-48F7797655ED}" type="pres">
      <dgm:prSet presAssocID="{FCCA47B3-0E6F-4AFE-9B4C-B90B52FC2269}" presName="node" presStyleLbl="node1" presStyleIdx="4" presStyleCnt="5" custLinFactNeighborY="19662">
        <dgm:presLayoutVars>
          <dgm:bulletEnabled val="1"/>
        </dgm:presLayoutVars>
      </dgm:prSet>
      <dgm:spPr/>
    </dgm:pt>
  </dgm:ptLst>
  <dgm:cxnLst>
    <dgm:cxn modelId="{DE723A0F-24AC-419D-91BA-499C2EA40081}" srcId="{D786A81B-EC5B-4A54-9F0D-0C696D780F77}" destId="{FCCA47B3-0E6F-4AFE-9B4C-B90B52FC2269}" srcOrd="4" destOrd="0" parTransId="{A32C6836-6FA3-429B-A2EB-07F2F4F10291}" sibTransId="{E6ED0F57-4D9B-49BE-A24A-2661C4D56F1B}"/>
    <dgm:cxn modelId="{77478B10-9712-2E42-8034-E5317357FD90}" type="presOf" srcId="{D786A81B-EC5B-4A54-9F0D-0C696D780F77}" destId="{B7DDDA68-B982-4DCF-92B9-CB61C238F2AC}" srcOrd="0" destOrd="0" presId="urn:microsoft.com/office/officeart/2005/8/layout/default"/>
    <dgm:cxn modelId="{F9974B2F-A29A-433C-ADE0-5AC0F0DA3D94}" srcId="{D786A81B-EC5B-4A54-9F0D-0C696D780F77}" destId="{867DEF99-06A9-4733-B1AE-AD625EED42B6}" srcOrd="0" destOrd="0" parTransId="{0F3E12F1-44CC-4ADC-9527-54695CD5DC3D}" sibTransId="{149F5A04-ED85-4FBA-A0C7-C1F0CB0C1953}"/>
    <dgm:cxn modelId="{DA2F6F77-158A-2844-B267-443DA7E5E5C9}" type="presOf" srcId="{11CA86DB-1B79-4217-B9CE-70538576EA8F}" destId="{002EDE08-57CA-438A-BFA2-9F9E8568CAF1}" srcOrd="0" destOrd="0" presId="urn:microsoft.com/office/officeart/2005/8/layout/default"/>
    <dgm:cxn modelId="{17CBF398-2AFF-5D49-B267-D585A6107499}" type="presOf" srcId="{FCCA47B3-0E6F-4AFE-9B4C-B90B52FC2269}" destId="{8A138D30-BE72-4C06-B0DD-48F7797655ED}" srcOrd="0" destOrd="0" presId="urn:microsoft.com/office/officeart/2005/8/layout/default"/>
    <dgm:cxn modelId="{DBDB7EA2-46C3-482E-9552-06B0F58488AE}" srcId="{D786A81B-EC5B-4A54-9F0D-0C696D780F77}" destId="{9A94AF1B-0C78-4AE9-9070-0FAEB1429A5D}" srcOrd="2" destOrd="0" parTransId="{BFBEB7ED-9D8F-4AFD-8151-130C1ED8B77C}" sibTransId="{3E31F007-2096-4F91-A8E3-A8FB9598A1D1}"/>
    <dgm:cxn modelId="{A91CD5A4-7650-7745-B829-8AB3643A8F83}" type="presOf" srcId="{FB8B209B-3EDB-4945-8F37-0A659D6CEEED}" destId="{73BA506D-DA5D-4D7C-BDEB-C2E82E04B3DE}" srcOrd="0" destOrd="0" presId="urn:microsoft.com/office/officeart/2005/8/layout/default"/>
    <dgm:cxn modelId="{4B7EB4BA-5829-8640-9052-BF57A40A6CB6}" type="presOf" srcId="{9A94AF1B-0C78-4AE9-9070-0FAEB1429A5D}" destId="{5A325BBB-3A5C-4A4C-8CDC-2CC3E026154C}" srcOrd="0" destOrd="0" presId="urn:microsoft.com/office/officeart/2005/8/layout/default"/>
    <dgm:cxn modelId="{9D7FA1CA-06FC-4B9B-B76C-7888A24D979C}" srcId="{D786A81B-EC5B-4A54-9F0D-0C696D780F77}" destId="{11CA86DB-1B79-4217-B9CE-70538576EA8F}" srcOrd="3" destOrd="0" parTransId="{D48FD8BC-44FB-486B-9CCE-3E82E8684C2B}" sibTransId="{FDC2778E-F048-4C59-8EE7-BE61A0A10E6F}"/>
    <dgm:cxn modelId="{80D0F8D4-9124-4243-BF7B-D772123AC7BA}" srcId="{D786A81B-EC5B-4A54-9F0D-0C696D780F77}" destId="{FB8B209B-3EDB-4945-8F37-0A659D6CEEED}" srcOrd="1" destOrd="0" parTransId="{6B51EA95-DBA9-4A25-925D-1922669BDC1E}" sibTransId="{1E66DAD5-F1F9-46D5-9BB2-0DCDB33CF1BA}"/>
    <dgm:cxn modelId="{08D38EF7-C9C6-004A-A9E5-0CBB85519118}" type="presOf" srcId="{867DEF99-06A9-4733-B1AE-AD625EED42B6}" destId="{76CE63B7-40CA-4186-8F5C-6B0E50ED01C5}" srcOrd="0" destOrd="0" presId="urn:microsoft.com/office/officeart/2005/8/layout/default"/>
    <dgm:cxn modelId="{01AFD230-F00F-5F4E-ADB9-9C0994C9D1A4}" type="presParOf" srcId="{B7DDDA68-B982-4DCF-92B9-CB61C238F2AC}" destId="{76CE63B7-40CA-4186-8F5C-6B0E50ED01C5}" srcOrd="0" destOrd="0" presId="urn:microsoft.com/office/officeart/2005/8/layout/default"/>
    <dgm:cxn modelId="{8BA60EEB-B502-BA4B-853B-4C32B01CB52D}" type="presParOf" srcId="{B7DDDA68-B982-4DCF-92B9-CB61C238F2AC}" destId="{218DE825-5D8F-4797-A8DA-CC8EC40EED71}" srcOrd="1" destOrd="0" presId="urn:microsoft.com/office/officeart/2005/8/layout/default"/>
    <dgm:cxn modelId="{76C7DACF-F73A-604B-A5E2-2524DE0CE1EA}" type="presParOf" srcId="{B7DDDA68-B982-4DCF-92B9-CB61C238F2AC}" destId="{73BA506D-DA5D-4D7C-BDEB-C2E82E04B3DE}" srcOrd="2" destOrd="0" presId="urn:microsoft.com/office/officeart/2005/8/layout/default"/>
    <dgm:cxn modelId="{64784255-BDA1-8342-8895-22D2C6256265}" type="presParOf" srcId="{B7DDDA68-B982-4DCF-92B9-CB61C238F2AC}" destId="{E5533DF1-5291-45A2-A172-12E8D327CCC9}" srcOrd="3" destOrd="0" presId="urn:microsoft.com/office/officeart/2005/8/layout/default"/>
    <dgm:cxn modelId="{ADBB6487-A0E6-4B40-BEE9-6530369F50F1}" type="presParOf" srcId="{B7DDDA68-B982-4DCF-92B9-CB61C238F2AC}" destId="{5A325BBB-3A5C-4A4C-8CDC-2CC3E026154C}" srcOrd="4" destOrd="0" presId="urn:microsoft.com/office/officeart/2005/8/layout/default"/>
    <dgm:cxn modelId="{A1BBA7FC-FF76-7D4F-939F-5974FB7261A4}" type="presParOf" srcId="{B7DDDA68-B982-4DCF-92B9-CB61C238F2AC}" destId="{969D513C-16AC-4F70-AE59-9A3B4CB649B7}" srcOrd="5" destOrd="0" presId="urn:microsoft.com/office/officeart/2005/8/layout/default"/>
    <dgm:cxn modelId="{03814F8D-7BCF-1947-AA4D-9230650B6184}" type="presParOf" srcId="{B7DDDA68-B982-4DCF-92B9-CB61C238F2AC}" destId="{002EDE08-57CA-438A-BFA2-9F9E8568CAF1}" srcOrd="6" destOrd="0" presId="urn:microsoft.com/office/officeart/2005/8/layout/default"/>
    <dgm:cxn modelId="{DF25C912-FB22-C149-B1F9-1A48DFAF9ECD}" type="presParOf" srcId="{B7DDDA68-B982-4DCF-92B9-CB61C238F2AC}" destId="{9A24F9FB-99D3-4EA2-8605-36B41D056452}" srcOrd="7" destOrd="0" presId="urn:microsoft.com/office/officeart/2005/8/layout/default"/>
    <dgm:cxn modelId="{709CF482-EF8D-1646-9CE9-F90BC85C026E}" type="presParOf" srcId="{B7DDDA68-B982-4DCF-92B9-CB61C238F2AC}" destId="{8A138D30-BE72-4C06-B0DD-48F7797655E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D8311B-58A1-294D-A8A6-CCAB8C4DAFCD}">
      <dsp:nvSpPr>
        <dsp:cNvPr id="0" name=""/>
        <dsp:cNvSpPr/>
      </dsp:nvSpPr>
      <dsp:spPr>
        <a:xfrm>
          <a:off x="1361" y="1002121"/>
          <a:ext cx="2061369" cy="2039118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>
              <a:solidFill>
                <a:srgbClr val="000000"/>
              </a:solidFill>
            </a:rPr>
            <a:t>OTW</a:t>
          </a:r>
        </a:p>
      </dsp:txBody>
      <dsp:txXfrm>
        <a:off x="61085" y="1061845"/>
        <a:ext cx="1941921" cy="1919670"/>
      </dsp:txXfrm>
    </dsp:sp>
    <dsp:sp modelId="{930FA10C-9D47-564E-91F6-8A180F3FBA5B}">
      <dsp:nvSpPr>
        <dsp:cNvPr id="0" name=""/>
        <dsp:cNvSpPr/>
      </dsp:nvSpPr>
      <dsp:spPr>
        <a:xfrm>
          <a:off x="2242720" y="1798493"/>
          <a:ext cx="381578" cy="446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2242720" y="1887768"/>
        <a:ext cx="267105" cy="267824"/>
      </dsp:txXfrm>
    </dsp:sp>
    <dsp:sp modelId="{8ABEE808-426D-AD40-95F9-D01AB7F842F9}">
      <dsp:nvSpPr>
        <dsp:cNvPr id="0" name=""/>
        <dsp:cNvSpPr/>
      </dsp:nvSpPr>
      <dsp:spPr>
        <a:xfrm>
          <a:off x="2782690" y="990188"/>
          <a:ext cx="2113278" cy="20629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>
              <a:solidFill>
                <a:schemeClr val="bg1"/>
              </a:solidFill>
            </a:rPr>
            <a:t>Discover</a:t>
          </a:r>
          <a:r>
            <a:rPr lang="en-US" sz="3000" b="1" kern="1200" dirty="0">
              <a:solidFill>
                <a:srgbClr val="000000"/>
              </a:solidFill>
            </a:rPr>
            <a:t>y</a:t>
          </a:r>
        </a:p>
      </dsp:txBody>
      <dsp:txXfrm>
        <a:off x="2843113" y="1050611"/>
        <a:ext cx="1992432" cy="1942139"/>
      </dsp:txXfrm>
    </dsp:sp>
    <dsp:sp modelId="{6C54573A-2F5A-174A-A8D2-0654154D120E}">
      <dsp:nvSpPr>
        <dsp:cNvPr id="0" name=""/>
        <dsp:cNvSpPr/>
      </dsp:nvSpPr>
      <dsp:spPr>
        <a:xfrm>
          <a:off x="5075958" y="1798493"/>
          <a:ext cx="381578" cy="446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</dsp:txBody>
      <dsp:txXfrm>
        <a:off x="5075958" y="1887768"/>
        <a:ext cx="267105" cy="267824"/>
      </dsp:txXfrm>
    </dsp:sp>
    <dsp:sp modelId="{2D5060FA-4394-9F43-94EB-2DF618B214BE}">
      <dsp:nvSpPr>
        <dsp:cNvPr id="0" name=""/>
        <dsp:cNvSpPr/>
      </dsp:nvSpPr>
      <dsp:spPr>
        <a:xfrm>
          <a:off x="5615927" y="978692"/>
          <a:ext cx="2192437" cy="208597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>
              <a:solidFill>
                <a:srgbClr val="000000"/>
              </a:solidFill>
            </a:rPr>
            <a:t>Award</a:t>
          </a: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1" kern="1200" dirty="0">
              <a:solidFill>
                <a:srgbClr val="000000"/>
              </a:solidFill>
            </a:rPr>
            <a:t>w/Levels</a:t>
          </a:r>
        </a:p>
      </dsp:txBody>
      <dsp:txXfrm>
        <a:off x="5677023" y="1039788"/>
        <a:ext cx="2070245" cy="19637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CE63B7-40CA-4186-8F5C-6B0E50ED01C5}">
      <dsp:nvSpPr>
        <dsp:cNvPr id="0" name=""/>
        <dsp:cNvSpPr/>
      </dsp:nvSpPr>
      <dsp:spPr>
        <a:xfrm>
          <a:off x="0" y="686575"/>
          <a:ext cx="2519362" cy="1511617"/>
        </a:xfrm>
        <a:prstGeom prst="rect">
          <a:avLst/>
        </a:prstGeom>
        <a:solidFill>
          <a:srgbClr val="95373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>
              <a:solidFill>
                <a:schemeClr val="tx1"/>
              </a:solidFill>
              <a:latin typeface="+mj-lt"/>
              <a:ea typeface="+mn-ea"/>
              <a:cs typeface="+mn-cs"/>
            </a:rPr>
            <a:t>Change initiatives</a:t>
          </a:r>
          <a:endParaRPr lang="en-US" sz="3000" b="1" kern="1200" dirty="0">
            <a:solidFill>
              <a:schemeClr val="tx1"/>
            </a:solidFill>
            <a:latin typeface="+mj-lt"/>
          </a:endParaRPr>
        </a:p>
      </dsp:txBody>
      <dsp:txXfrm>
        <a:off x="0" y="686575"/>
        <a:ext cx="2519362" cy="1511617"/>
      </dsp:txXfrm>
    </dsp:sp>
    <dsp:sp modelId="{73BA506D-DA5D-4D7C-BDEB-C2E82E04B3DE}">
      <dsp:nvSpPr>
        <dsp:cNvPr id="0" name=""/>
        <dsp:cNvSpPr/>
      </dsp:nvSpPr>
      <dsp:spPr>
        <a:xfrm>
          <a:off x="2771298" y="686575"/>
          <a:ext cx="2519362" cy="1511617"/>
        </a:xfrm>
        <a:prstGeom prst="rect">
          <a:avLst/>
        </a:prstGeom>
        <a:solidFill>
          <a:srgbClr val="95373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Energize improvement</a:t>
          </a:r>
        </a:p>
      </dsp:txBody>
      <dsp:txXfrm>
        <a:off x="2771298" y="686575"/>
        <a:ext cx="2519362" cy="1511617"/>
      </dsp:txXfrm>
    </dsp:sp>
    <dsp:sp modelId="{5A325BBB-3A5C-4A4C-8CDC-2CC3E026154C}">
      <dsp:nvSpPr>
        <dsp:cNvPr id="0" name=""/>
        <dsp:cNvSpPr/>
      </dsp:nvSpPr>
      <dsp:spPr>
        <a:xfrm>
          <a:off x="5542597" y="686575"/>
          <a:ext cx="2519362" cy="1511617"/>
        </a:xfrm>
        <a:prstGeom prst="rect">
          <a:avLst/>
        </a:prstGeom>
        <a:solidFill>
          <a:srgbClr val="95373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Focus on common goals</a:t>
          </a:r>
        </a:p>
      </dsp:txBody>
      <dsp:txXfrm>
        <a:off x="5542597" y="686575"/>
        <a:ext cx="2519362" cy="1511617"/>
      </dsp:txXfrm>
    </dsp:sp>
    <dsp:sp modelId="{002EDE08-57CA-438A-BFA2-9F9E8568CAF1}">
      <dsp:nvSpPr>
        <dsp:cNvPr id="0" name=""/>
        <dsp:cNvSpPr/>
      </dsp:nvSpPr>
      <dsp:spPr>
        <a:xfrm>
          <a:off x="1412682" y="2531181"/>
          <a:ext cx="2519362" cy="1511617"/>
        </a:xfrm>
        <a:prstGeom prst="rect">
          <a:avLst/>
        </a:prstGeom>
        <a:solidFill>
          <a:srgbClr val="95373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Competition</a:t>
          </a:r>
        </a:p>
      </dsp:txBody>
      <dsp:txXfrm>
        <a:off x="1412682" y="2531181"/>
        <a:ext cx="2519362" cy="1511617"/>
      </dsp:txXfrm>
    </dsp:sp>
    <dsp:sp modelId="{8A138D30-BE72-4C06-B0DD-48F7797655ED}">
      <dsp:nvSpPr>
        <dsp:cNvPr id="0" name=""/>
        <dsp:cNvSpPr/>
      </dsp:nvSpPr>
      <dsp:spPr>
        <a:xfrm>
          <a:off x="4156948" y="2517667"/>
          <a:ext cx="2519362" cy="1511617"/>
        </a:xfrm>
        <a:prstGeom prst="rect">
          <a:avLst/>
        </a:prstGeom>
        <a:solidFill>
          <a:srgbClr val="95373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Align resources</a:t>
          </a:r>
        </a:p>
      </dsp:txBody>
      <dsp:txXfrm>
        <a:off x="4156948" y="2517667"/>
        <a:ext cx="2519362" cy="15116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231E2-4DB0-1E4F-94A3-965E60431E47}" type="datetimeFigureOut">
              <a:rPr lang="en-US" smtClean="0"/>
              <a:t>4/1/19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47EAA-A0B3-CE48-A6AE-A21BB7C89E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467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47EAA-A0B3-CE48-A6AE-A21BB7C89E3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491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47EAA-A0B3-CE48-A6AE-A21BB7C89E3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2793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SLIDE 11: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Organizations that engage in the Baldrige journey to performance excellence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look for the OFIs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feedback report Highlights Opportunities for Improvement through the lens of multiple examiners. Those OFIs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 what the organizations are paying for said one applicant.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want to know what they could be doing better.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Framework and the Baldrige core values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Promote alignment with organization’s strategies and goals;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Forces the organization to tracks progress on processes;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results indicate achievement or where change is needed.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SPQA award program leads organizations through Self Assessment using the Baldrige Performance Excellence Framework.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Team of examiners (6-9)  review an application and conduct a site visit, and prepare a feedback report in line with the Baldrige Criteria and Framework. 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47EAA-A0B3-CE48-A6AE-A21BB7C89E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329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47EAA-A0B3-CE48-A6AE-A21BB7C89E3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4752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Our Board is trained in the Criteria which is updated every two years. Examiners are trained in the criteria and in the evaluation methods required by Baldrige.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Training is conducted by our Board; and experienced members of our Board serve as mentors.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training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based on the national Baldrige model which has regularly received national recognition with multiple LEAD awards, highlighted in Leadership Excellence Essential magazine and highlighted in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HR.com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among the very best US and global continuing-education programs in organizational and leadership development and human resources.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have Opportunities for individuals to work with us: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 serving as an Examiner. It is an intensive, rewarding learning experience and of great value to the organization that has invested in completing an application.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Examiners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review and score applications, participate in site visit, write feedback report, and serve as ambassadors They also gain valuable skills, knowledge, and experience.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no charge for Examiner training if the individual is to serve as an Examiner. Although at a cost, you may attend  examiner training to just learn and not participate as an Examiner.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Learn about the Baldrige Criteria and the Baldrige Framework. Attend a Criteria training. Watch our website. Criteria Training is open to public 4 times per year.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Consider Hosting a Criteria training at your organization for your team. We can work with you.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contact me if you have other ideas. We have opportunities for marketing and technology among other areas. 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036F8-8CA5-4577-8A24-5DD30F9647E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524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Slide 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47EAA-A0B3-CE48-A6AE-A21BB7C89E3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206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3036F8-8CA5-4577-8A24-5DD30F9647E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783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47EAA-A0B3-CE48-A6AE-A21BB7C89E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4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47EAA-A0B3-CE48-A6AE-A21BB7C89E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10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47EAA-A0B3-CE48-A6AE-A21BB7C89E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32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47EAA-A0B3-CE48-A6AE-A21BB7C89E3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916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47EAA-A0B3-CE48-A6AE-A21BB7C89E3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067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47EAA-A0B3-CE48-A6AE-A21BB7C89E3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1201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47EAA-A0B3-CE48-A6AE-A21BB7C89E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05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40F2-A7DA-2249-92A5-B5D3FF285ACF}" type="datetimeFigureOut">
              <a:rPr lang="en-US" smtClean="0"/>
              <a:t>4/1/19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8D7E-63E6-B44E-974D-6D8D4FAD85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54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40F2-A7DA-2249-92A5-B5D3FF285ACF}" type="datetimeFigureOut">
              <a:rPr lang="en-US" smtClean="0"/>
              <a:t>4/1/19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8D7E-63E6-B44E-974D-6D8D4FAD85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132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40F2-A7DA-2249-92A5-B5D3FF285ACF}" type="datetimeFigureOut">
              <a:rPr lang="en-US" smtClean="0"/>
              <a:t>4/1/19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8D7E-63E6-B44E-974D-6D8D4FAD85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873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40F2-A7DA-2249-92A5-B5D3FF285ACF}" type="datetimeFigureOut">
              <a:rPr lang="en-US" smtClean="0"/>
              <a:t>4/1/19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8D7E-63E6-B44E-974D-6D8D4FAD85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97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40F2-A7DA-2249-92A5-B5D3FF285ACF}" type="datetimeFigureOut">
              <a:rPr lang="en-US" smtClean="0"/>
              <a:t>4/1/19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8D7E-63E6-B44E-974D-6D8D4FAD85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83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40F2-A7DA-2249-92A5-B5D3FF285ACF}" type="datetimeFigureOut">
              <a:rPr lang="en-US" smtClean="0"/>
              <a:t>4/1/19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8D7E-63E6-B44E-974D-6D8D4FAD85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022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40F2-A7DA-2249-92A5-B5D3FF285ACF}" type="datetimeFigureOut">
              <a:rPr lang="en-US" smtClean="0"/>
              <a:t>4/1/19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8D7E-63E6-B44E-974D-6D8D4FAD85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16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40F2-A7DA-2249-92A5-B5D3FF285ACF}" type="datetimeFigureOut">
              <a:rPr lang="en-US" smtClean="0"/>
              <a:t>4/1/19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8D7E-63E6-B44E-974D-6D8D4FAD85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0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40F2-A7DA-2249-92A5-B5D3FF285ACF}" type="datetimeFigureOut">
              <a:rPr lang="en-US" smtClean="0"/>
              <a:t>4/1/19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8D7E-63E6-B44E-974D-6D8D4FAD85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8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40F2-A7DA-2249-92A5-B5D3FF285ACF}" type="datetimeFigureOut">
              <a:rPr lang="en-US" smtClean="0"/>
              <a:t>4/1/19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8D7E-63E6-B44E-974D-6D8D4FAD85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497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40F2-A7DA-2249-92A5-B5D3FF285ACF}" type="datetimeFigureOut">
              <a:rPr lang="en-US" smtClean="0"/>
              <a:t>4/1/19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28D7E-63E6-B44E-974D-6D8D4FAD85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64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440F2-A7DA-2249-92A5-B5D3FF285ACF}" type="datetimeFigureOut">
              <a:rPr lang="en-US" smtClean="0"/>
              <a:t>4/1/19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28D7E-63E6-B44E-974D-6D8D4FAD85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459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6834" y="2542534"/>
            <a:ext cx="3715266" cy="1470025"/>
          </a:xfrm>
          <a:solidFill>
            <a:srgbClr val="0000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SPQA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4370923"/>
            <a:ext cx="5303289" cy="1320800"/>
          </a:xfrm>
          <a:solidFill>
            <a:srgbClr val="000000"/>
          </a:solidFill>
        </p:spPr>
        <p:txBody>
          <a:bodyPr/>
          <a:lstStyle/>
          <a:p>
            <a:r>
              <a:rPr lang="en-US" b="1" dirty="0"/>
              <a:t>Marcia Harrington, PhD</a:t>
            </a:r>
          </a:p>
          <a:p>
            <a:r>
              <a:rPr lang="en-US" b="1" dirty="0"/>
              <a:t>Executive Director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13200" y="5726668"/>
            <a:ext cx="424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April 10, 2019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82" y="2335087"/>
            <a:ext cx="2765608" cy="3295468"/>
          </a:xfrm>
          <a:prstGeom prst="rect">
            <a:avLst/>
          </a:prstGeom>
          <a:solidFill>
            <a:srgbClr val="000000"/>
          </a:solidFill>
        </p:spPr>
      </p:pic>
      <p:sp>
        <p:nvSpPr>
          <p:cNvPr id="8" name="TextBox 7"/>
          <p:cNvSpPr txBox="1"/>
          <p:nvPr/>
        </p:nvSpPr>
        <p:spPr>
          <a:xfrm>
            <a:off x="285582" y="729564"/>
            <a:ext cx="8429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Senate Productivity</a:t>
            </a:r>
          </a:p>
          <a:p>
            <a:pPr algn="ctr"/>
            <a:r>
              <a:rPr lang="en-US" sz="4800" b="1" dirty="0"/>
              <a:t> and Quality Awards</a:t>
            </a:r>
          </a:p>
        </p:txBody>
      </p:sp>
    </p:spTree>
    <p:extLst>
      <p:ext uri="{BB962C8B-B14F-4D97-AF65-F5344CB8AC3E}">
        <p14:creationId xmlns:p14="http://schemas.microsoft.com/office/powerpoint/2010/main" val="1007525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0765" y="215505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4A294F17-CBD7-4F53-8DB3-D3DB0E1D11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7189777"/>
              </p:ext>
            </p:extLst>
          </p:nvPr>
        </p:nvGraphicFramePr>
        <p:xfrm>
          <a:off x="497840" y="1453974"/>
          <a:ext cx="8061960" cy="4188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0268"/>
            <a:ext cx="8102600" cy="81967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Baldrige as: (2) Management System</a:t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958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Value of the Journey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257" y="1600200"/>
            <a:ext cx="8687982" cy="4060479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en-US" sz="2800" b="1" dirty="0"/>
          </a:p>
          <a:p>
            <a:pPr marL="458788" indent="-458788"/>
            <a:r>
              <a:rPr lang="en-US" sz="2800" b="1" dirty="0">
                <a:solidFill>
                  <a:schemeClr val="bg1"/>
                </a:solidFill>
              </a:rPr>
              <a:t>STRs &amp; OFIs</a:t>
            </a:r>
          </a:p>
          <a:p>
            <a:pPr marL="458788" indent="-458788"/>
            <a:r>
              <a:rPr lang="en-US" sz="2800" b="1" dirty="0">
                <a:solidFill>
                  <a:schemeClr val="bg1"/>
                </a:solidFill>
              </a:rPr>
              <a:t>Organizational Learning</a:t>
            </a:r>
          </a:p>
          <a:p>
            <a:pPr marL="458788" indent="-458788"/>
            <a:r>
              <a:rPr lang="en-US" sz="2800" b="1" dirty="0">
                <a:solidFill>
                  <a:schemeClr val="bg1"/>
                </a:solidFill>
              </a:rPr>
              <a:t>Measure &amp; Track</a:t>
            </a:r>
          </a:p>
          <a:p>
            <a:pPr marL="458788" indent="-458788"/>
            <a:r>
              <a:rPr lang="en-US" sz="2800" b="1" dirty="0">
                <a:solidFill>
                  <a:schemeClr val="bg1"/>
                </a:solidFill>
              </a:rPr>
              <a:t>Facilities Improvement</a:t>
            </a:r>
          </a:p>
          <a:p>
            <a:pPr marL="458788" indent="-458788"/>
            <a:r>
              <a:rPr lang="en-US" sz="2800" b="1" dirty="0">
                <a:solidFill>
                  <a:schemeClr val="bg1"/>
                </a:solidFill>
              </a:rPr>
              <a:t>Alignment &amp; Integration</a:t>
            </a:r>
          </a:p>
          <a:p>
            <a:pPr marL="458788" indent="-458788"/>
            <a:r>
              <a:rPr lang="en-US" sz="2800" b="1" dirty="0">
                <a:solidFill>
                  <a:schemeClr val="bg1"/>
                </a:solidFill>
              </a:rPr>
              <a:t>Relevant &amp; Updated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4" descr="j032104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51" b="11451"/>
          <a:stretch>
            <a:fillRect/>
          </a:stretch>
        </p:blipFill>
        <p:spPr>
          <a:xfrm>
            <a:off x="4955694" y="2164268"/>
            <a:ext cx="3514914" cy="263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5927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9559" y="2929514"/>
            <a:ext cx="2661792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Productivity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29560" y="4038497"/>
            <a:ext cx="2661791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Customer Loyalty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72282" y="2929514"/>
            <a:ext cx="2675304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Market Share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2282" y="4038497"/>
            <a:ext cx="2675304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Worker Relations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Marketable Results of Pursuing the Baldrige Journey</a:t>
            </a:r>
          </a:p>
        </p:txBody>
      </p:sp>
    </p:spTree>
    <p:extLst>
      <p:ext uri="{BB962C8B-B14F-4D97-AF65-F5344CB8AC3E}">
        <p14:creationId xmlns:p14="http://schemas.microsoft.com/office/powerpoint/2010/main" val="25165649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2559845" y="5437940"/>
            <a:ext cx="4928263" cy="918540"/>
          </a:xfrm>
          <a:prstGeom prst="roundRect">
            <a:avLst/>
          </a:prstGeom>
          <a:solidFill>
            <a:srgbClr val="953735"/>
          </a:solidFill>
          <a:ln>
            <a:solidFill>
              <a:schemeClr val="bg1">
                <a:lumMod val="5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Get Involved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412662" y="1525445"/>
            <a:ext cx="5049708" cy="95582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76499" y="2795202"/>
            <a:ext cx="5011609" cy="943355"/>
          </a:xfrm>
          <a:prstGeom prst="roundRect">
            <a:avLst/>
          </a:prstGeom>
          <a:solidFill>
            <a:srgbClr val="953735"/>
          </a:solidFill>
          <a:ln>
            <a:solidFill>
              <a:schemeClr val="bg1">
                <a:lumMod val="5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55746" y="4130261"/>
            <a:ext cx="5032362" cy="966187"/>
          </a:xfrm>
          <a:prstGeom prst="roundRect">
            <a:avLst/>
          </a:prstGeom>
          <a:solidFill>
            <a:srgbClr val="953735"/>
          </a:solidFill>
          <a:ln>
            <a:solidFill>
              <a:schemeClr val="bg1">
                <a:lumMod val="50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19955" y="1680194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alibri" pitchFamily="34" charset="0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58807" y="2948574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alibri" pitchFamily="34" charset="0"/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56712" y="4302870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alibri" pitchFamily="34" charset="0"/>
              </a:rPr>
              <a:t>3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3192262" y="1534997"/>
            <a:ext cx="23745" cy="83099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202440" y="2875052"/>
            <a:ext cx="0" cy="77019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H="1">
            <a:off x="3201988" y="4289360"/>
            <a:ext cx="14019" cy="65984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14709" y="1534997"/>
            <a:ext cx="4117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Learn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Criteria Training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14709" y="2825189"/>
            <a:ext cx="4117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Serve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Examiner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192261" y="4136960"/>
            <a:ext cx="4239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Host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Offer Site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61904" y="5465050"/>
            <a:ext cx="4269927" cy="830997"/>
          </a:xfrm>
          <a:prstGeom prst="rect">
            <a:avLst/>
          </a:prstGeom>
          <a:solidFill>
            <a:srgbClr val="953735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Educate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US" sz="2400" dirty="0"/>
              <a:t>Advocate</a:t>
            </a:r>
          </a:p>
        </p:txBody>
      </p:sp>
      <p:sp>
        <p:nvSpPr>
          <p:cNvPr id="26" name="Chevron 25"/>
          <p:cNvSpPr/>
          <p:nvPr/>
        </p:nvSpPr>
        <p:spPr>
          <a:xfrm>
            <a:off x="2041959" y="5438030"/>
            <a:ext cx="685800" cy="685800"/>
          </a:xfrm>
          <a:prstGeom prst="chevron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88900" dist="38100" dir="5400000" sx="118000" sy="118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73607" y="5463989"/>
            <a:ext cx="418654" cy="646331"/>
          </a:xfrm>
          <a:prstGeom prst="rect">
            <a:avLst/>
          </a:prstGeom>
          <a:solidFill>
            <a:srgbClr val="953735"/>
          </a:solidFill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alibri" pitchFamily="34" charset="0"/>
              </a:rPr>
              <a:t>4</a:t>
            </a:r>
          </a:p>
        </p:txBody>
      </p:sp>
      <p:sp>
        <p:nvSpPr>
          <p:cNvPr id="12" name="Chevron 11"/>
          <p:cNvSpPr/>
          <p:nvPr/>
        </p:nvSpPr>
        <p:spPr>
          <a:xfrm>
            <a:off x="2074746" y="4282157"/>
            <a:ext cx="685800" cy="685800"/>
          </a:xfrm>
          <a:prstGeom prst="chevron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88900" dist="38100" dir="5400000" sx="118000" sy="118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2054963" y="2959448"/>
            <a:ext cx="685800" cy="685800"/>
          </a:xfrm>
          <a:prstGeom prst="chevron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88900" dist="38100" dir="5400000" sx="118000" sy="118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30" name="Straight Connector 29"/>
          <p:cNvCxnSpPr>
            <a:cxnSpLocks/>
          </p:cNvCxnSpPr>
          <p:nvPr/>
        </p:nvCxnSpPr>
        <p:spPr>
          <a:xfrm flipH="1">
            <a:off x="3239132" y="5465050"/>
            <a:ext cx="1" cy="76944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hevron 9"/>
          <p:cNvSpPr/>
          <p:nvPr/>
        </p:nvSpPr>
        <p:spPr>
          <a:xfrm>
            <a:off x="1981607" y="1680194"/>
            <a:ext cx="685800" cy="685800"/>
          </a:xfrm>
          <a:prstGeom prst="chevron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88900" dist="38100" dir="5400000" sx="118000" sy="118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9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8474" y="2168633"/>
            <a:ext cx="7267572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>
              <a:solidFill>
                <a:srgbClr val="80FF07"/>
              </a:solidFill>
            </a:endParaRPr>
          </a:p>
          <a:p>
            <a:pPr algn="ctr"/>
            <a:r>
              <a:rPr lang="en-US" sz="2800" b="1" dirty="0">
                <a:solidFill>
                  <a:srgbClr val="000000"/>
                </a:solidFill>
              </a:rPr>
              <a:t>Marcia.Harrington@spqa-va.org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</a:rPr>
              <a:t>Executive.Director@spqa-va.org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</a:rPr>
              <a:t>540-312-5393</a:t>
            </a:r>
          </a:p>
          <a:p>
            <a:pPr algn="ctr"/>
            <a:endParaRPr lang="en-US" sz="2800" b="1" dirty="0">
              <a:solidFill>
                <a:srgbClr val="80FF07"/>
              </a:solidFill>
            </a:endParaRPr>
          </a:p>
          <a:p>
            <a:pPr algn="ctr"/>
            <a:r>
              <a:rPr lang="en-US" sz="2800" b="1" dirty="0">
                <a:solidFill>
                  <a:srgbClr val="000000"/>
                </a:solidFill>
              </a:rPr>
              <a:t>SPQA-VA.org</a:t>
            </a:r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39028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Objectives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572000"/>
            <a:ext cx="9144000" cy="17526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20157" y="2922272"/>
            <a:ext cx="1828800" cy="2895600"/>
          </a:xfrm>
          <a:prstGeom prst="roundRect">
            <a:avLst/>
          </a:prstGeom>
          <a:solidFill>
            <a:srgbClr val="953735"/>
          </a:solidFill>
          <a:ln>
            <a:solidFill>
              <a:schemeClr val="bg1">
                <a:lumMod val="50000"/>
              </a:schemeClr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 rot="5400000">
            <a:off x="1553482" y="1693547"/>
            <a:ext cx="2035175" cy="1597025"/>
          </a:xfrm>
          <a:custGeom>
            <a:avLst/>
            <a:gdLst>
              <a:gd name="T0" fmla="*/ 2035175 w 546"/>
              <a:gd name="T1" fmla="*/ 802244 h 428"/>
              <a:gd name="T2" fmla="*/ 1804074 w 546"/>
              <a:gd name="T3" fmla="*/ 544780 h 428"/>
              <a:gd name="T4" fmla="*/ 1804074 w 546"/>
              <a:gd name="T5" fmla="*/ 638064 h 428"/>
              <a:gd name="T6" fmla="*/ 1468606 w 546"/>
              <a:gd name="T7" fmla="*/ 369405 h 428"/>
              <a:gd name="T8" fmla="*/ 797669 w 546"/>
              <a:gd name="T9" fmla="*/ 0 h 428"/>
              <a:gd name="T10" fmla="*/ 0 w 546"/>
              <a:gd name="T11" fmla="*/ 798513 h 428"/>
              <a:gd name="T12" fmla="*/ 797669 w 546"/>
              <a:gd name="T13" fmla="*/ 1597025 h 428"/>
              <a:gd name="T14" fmla="*/ 1461151 w 546"/>
              <a:gd name="T15" fmla="*/ 1238814 h 428"/>
              <a:gd name="T16" fmla="*/ 1804074 w 546"/>
              <a:gd name="T17" fmla="*/ 966424 h 428"/>
              <a:gd name="T18" fmla="*/ 1804074 w 546"/>
              <a:gd name="T19" fmla="*/ 1059708 h 428"/>
              <a:gd name="T20" fmla="*/ 2035175 w 546"/>
              <a:gd name="T21" fmla="*/ 802244 h 42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46"/>
              <a:gd name="T34" fmla="*/ 0 h 428"/>
              <a:gd name="T35" fmla="*/ 546 w 546"/>
              <a:gd name="T36" fmla="*/ 428 h 42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46" h="428">
                <a:moveTo>
                  <a:pt x="546" y="215"/>
                </a:moveTo>
                <a:cubicBezTo>
                  <a:pt x="484" y="146"/>
                  <a:pt x="484" y="146"/>
                  <a:pt x="484" y="146"/>
                </a:cubicBezTo>
                <a:cubicBezTo>
                  <a:pt x="484" y="171"/>
                  <a:pt x="484" y="171"/>
                  <a:pt x="484" y="171"/>
                </a:cubicBezTo>
                <a:cubicBezTo>
                  <a:pt x="394" y="99"/>
                  <a:pt x="394" y="99"/>
                  <a:pt x="394" y="99"/>
                </a:cubicBezTo>
                <a:cubicBezTo>
                  <a:pt x="356" y="40"/>
                  <a:pt x="290" y="0"/>
                  <a:pt x="214" y="0"/>
                </a:cubicBezTo>
                <a:cubicBezTo>
                  <a:pt x="96" y="0"/>
                  <a:pt x="0" y="96"/>
                  <a:pt x="0" y="214"/>
                </a:cubicBezTo>
                <a:cubicBezTo>
                  <a:pt x="0" y="332"/>
                  <a:pt x="96" y="428"/>
                  <a:pt x="214" y="428"/>
                </a:cubicBezTo>
                <a:cubicBezTo>
                  <a:pt x="288" y="428"/>
                  <a:pt x="354" y="390"/>
                  <a:pt x="392" y="332"/>
                </a:cubicBezTo>
                <a:cubicBezTo>
                  <a:pt x="484" y="259"/>
                  <a:pt x="484" y="259"/>
                  <a:pt x="484" y="259"/>
                </a:cubicBezTo>
                <a:cubicBezTo>
                  <a:pt x="484" y="284"/>
                  <a:pt x="484" y="284"/>
                  <a:pt x="484" y="284"/>
                </a:cubicBezTo>
                <a:lnTo>
                  <a:pt x="546" y="215"/>
                </a:lnTo>
                <a:close/>
              </a:path>
            </a:pathLst>
          </a:custGeom>
          <a:solidFill>
            <a:srgbClr val="FD8008"/>
          </a:solidFill>
          <a:ln w="9">
            <a:noFill/>
            <a:miter lim="800000"/>
            <a:headEnd/>
            <a:tailEnd/>
          </a:ln>
          <a:effectLst>
            <a:outerShdw blurRad="215900" dist="38100" dir="5400000" sx="102000" sy="102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677557" y="2884462"/>
            <a:ext cx="1828800" cy="2895600"/>
          </a:xfrm>
          <a:prstGeom prst="roundRect">
            <a:avLst/>
          </a:prstGeom>
          <a:solidFill>
            <a:srgbClr val="953735"/>
          </a:solidFill>
          <a:ln>
            <a:solidFill>
              <a:schemeClr val="bg1">
                <a:lumMod val="50000"/>
              </a:schemeClr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87357" y="2922272"/>
            <a:ext cx="1828800" cy="2895600"/>
          </a:xfrm>
          <a:prstGeom prst="roundRect">
            <a:avLst/>
          </a:prstGeom>
          <a:solidFill>
            <a:srgbClr val="953735"/>
          </a:solidFill>
          <a:ln>
            <a:solidFill>
              <a:schemeClr val="bg1">
                <a:lumMod val="50000"/>
              </a:schemeClr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12" name="Freeform 8"/>
          <p:cNvSpPr>
            <a:spLocks/>
          </p:cNvSpPr>
          <p:nvPr/>
        </p:nvSpPr>
        <p:spPr bwMode="auto">
          <a:xfrm rot="5400000">
            <a:off x="5820682" y="1680036"/>
            <a:ext cx="2035175" cy="1597025"/>
          </a:xfrm>
          <a:custGeom>
            <a:avLst/>
            <a:gdLst>
              <a:gd name="T0" fmla="*/ 2035175 w 546"/>
              <a:gd name="T1" fmla="*/ 802244 h 428"/>
              <a:gd name="T2" fmla="*/ 1804074 w 546"/>
              <a:gd name="T3" fmla="*/ 544780 h 428"/>
              <a:gd name="T4" fmla="*/ 1804074 w 546"/>
              <a:gd name="T5" fmla="*/ 638064 h 428"/>
              <a:gd name="T6" fmla="*/ 1468606 w 546"/>
              <a:gd name="T7" fmla="*/ 369405 h 428"/>
              <a:gd name="T8" fmla="*/ 797669 w 546"/>
              <a:gd name="T9" fmla="*/ 0 h 428"/>
              <a:gd name="T10" fmla="*/ 0 w 546"/>
              <a:gd name="T11" fmla="*/ 798513 h 428"/>
              <a:gd name="T12" fmla="*/ 797669 w 546"/>
              <a:gd name="T13" fmla="*/ 1597025 h 428"/>
              <a:gd name="T14" fmla="*/ 1461151 w 546"/>
              <a:gd name="T15" fmla="*/ 1238814 h 428"/>
              <a:gd name="T16" fmla="*/ 1804074 w 546"/>
              <a:gd name="T17" fmla="*/ 966424 h 428"/>
              <a:gd name="T18" fmla="*/ 1804074 w 546"/>
              <a:gd name="T19" fmla="*/ 1059708 h 428"/>
              <a:gd name="T20" fmla="*/ 2035175 w 546"/>
              <a:gd name="T21" fmla="*/ 802244 h 42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46"/>
              <a:gd name="T34" fmla="*/ 0 h 428"/>
              <a:gd name="T35" fmla="*/ 546 w 546"/>
              <a:gd name="T36" fmla="*/ 428 h 42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46" h="428">
                <a:moveTo>
                  <a:pt x="546" y="215"/>
                </a:moveTo>
                <a:cubicBezTo>
                  <a:pt x="484" y="146"/>
                  <a:pt x="484" y="146"/>
                  <a:pt x="484" y="146"/>
                </a:cubicBezTo>
                <a:cubicBezTo>
                  <a:pt x="484" y="171"/>
                  <a:pt x="484" y="171"/>
                  <a:pt x="484" y="171"/>
                </a:cubicBezTo>
                <a:cubicBezTo>
                  <a:pt x="394" y="99"/>
                  <a:pt x="394" y="99"/>
                  <a:pt x="394" y="99"/>
                </a:cubicBezTo>
                <a:cubicBezTo>
                  <a:pt x="356" y="40"/>
                  <a:pt x="290" y="0"/>
                  <a:pt x="214" y="0"/>
                </a:cubicBezTo>
                <a:cubicBezTo>
                  <a:pt x="96" y="0"/>
                  <a:pt x="0" y="96"/>
                  <a:pt x="0" y="214"/>
                </a:cubicBezTo>
                <a:cubicBezTo>
                  <a:pt x="0" y="332"/>
                  <a:pt x="96" y="428"/>
                  <a:pt x="214" y="428"/>
                </a:cubicBezTo>
                <a:cubicBezTo>
                  <a:pt x="288" y="428"/>
                  <a:pt x="354" y="390"/>
                  <a:pt x="392" y="332"/>
                </a:cubicBezTo>
                <a:cubicBezTo>
                  <a:pt x="484" y="259"/>
                  <a:pt x="484" y="259"/>
                  <a:pt x="484" y="259"/>
                </a:cubicBezTo>
                <a:cubicBezTo>
                  <a:pt x="484" y="284"/>
                  <a:pt x="484" y="284"/>
                  <a:pt x="484" y="284"/>
                </a:cubicBezTo>
                <a:lnTo>
                  <a:pt x="546" y="2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9">
            <a:noFill/>
            <a:miter lim="800000"/>
            <a:headEnd/>
            <a:tailEnd/>
          </a:ln>
          <a:effectLst>
            <a:outerShdw blurRad="215900" dist="38100" dir="5400000" sx="102000" sy="102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98231" y="3463713"/>
            <a:ext cx="17456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Inform</a:t>
            </a:r>
          </a:p>
          <a:p>
            <a:pPr algn="ctr"/>
            <a:r>
              <a:rPr lang="en-US" sz="2400" dirty="0"/>
              <a:t>What is SPQA? </a:t>
            </a:r>
          </a:p>
          <a:p>
            <a:pPr algn="ctr"/>
            <a:r>
              <a:rPr lang="en-US" sz="2400" dirty="0"/>
              <a:t>What does it do?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77557" y="3521430"/>
            <a:ext cx="18287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Describe </a:t>
            </a:r>
          </a:p>
          <a:p>
            <a:pPr algn="ctr"/>
            <a:r>
              <a:rPr lang="en-US" sz="2400" dirty="0">
                <a:latin typeface="Calibri" pitchFamily="34" charset="0"/>
              </a:rPr>
              <a:t>Baldrige Performance Excellence Framework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87357" y="3553760"/>
            <a:ext cx="1828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Solicit</a:t>
            </a:r>
          </a:p>
          <a:p>
            <a:pPr marL="0" lvl="1" algn="ctr"/>
            <a:r>
              <a:rPr lang="en-US" sz="2400" dirty="0"/>
              <a:t>Ways to get Involved  </a:t>
            </a:r>
          </a:p>
          <a:p>
            <a:pPr algn="ctr"/>
            <a:r>
              <a:rPr lang="en-US" sz="2400" dirty="0"/>
              <a:t> </a:t>
            </a:r>
          </a:p>
          <a:p>
            <a:pPr algn="ctr"/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772557" y="2007871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29957" y="2240261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80293" y="2115951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60040" y="6324600"/>
            <a:ext cx="2133600" cy="365125"/>
          </a:xfrm>
        </p:spPr>
        <p:txBody>
          <a:bodyPr/>
          <a:lstStyle/>
          <a:p>
            <a:fld id="{62752C95-6136-4A78-B3F0-E7F39F5BBBE6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Freeform 8"/>
          <p:cNvSpPr>
            <a:spLocks/>
          </p:cNvSpPr>
          <p:nvPr/>
        </p:nvSpPr>
        <p:spPr bwMode="auto">
          <a:xfrm rot="5400000">
            <a:off x="3590938" y="1681847"/>
            <a:ext cx="2035175" cy="1597025"/>
          </a:xfrm>
          <a:custGeom>
            <a:avLst/>
            <a:gdLst>
              <a:gd name="T0" fmla="*/ 2035175 w 546"/>
              <a:gd name="T1" fmla="*/ 802244 h 428"/>
              <a:gd name="T2" fmla="*/ 1804074 w 546"/>
              <a:gd name="T3" fmla="*/ 544780 h 428"/>
              <a:gd name="T4" fmla="*/ 1804074 w 546"/>
              <a:gd name="T5" fmla="*/ 638064 h 428"/>
              <a:gd name="T6" fmla="*/ 1468606 w 546"/>
              <a:gd name="T7" fmla="*/ 369405 h 428"/>
              <a:gd name="T8" fmla="*/ 797669 w 546"/>
              <a:gd name="T9" fmla="*/ 0 h 428"/>
              <a:gd name="T10" fmla="*/ 0 w 546"/>
              <a:gd name="T11" fmla="*/ 798513 h 428"/>
              <a:gd name="T12" fmla="*/ 797669 w 546"/>
              <a:gd name="T13" fmla="*/ 1597025 h 428"/>
              <a:gd name="T14" fmla="*/ 1461151 w 546"/>
              <a:gd name="T15" fmla="*/ 1238814 h 428"/>
              <a:gd name="T16" fmla="*/ 1804074 w 546"/>
              <a:gd name="T17" fmla="*/ 966424 h 428"/>
              <a:gd name="T18" fmla="*/ 1804074 w 546"/>
              <a:gd name="T19" fmla="*/ 1059708 h 428"/>
              <a:gd name="T20" fmla="*/ 2035175 w 546"/>
              <a:gd name="T21" fmla="*/ 802244 h 42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46"/>
              <a:gd name="T34" fmla="*/ 0 h 428"/>
              <a:gd name="T35" fmla="*/ 546 w 546"/>
              <a:gd name="T36" fmla="*/ 428 h 428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46" h="428">
                <a:moveTo>
                  <a:pt x="546" y="215"/>
                </a:moveTo>
                <a:cubicBezTo>
                  <a:pt x="484" y="146"/>
                  <a:pt x="484" y="146"/>
                  <a:pt x="484" y="146"/>
                </a:cubicBezTo>
                <a:cubicBezTo>
                  <a:pt x="484" y="171"/>
                  <a:pt x="484" y="171"/>
                  <a:pt x="484" y="171"/>
                </a:cubicBezTo>
                <a:cubicBezTo>
                  <a:pt x="394" y="99"/>
                  <a:pt x="394" y="99"/>
                  <a:pt x="394" y="99"/>
                </a:cubicBezTo>
                <a:cubicBezTo>
                  <a:pt x="356" y="40"/>
                  <a:pt x="290" y="0"/>
                  <a:pt x="214" y="0"/>
                </a:cubicBezTo>
                <a:cubicBezTo>
                  <a:pt x="96" y="0"/>
                  <a:pt x="0" y="96"/>
                  <a:pt x="0" y="214"/>
                </a:cubicBezTo>
                <a:cubicBezTo>
                  <a:pt x="0" y="332"/>
                  <a:pt x="96" y="428"/>
                  <a:pt x="214" y="428"/>
                </a:cubicBezTo>
                <a:cubicBezTo>
                  <a:pt x="288" y="428"/>
                  <a:pt x="354" y="390"/>
                  <a:pt x="392" y="332"/>
                </a:cubicBezTo>
                <a:cubicBezTo>
                  <a:pt x="484" y="259"/>
                  <a:pt x="484" y="259"/>
                  <a:pt x="484" y="259"/>
                </a:cubicBezTo>
                <a:cubicBezTo>
                  <a:pt x="484" y="284"/>
                  <a:pt x="484" y="284"/>
                  <a:pt x="484" y="284"/>
                </a:cubicBezTo>
                <a:lnTo>
                  <a:pt x="546" y="215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9">
            <a:noFill/>
            <a:miter lim="800000"/>
            <a:headEnd/>
            <a:tailEnd/>
          </a:ln>
          <a:effectLst>
            <a:outerShdw blurRad="215900" dist="38100" dir="5400000" sx="102000" sy="102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37037" y="2077886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3177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54" y="1851200"/>
            <a:ext cx="3810000" cy="2133600"/>
          </a:xfrm>
          <a:prstGeom prst="rect">
            <a:avLst/>
          </a:prstGeom>
          <a:ln w="28575" cmpd="sng">
            <a:solidFill>
              <a:schemeClr val="bg1"/>
            </a:solidFill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7056"/>
            <a:ext cx="8229600" cy="1143000"/>
          </a:xfrm>
        </p:spPr>
        <p:txBody>
          <a:bodyPr/>
          <a:lstStyle/>
          <a:p>
            <a:r>
              <a:rPr lang="en-US" b="1" dirty="0"/>
              <a:t>SPQA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35045" y="4304339"/>
            <a:ext cx="2430516" cy="523220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All Volunteer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35045" y="4995964"/>
            <a:ext cx="2048817" cy="523220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/>
              <a:t>WORKING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64671" y="1733099"/>
            <a:ext cx="1125428" cy="46166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r>
              <a:rPr lang="en-US" sz="2400" b="1" dirty="0"/>
              <a:t>501c(3)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64671" y="3318111"/>
            <a:ext cx="312676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Baldrige Performance Excellence Program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64671" y="2536907"/>
            <a:ext cx="1375506" cy="46166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Virtual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64671" y="4439729"/>
            <a:ext cx="1236236" cy="46166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r>
              <a:rPr lang="en-US" sz="2400" b="1" dirty="0"/>
              <a:t>MBNQA</a:t>
            </a:r>
          </a:p>
        </p:txBody>
      </p:sp>
    </p:spTree>
    <p:extLst>
      <p:ext uri="{BB962C8B-B14F-4D97-AF65-F5344CB8AC3E}">
        <p14:creationId xmlns:p14="http://schemas.microsoft.com/office/powerpoint/2010/main" val="703576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Performance Excellence</a:t>
            </a:r>
          </a:p>
        </p:txBody>
      </p:sp>
      <p:pic>
        <p:nvPicPr>
          <p:cNvPr id="7" name="Content Placeholder 6" descr="j0149029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3" b="87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60232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SPQA Points of Entry &amp; 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25454654"/>
              </p:ext>
            </p:extLst>
          </p:nvPr>
        </p:nvGraphicFramePr>
        <p:xfrm>
          <a:off x="635046" y="1562641"/>
          <a:ext cx="7809727" cy="4043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Striped Right Arrow 9"/>
          <p:cNvSpPr/>
          <p:nvPr/>
        </p:nvSpPr>
        <p:spPr>
          <a:xfrm>
            <a:off x="797188" y="4789285"/>
            <a:ext cx="7404377" cy="820325"/>
          </a:xfrm>
          <a:prstGeom prst="stripedRightArrow">
            <a:avLst/>
          </a:prstGeom>
          <a:ln w="38100" cmpd="sng"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Increasing Levels of Organizational Maturity</a:t>
            </a:r>
          </a:p>
        </p:txBody>
      </p:sp>
      <p:sp>
        <p:nvSpPr>
          <p:cNvPr id="18" name="Down Arrow 17"/>
          <p:cNvSpPr/>
          <p:nvPr/>
        </p:nvSpPr>
        <p:spPr>
          <a:xfrm>
            <a:off x="1445745" y="2094047"/>
            <a:ext cx="484632" cy="978408"/>
          </a:xfrm>
          <a:prstGeom prst="downArrow">
            <a:avLst>
              <a:gd name="adj1" fmla="val 100000"/>
              <a:gd name="adj2" fmla="val 50000"/>
            </a:avLst>
          </a:prstGeom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4205893" y="2094047"/>
            <a:ext cx="484632" cy="978408"/>
          </a:xfrm>
          <a:prstGeom prst="downArrow">
            <a:avLst>
              <a:gd name="adj1" fmla="val 100000"/>
              <a:gd name="adj2" fmla="val 50000"/>
            </a:avLst>
          </a:prstGeom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114667" y="2094047"/>
            <a:ext cx="484632" cy="978408"/>
          </a:xfrm>
          <a:prstGeom prst="downArrow">
            <a:avLst>
              <a:gd name="adj1" fmla="val 100000"/>
              <a:gd name="adj2" fmla="val 50000"/>
            </a:avLst>
          </a:prstGeom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62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SPQA Services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04932" y="202649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53699" y="2336867"/>
            <a:ext cx="2972560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   Mentoring</a:t>
            </a:r>
            <a:r>
              <a:rPr lang="en-US" sz="2800" b="1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40187" y="3884942"/>
            <a:ext cx="2972560" cy="523220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   Education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40187" y="4677507"/>
            <a:ext cx="2972560" cy="52322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   Training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40187" y="3103268"/>
            <a:ext cx="2972560" cy="52322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   Examiners</a:t>
            </a:r>
          </a:p>
        </p:txBody>
      </p:sp>
      <p:sp>
        <p:nvSpPr>
          <p:cNvPr id="26" name="Right Arrow 25"/>
          <p:cNvSpPr/>
          <p:nvPr/>
        </p:nvSpPr>
        <p:spPr>
          <a:xfrm>
            <a:off x="2378047" y="2395828"/>
            <a:ext cx="324279" cy="464259"/>
          </a:xfrm>
          <a:prstGeom prst="rightArrow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2368307" y="3162229"/>
            <a:ext cx="324279" cy="464259"/>
          </a:xfrm>
          <a:prstGeom prst="rightArrow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2391559" y="3944797"/>
            <a:ext cx="324279" cy="464259"/>
          </a:xfrm>
          <a:prstGeom prst="rightArrow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2368307" y="4677507"/>
            <a:ext cx="324279" cy="464259"/>
          </a:xfrm>
          <a:prstGeom prst="rightArrow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43221" y="4188212"/>
            <a:ext cx="3776030" cy="866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12750" y="1516063"/>
            <a:ext cx="8212138" cy="388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Helvetica"/>
              <a:ea typeface="宋体" pitchFamily="2" charset="-122"/>
              <a:cs typeface="Calibri"/>
              <a:sym typeface="Calibri"/>
            </a:endParaRPr>
          </a:p>
        </p:txBody>
      </p:sp>
      <p:sp>
        <p:nvSpPr>
          <p:cNvPr id="7" name="Curved Right Arrow 6"/>
          <p:cNvSpPr/>
          <p:nvPr/>
        </p:nvSpPr>
        <p:spPr bwMode="auto">
          <a:xfrm rot="10800000">
            <a:off x="5242515" y="1339734"/>
            <a:ext cx="3271562" cy="3878019"/>
          </a:xfrm>
          <a:prstGeom prst="curvedRightArrow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528" tIns="45264" rIns="90528" bIns="4526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0525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376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ea typeface="宋体" pitchFamily="2" charset="-122"/>
              <a:cs typeface="Calibri"/>
              <a:sym typeface="Calibri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383102" y="4628821"/>
            <a:ext cx="3258484" cy="830997"/>
          </a:xfrm>
          <a:prstGeom prst="rect">
            <a:avLst/>
          </a:prstGeom>
          <a:solidFill>
            <a:srgbClr val="FD8008"/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itchFamily="2" charset="-122"/>
                <a:cs typeface="Calibri"/>
                <a:sym typeface="Calibri"/>
              </a:rPr>
              <a:t>Results</a:t>
            </a:r>
            <a:b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itchFamily="2" charset="-122"/>
                <a:cs typeface="Calibri"/>
                <a:sym typeface="Calibri"/>
              </a:rPr>
            </a:br>
            <a:r>
              <a:rPr kumimoji="0" lang="en-US" alt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itchFamily="2" charset="-122"/>
                <a:cs typeface="Calibri"/>
                <a:sym typeface="Calibri"/>
              </a:rPr>
              <a:t>“</a:t>
            </a:r>
            <a:r>
              <a:rPr lang="en-US" altLang="en-US" sz="2400" i="1" kern="0" dirty="0">
                <a:solidFill>
                  <a:srgbClr val="000000"/>
                </a:solidFill>
                <a:ea typeface="宋体" pitchFamily="2" charset="-122"/>
                <a:cs typeface="Calibri"/>
                <a:sym typeface="Calibri"/>
              </a:rPr>
              <a:t>Were we Successful</a:t>
            </a:r>
            <a:r>
              <a:rPr kumimoji="0" lang="en-US" alt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itchFamily="2" charset="-122"/>
                <a:cs typeface="Calibri"/>
                <a:sym typeface="Calibri"/>
              </a:rPr>
              <a:t>?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383982" y="1863217"/>
            <a:ext cx="3325164" cy="830997"/>
          </a:xfrm>
          <a:prstGeom prst="rect">
            <a:avLst/>
          </a:prstGeom>
          <a:solidFill>
            <a:srgbClr val="FD8008"/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itchFamily="2" charset="-122"/>
                <a:cs typeface="Calibri"/>
                <a:sym typeface="Calibri"/>
              </a:rPr>
              <a:t>Organizational Profile</a:t>
            </a:r>
            <a:b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itchFamily="2" charset="-122"/>
                <a:cs typeface="Calibri"/>
                <a:sym typeface="Calibri"/>
              </a:rPr>
            </a:br>
            <a:r>
              <a:rPr kumimoji="0" lang="en-US" alt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itchFamily="2" charset="-122"/>
                <a:cs typeface="Calibri"/>
                <a:sym typeface="Calibri"/>
              </a:rPr>
              <a:t>“What’s important?”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383102" y="3067651"/>
            <a:ext cx="3258484" cy="1200328"/>
          </a:xfrm>
          <a:prstGeom prst="rect">
            <a:avLst/>
          </a:prstGeom>
          <a:solidFill>
            <a:srgbClr val="FD8008"/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itchFamily="2" charset="-122"/>
                <a:cs typeface="Calibri"/>
                <a:sym typeface="Calibri"/>
              </a:rPr>
              <a:t>Processes</a:t>
            </a:r>
            <a:b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itchFamily="2" charset="-122"/>
                <a:cs typeface="Calibri"/>
                <a:sym typeface="Calibri"/>
              </a:rPr>
            </a:br>
            <a:r>
              <a:rPr kumimoji="0" lang="en-US" alt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itchFamily="2" charset="-122"/>
                <a:cs typeface="Calibri"/>
                <a:sym typeface="Calibri"/>
              </a:rPr>
              <a:t>“What do we do and how do we do it?”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11696" y="5591624"/>
            <a:ext cx="7913192" cy="41226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algn="l">
              <a:spcBef>
                <a:spcPct val="0"/>
              </a:spcBef>
              <a:tabLst>
                <a:tab pos="4587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spcBef>
                <a:spcPct val="0"/>
              </a:spcBef>
              <a:tabLst>
                <a:tab pos="4587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spcBef>
                <a:spcPct val="0"/>
              </a:spcBef>
              <a:tabLst>
                <a:tab pos="4587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spcBef>
                <a:spcPct val="0"/>
              </a:spcBef>
              <a:tabLst>
                <a:tab pos="4587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spcBef>
                <a:spcPct val="0"/>
              </a:spcBef>
              <a:tabLst>
                <a:tab pos="4587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87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85000"/>
              </a:lnSpc>
              <a:spcBef>
                <a:spcPct val="50000"/>
              </a:spcBef>
              <a:spcAft>
                <a:spcPts val="99"/>
              </a:spcAft>
              <a:buClr>
                <a:srgbClr val="000000"/>
              </a:buClr>
              <a:buSzTx/>
              <a:buFontTx/>
              <a:buNone/>
              <a:tabLst>
                <a:tab pos="458788" algn="l"/>
              </a:tabLst>
              <a:defRPr/>
            </a:pPr>
            <a:r>
              <a:rPr kumimoji="0" lang="en-US" alt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宋体" pitchFamily="2" charset="-122"/>
                <a:cs typeface="Calibri"/>
                <a:sym typeface="Calibri"/>
              </a:rPr>
              <a:t>Baldrige Core Values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74128" y="2150042"/>
            <a:ext cx="1830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Inform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4477" y="198498"/>
            <a:ext cx="8592668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Baldrige as: </a:t>
            </a:r>
            <a:br>
              <a:rPr lang="en-US" b="1" dirty="0"/>
            </a:br>
            <a:r>
              <a:rPr lang="en-US" b="1" dirty="0"/>
              <a:t>(1) An Integrated Improvement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18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6645" y="963643"/>
            <a:ext cx="7629067" cy="539496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496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b="1" dirty="0"/>
              <a:t>Baldrige Performance Excellence Framework</a:t>
            </a:r>
            <a:br>
              <a:rPr lang="en-US" sz="3600" b="1" dirty="0"/>
            </a:b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31775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flipV="1">
            <a:off x="342886" y="4083227"/>
            <a:ext cx="962455" cy="419005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733310" y="4674014"/>
            <a:ext cx="713149" cy="437818"/>
          </a:xfrm>
          <a:prstGeom prst="straightConnector1">
            <a:avLst/>
          </a:prstGeom>
          <a:ln w="57150" cmpd="sng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310618" y="4382359"/>
            <a:ext cx="541795" cy="591188"/>
          </a:xfrm>
          <a:prstGeom prst="straightConnector1">
            <a:avLst/>
          </a:prstGeom>
          <a:ln w="57150" cmpd="sng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570081" y="3816432"/>
            <a:ext cx="445886" cy="83820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597400" y="783578"/>
            <a:ext cx="0" cy="6074422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0" y="3479800"/>
            <a:ext cx="9144000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1793024" y="5093420"/>
            <a:ext cx="764738" cy="378402"/>
          </a:xfrm>
          <a:prstGeom prst="straightConnector1">
            <a:avLst/>
          </a:prstGeom>
          <a:ln w="57150" cmpd="sng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2991506" y="4706663"/>
            <a:ext cx="869220" cy="405063"/>
          </a:xfrm>
          <a:prstGeom prst="straightConnector1">
            <a:avLst/>
          </a:prstGeom>
          <a:ln w="57150" cmpd="sng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2581516" y="5295105"/>
            <a:ext cx="844600" cy="368653"/>
          </a:xfrm>
          <a:prstGeom prst="straightConnector1">
            <a:avLst/>
          </a:prstGeom>
          <a:ln w="57150" cmpd="sng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388431" y="5264232"/>
            <a:ext cx="916910" cy="355240"/>
          </a:xfrm>
          <a:prstGeom prst="straightConnector1">
            <a:avLst/>
          </a:prstGeom>
          <a:ln w="57150" cmpd="sng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6994575" y="3302630"/>
            <a:ext cx="1308114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6967758" y="3111926"/>
            <a:ext cx="135257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7056672" y="1799036"/>
            <a:ext cx="1308114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7056672" y="2068552"/>
            <a:ext cx="130811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7012215" y="2871432"/>
            <a:ext cx="1308114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7056672" y="2325330"/>
            <a:ext cx="1308114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1" y="6067028"/>
            <a:ext cx="4543367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/>
              <a:t>Reactive Processes</a:t>
            </a:r>
            <a:endParaRPr lang="en-US" sz="2400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6994575" y="2611393"/>
            <a:ext cx="135257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 rot="19988599">
            <a:off x="5247248" y="2349783"/>
            <a:ext cx="1242471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/>
              <a:t> TO</a:t>
            </a:r>
            <a:endParaRPr lang="en-US" sz="2800" dirty="0"/>
          </a:p>
        </p:txBody>
      </p:sp>
      <p:sp>
        <p:nvSpPr>
          <p:cNvPr id="57" name="TextBox 56"/>
          <p:cNvSpPr txBox="1"/>
          <p:nvPr/>
        </p:nvSpPr>
        <p:spPr>
          <a:xfrm rot="19988599">
            <a:off x="1960373" y="3773320"/>
            <a:ext cx="1424375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/>
              <a:t> FROM</a:t>
            </a:r>
            <a:endParaRPr lang="en-US" sz="2800" dirty="0"/>
          </a:p>
        </p:txBody>
      </p:sp>
      <p:sp>
        <p:nvSpPr>
          <p:cNvPr id="59" name="TextBox 58"/>
          <p:cNvSpPr txBox="1"/>
          <p:nvPr/>
        </p:nvSpPr>
        <p:spPr>
          <a:xfrm rot="19988599">
            <a:off x="5108256" y="3415021"/>
            <a:ext cx="3039890" cy="89255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/>
              <a:t> </a:t>
            </a:r>
            <a:r>
              <a:rPr lang="en-US" sz="2400" b="1" dirty="0"/>
              <a:t>Key Strategic and Operational Plans 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4039979" y="871949"/>
            <a:ext cx="4998983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Fully Aligned, Integrated, Repeatable, Measured Processes</a:t>
            </a:r>
            <a:endParaRPr lang="en-US" sz="2400" dirty="0"/>
          </a:p>
        </p:txBody>
      </p:sp>
      <p:sp>
        <p:nvSpPr>
          <p:cNvPr id="61" name="TextBox 60"/>
          <p:cNvSpPr txBox="1"/>
          <p:nvPr/>
        </p:nvSpPr>
        <p:spPr>
          <a:xfrm rot="19988599">
            <a:off x="121717" y="2536391"/>
            <a:ext cx="3524088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/>
              <a:t>Loosely Defined Strategies , Org. Goals</a:t>
            </a:r>
            <a:endParaRPr lang="en-US" sz="2400" dirty="0"/>
          </a:p>
        </p:txBody>
      </p:sp>
      <p:sp>
        <p:nvSpPr>
          <p:cNvPr id="15" name="Striped Right Arrow 14"/>
          <p:cNvSpPr/>
          <p:nvPr/>
        </p:nvSpPr>
        <p:spPr>
          <a:xfrm rot="19825832">
            <a:off x="3842216" y="2941340"/>
            <a:ext cx="1111396" cy="711060"/>
          </a:xfrm>
          <a:prstGeom prst="strip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2600" y="162120"/>
            <a:ext cx="8229600" cy="87194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Journey To Excellence</a:t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81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8947</TotalTime>
  <Words>382</Words>
  <Application>Microsoft Macintosh PowerPoint</Application>
  <PresentationFormat>On-screen Show (4:3)</PresentationFormat>
  <Paragraphs>147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宋体</vt:lpstr>
      <vt:lpstr>Arial</vt:lpstr>
      <vt:lpstr>Calibri</vt:lpstr>
      <vt:lpstr>Helvetica</vt:lpstr>
      <vt:lpstr>Wingdings</vt:lpstr>
      <vt:lpstr>Office Theme</vt:lpstr>
      <vt:lpstr>SPQA</vt:lpstr>
      <vt:lpstr>Objectives</vt:lpstr>
      <vt:lpstr>SPQA</vt:lpstr>
      <vt:lpstr>Performance Excellence</vt:lpstr>
      <vt:lpstr>SPQA Points of Entry &amp; Life Cycle</vt:lpstr>
      <vt:lpstr>SPQA Services</vt:lpstr>
      <vt:lpstr>Baldrige as:  (1) An Integrated Improvement System</vt:lpstr>
      <vt:lpstr>Baldrige Performance Excellence Framework </vt:lpstr>
      <vt:lpstr>Journey To Excellence </vt:lpstr>
      <vt:lpstr>Baldrige as: (2) Management System </vt:lpstr>
      <vt:lpstr>Value of the Journey</vt:lpstr>
      <vt:lpstr>Marketable Results of Pursuing the Baldrige Journey</vt:lpstr>
      <vt:lpstr>Get Involved</vt:lpstr>
      <vt:lpstr>PowerPoint Presentation</vt:lpstr>
    </vt:vector>
  </TitlesOfParts>
  <Manager/>
  <Company>Senate Productivity and Quality Awards (SPQA) for Virginia and the District of Columbia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ASQ0511_201904_SPQA.pptx</dc:title>
  <dc:subject>Senate Productivity  and Quality Awards  </dc:subject>
  <dc:creator>m harrington</dc:creator>
  <cp:keywords/>
  <dc:description/>
  <cp:lastModifiedBy>jeff parnes</cp:lastModifiedBy>
  <cp:revision>151</cp:revision>
  <dcterms:created xsi:type="dcterms:W3CDTF">2019-02-24T19:44:29Z</dcterms:created>
  <dcterms:modified xsi:type="dcterms:W3CDTF">2019-04-01T14:17:58Z</dcterms:modified>
  <cp:category>Presentation</cp:category>
</cp:coreProperties>
</file>