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 id="2147483660"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9" r:id="rId12"/>
    <p:sldId id="265" r:id="rId13"/>
    <p:sldId id="266" r:id="rId14"/>
    <p:sldId id="267" r:id="rId15"/>
    <p:sldId id="268" r:id="rId16"/>
    <p:sldId id="270" r:id="rId17"/>
    <p:sldId id="272" r:id="rId18"/>
    <p:sldId id="271" r:id="rId19"/>
    <p:sldId id="273" r:id="rId20"/>
    <p:sldId id="274" r:id="rId21"/>
    <p:sldId id="275" r:id="rId22"/>
    <p:sldId id="276"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82"/>
  </p:normalViewPr>
  <p:slideViewPr>
    <p:cSldViewPr snapToGrid="0" snapToObjects="1">
      <p:cViewPr varScale="1">
        <p:scale>
          <a:sx n="120" d="100"/>
          <a:sy n="120" d="100"/>
        </p:scale>
        <p:origin x="2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45B2B0-6427-E546-88FB-60C81B3CE4AD}" type="datetimeFigureOut">
              <a:rPr lang="en-US" smtClean="0"/>
              <a:t>6/12/24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803D1-482D-A04F-985C-DF0BCCCE578D}" type="slidenum">
              <a:rPr lang="en-US" smtClean="0"/>
              <a:t>‹#›</a:t>
            </a:fld>
            <a:endParaRPr lang="en-US"/>
          </a:p>
        </p:txBody>
      </p:sp>
    </p:spTree>
    <p:extLst>
      <p:ext uri="{BB962C8B-B14F-4D97-AF65-F5344CB8AC3E}">
        <p14:creationId xmlns:p14="http://schemas.microsoft.com/office/powerpoint/2010/main" val="492764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0803D1-482D-A04F-985C-DF0BCCCE578D}" type="slidenum">
              <a:rPr lang="en-US" smtClean="0"/>
              <a:t>1</a:t>
            </a:fld>
            <a:endParaRPr lang="en-US"/>
          </a:p>
        </p:txBody>
      </p:sp>
    </p:spTree>
    <p:extLst>
      <p:ext uri="{BB962C8B-B14F-4D97-AF65-F5344CB8AC3E}">
        <p14:creationId xmlns:p14="http://schemas.microsoft.com/office/powerpoint/2010/main" val="26638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r>
              <a:rPr lang="en-US"/>
              <a:t>6/12/24</a:t>
            </a:r>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ASQ0511 202406 Boeing Quality Problems</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6/12/24</a:t>
            </a:r>
            <a:endParaRPr lang="en-US" dirty="0"/>
          </a:p>
        </p:txBody>
      </p:sp>
      <p:sp>
        <p:nvSpPr>
          <p:cNvPr id="5" name="Footer Placeholder 4"/>
          <p:cNvSpPr>
            <a:spLocks noGrp="1"/>
          </p:cNvSpPr>
          <p:nvPr>
            <p:ph type="ftr" sz="quarter" idx="11"/>
          </p:nvPr>
        </p:nvSpPr>
        <p:spPr/>
        <p:txBody>
          <a:bodyPr/>
          <a:lstStyle/>
          <a:p>
            <a:r>
              <a:rPr lang="en-US"/>
              <a:t>ASQ0511 202406 Boeing Quality Problems</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6/12/24</a:t>
            </a:r>
            <a:endParaRPr lang="en-US" dirty="0"/>
          </a:p>
        </p:txBody>
      </p:sp>
      <p:sp>
        <p:nvSpPr>
          <p:cNvPr id="5" name="Footer Placeholder 4"/>
          <p:cNvSpPr>
            <a:spLocks noGrp="1"/>
          </p:cNvSpPr>
          <p:nvPr>
            <p:ph type="ftr" sz="quarter" idx="11"/>
          </p:nvPr>
        </p:nvSpPr>
        <p:spPr/>
        <p:txBody>
          <a:bodyPr/>
          <a:lstStyle/>
          <a:p>
            <a:r>
              <a:rPr lang="en-US"/>
              <a:t>ASQ0511 202406 Boeing Quality Problems</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C53E7-B147-6249-8718-C6C392868E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ED5CEA-ADFB-C949-8386-E3A788ECF9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AB14CF-BC2B-FA4D-B987-B91B0CE084E2}"/>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7139BB0F-1DA6-144F-A581-308D34136D09}"/>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E96B1B0C-FBDC-5748-98C3-E8BA99D0DD90}"/>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761756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C62F4-4F4D-714A-A2E3-398FAD7A57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239479-13A9-0B42-91F9-050FD4FCB0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E75675-4086-4840-A7AB-FE60D205A176}"/>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BA35CAAC-D75E-1D4B-BCE1-B313C91CC169}"/>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75936463-7D2F-B644-9024-19D2626DDB48}"/>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3922486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A87DE-4EF9-0D48-B3E7-61DB83D507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DE31E7-32D2-B448-9975-6690DC7E08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AA072B-54A8-834E-9986-5B8C83E8E8F2}"/>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D663D33B-8329-8548-9A1B-5961B4D579D1}"/>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E0A04709-DEA0-7545-94D4-DBE18CC527E5}"/>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3159010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54541-521F-AA4F-BE9F-D2D04C2D2B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AC109C-C346-CD46-AC7C-0A6D913180C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6071AC-C127-2845-83E1-1157721BE4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163124-160B-C141-9160-946DE0D5D3B4}"/>
              </a:ext>
            </a:extLst>
          </p:cNvPr>
          <p:cNvSpPr>
            <a:spLocks noGrp="1"/>
          </p:cNvSpPr>
          <p:nvPr>
            <p:ph type="dt" sz="half" idx="10"/>
          </p:nvPr>
        </p:nvSpPr>
        <p:spPr/>
        <p:txBody>
          <a:bodyPr/>
          <a:lstStyle/>
          <a:p>
            <a:r>
              <a:rPr lang="en-US"/>
              <a:t>6/12/24</a:t>
            </a:r>
          </a:p>
        </p:txBody>
      </p:sp>
      <p:sp>
        <p:nvSpPr>
          <p:cNvPr id="6" name="Footer Placeholder 5">
            <a:extLst>
              <a:ext uri="{FF2B5EF4-FFF2-40B4-BE49-F238E27FC236}">
                <a16:creationId xmlns:a16="http://schemas.microsoft.com/office/drawing/2014/main" id="{675CED33-EC10-C34B-9B98-CFE155FD20E6}"/>
              </a:ext>
            </a:extLst>
          </p:cNvPr>
          <p:cNvSpPr>
            <a:spLocks noGrp="1"/>
          </p:cNvSpPr>
          <p:nvPr>
            <p:ph type="ftr" sz="quarter" idx="11"/>
          </p:nvPr>
        </p:nvSpPr>
        <p:spPr/>
        <p:txBody>
          <a:bodyPr/>
          <a:lstStyle/>
          <a:p>
            <a:r>
              <a:rPr lang="en-US"/>
              <a:t>ASQ0511 202406 Boeing Quality Problems</a:t>
            </a:r>
          </a:p>
        </p:txBody>
      </p:sp>
      <p:sp>
        <p:nvSpPr>
          <p:cNvPr id="7" name="Slide Number Placeholder 6">
            <a:extLst>
              <a:ext uri="{FF2B5EF4-FFF2-40B4-BE49-F238E27FC236}">
                <a16:creationId xmlns:a16="http://schemas.microsoft.com/office/drawing/2014/main" id="{39AB5EC4-17A7-1942-8331-9D78362A3316}"/>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879732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50B93-3FFF-434C-AAB6-29A3E491B8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9D0AE1-5AE7-FE41-B67F-48EE9CB2B9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DA7684-1FBF-BA46-9559-A568A3D6053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32714F-64BD-D242-9892-EE59060C88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0760A5-BBD4-4C42-A3DD-7AB78BE2E9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D0483F-68F7-6D4D-B7EB-CF0CD04FFBEE}"/>
              </a:ext>
            </a:extLst>
          </p:cNvPr>
          <p:cNvSpPr>
            <a:spLocks noGrp="1"/>
          </p:cNvSpPr>
          <p:nvPr>
            <p:ph type="dt" sz="half" idx="10"/>
          </p:nvPr>
        </p:nvSpPr>
        <p:spPr/>
        <p:txBody>
          <a:bodyPr/>
          <a:lstStyle/>
          <a:p>
            <a:r>
              <a:rPr lang="en-US"/>
              <a:t>6/12/24</a:t>
            </a:r>
          </a:p>
        </p:txBody>
      </p:sp>
      <p:sp>
        <p:nvSpPr>
          <p:cNvPr id="8" name="Footer Placeholder 7">
            <a:extLst>
              <a:ext uri="{FF2B5EF4-FFF2-40B4-BE49-F238E27FC236}">
                <a16:creationId xmlns:a16="http://schemas.microsoft.com/office/drawing/2014/main" id="{89CB1D24-BF4D-F24D-B7CA-E0A3DE1A05EA}"/>
              </a:ext>
            </a:extLst>
          </p:cNvPr>
          <p:cNvSpPr>
            <a:spLocks noGrp="1"/>
          </p:cNvSpPr>
          <p:nvPr>
            <p:ph type="ftr" sz="quarter" idx="11"/>
          </p:nvPr>
        </p:nvSpPr>
        <p:spPr/>
        <p:txBody>
          <a:bodyPr/>
          <a:lstStyle/>
          <a:p>
            <a:r>
              <a:rPr lang="en-US"/>
              <a:t>ASQ0511 202406 Boeing Quality Problems</a:t>
            </a:r>
          </a:p>
        </p:txBody>
      </p:sp>
      <p:sp>
        <p:nvSpPr>
          <p:cNvPr id="9" name="Slide Number Placeholder 8">
            <a:extLst>
              <a:ext uri="{FF2B5EF4-FFF2-40B4-BE49-F238E27FC236}">
                <a16:creationId xmlns:a16="http://schemas.microsoft.com/office/drawing/2014/main" id="{2818D1A8-14DB-0946-BF0A-D67A441A6114}"/>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186812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1EE13-FD34-2240-8289-B9E9D754C2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949407-0CC5-534D-B017-70F2C654836E}"/>
              </a:ext>
            </a:extLst>
          </p:cNvPr>
          <p:cNvSpPr>
            <a:spLocks noGrp="1"/>
          </p:cNvSpPr>
          <p:nvPr>
            <p:ph type="dt" sz="half" idx="10"/>
          </p:nvPr>
        </p:nvSpPr>
        <p:spPr/>
        <p:txBody>
          <a:bodyPr/>
          <a:lstStyle/>
          <a:p>
            <a:r>
              <a:rPr lang="en-US"/>
              <a:t>6/12/24</a:t>
            </a:r>
          </a:p>
        </p:txBody>
      </p:sp>
      <p:sp>
        <p:nvSpPr>
          <p:cNvPr id="4" name="Footer Placeholder 3">
            <a:extLst>
              <a:ext uri="{FF2B5EF4-FFF2-40B4-BE49-F238E27FC236}">
                <a16:creationId xmlns:a16="http://schemas.microsoft.com/office/drawing/2014/main" id="{49C13110-E189-B846-9F4E-ACDF2BC3B7B7}"/>
              </a:ext>
            </a:extLst>
          </p:cNvPr>
          <p:cNvSpPr>
            <a:spLocks noGrp="1"/>
          </p:cNvSpPr>
          <p:nvPr>
            <p:ph type="ftr" sz="quarter" idx="11"/>
          </p:nvPr>
        </p:nvSpPr>
        <p:spPr/>
        <p:txBody>
          <a:bodyPr/>
          <a:lstStyle/>
          <a:p>
            <a:r>
              <a:rPr lang="en-US"/>
              <a:t>ASQ0511 202406 Boeing Quality Problems</a:t>
            </a:r>
          </a:p>
        </p:txBody>
      </p:sp>
      <p:sp>
        <p:nvSpPr>
          <p:cNvPr id="5" name="Slide Number Placeholder 4">
            <a:extLst>
              <a:ext uri="{FF2B5EF4-FFF2-40B4-BE49-F238E27FC236}">
                <a16:creationId xmlns:a16="http://schemas.microsoft.com/office/drawing/2014/main" id="{B773A931-7CFC-BA46-B405-16F7FB2B26AD}"/>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35517054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0D1A5D-1F5E-4741-8AB5-F664D3AEF04A}"/>
              </a:ext>
            </a:extLst>
          </p:cNvPr>
          <p:cNvSpPr>
            <a:spLocks noGrp="1"/>
          </p:cNvSpPr>
          <p:nvPr>
            <p:ph type="dt" sz="half" idx="10"/>
          </p:nvPr>
        </p:nvSpPr>
        <p:spPr/>
        <p:txBody>
          <a:bodyPr/>
          <a:lstStyle/>
          <a:p>
            <a:r>
              <a:rPr lang="en-US"/>
              <a:t>6/12/24</a:t>
            </a:r>
          </a:p>
        </p:txBody>
      </p:sp>
      <p:sp>
        <p:nvSpPr>
          <p:cNvPr id="3" name="Footer Placeholder 2">
            <a:extLst>
              <a:ext uri="{FF2B5EF4-FFF2-40B4-BE49-F238E27FC236}">
                <a16:creationId xmlns:a16="http://schemas.microsoft.com/office/drawing/2014/main" id="{7CA7B67F-D74A-2E49-93BD-B032709AFA72}"/>
              </a:ext>
            </a:extLst>
          </p:cNvPr>
          <p:cNvSpPr>
            <a:spLocks noGrp="1"/>
          </p:cNvSpPr>
          <p:nvPr>
            <p:ph type="ftr" sz="quarter" idx="11"/>
          </p:nvPr>
        </p:nvSpPr>
        <p:spPr/>
        <p:txBody>
          <a:bodyPr/>
          <a:lstStyle/>
          <a:p>
            <a:r>
              <a:rPr lang="en-US"/>
              <a:t>ASQ0511 202406 Boeing Quality Problems</a:t>
            </a:r>
          </a:p>
        </p:txBody>
      </p:sp>
      <p:sp>
        <p:nvSpPr>
          <p:cNvPr id="4" name="Slide Number Placeholder 3">
            <a:extLst>
              <a:ext uri="{FF2B5EF4-FFF2-40B4-BE49-F238E27FC236}">
                <a16:creationId xmlns:a16="http://schemas.microsoft.com/office/drawing/2014/main" id="{D9DE81B1-E53D-F64A-AF61-3440D076783D}"/>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12690555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8BB6-2949-6942-A034-69C9F46582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3041C2-F653-DE40-A6F1-CE0838BE75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8EA7E1-9EE7-F440-8D81-83EAE17FFC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EB7A9D-0C91-3344-9FD5-C06BBC6489BB}"/>
              </a:ext>
            </a:extLst>
          </p:cNvPr>
          <p:cNvSpPr>
            <a:spLocks noGrp="1"/>
          </p:cNvSpPr>
          <p:nvPr>
            <p:ph type="dt" sz="half" idx="10"/>
          </p:nvPr>
        </p:nvSpPr>
        <p:spPr/>
        <p:txBody>
          <a:bodyPr/>
          <a:lstStyle/>
          <a:p>
            <a:r>
              <a:rPr lang="en-US"/>
              <a:t>6/12/24</a:t>
            </a:r>
          </a:p>
        </p:txBody>
      </p:sp>
      <p:sp>
        <p:nvSpPr>
          <p:cNvPr id="6" name="Footer Placeholder 5">
            <a:extLst>
              <a:ext uri="{FF2B5EF4-FFF2-40B4-BE49-F238E27FC236}">
                <a16:creationId xmlns:a16="http://schemas.microsoft.com/office/drawing/2014/main" id="{43B51CB6-0FC0-AD40-AD0D-5C4EA24BF81F}"/>
              </a:ext>
            </a:extLst>
          </p:cNvPr>
          <p:cNvSpPr>
            <a:spLocks noGrp="1"/>
          </p:cNvSpPr>
          <p:nvPr>
            <p:ph type="ftr" sz="quarter" idx="11"/>
          </p:nvPr>
        </p:nvSpPr>
        <p:spPr/>
        <p:txBody>
          <a:bodyPr/>
          <a:lstStyle/>
          <a:p>
            <a:r>
              <a:rPr lang="en-US"/>
              <a:t>ASQ0511 202406 Boeing Quality Problems</a:t>
            </a:r>
          </a:p>
        </p:txBody>
      </p:sp>
      <p:sp>
        <p:nvSpPr>
          <p:cNvPr id="7" name="Slide Number Placeholder 6">
            <a:extLst>
              <a:ext uri="{FF2B5EF4-FFF2-40B4-BE49-F238E27FC236}">
                <a16:creationId xmlns:a16="http://schemas.microsoft.com/office/drawing/2014/main" id="{23E1AB19-0A5C-E543-8987-D317BDCFD3CA}"/>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45828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6/12/24</a:t>
            </a:r>
            <a:endParaRPr lang="en-US" dirty="0"/>
          </a:p>
        </p:txBody>
      </p:sp>
      <p:sp>
        <p:nvSpPr>
          <p:cNvPr id="5" name="Footer Placeholder 4"/>
          <p:cNvSpPr>
            <a:spLocks noGrp="1"/>
          </p:cNvSpPr>
          <p:nvPr>
            <p:ph type="ftr" sz="quarter" idx="11"/>
          </p:nvPr>
        </p:nvSpPr>
        <p:spPr/>
        <p:txBody>
          <a:bodyPr/>
          <a:lstStyle/>
          <a:p>
            <a:r>
              <a:rPr lang="en-US" dirty="0"/>
              <a:t>ASQ0511 202406 Boeing Quality Problems</a:t>
            </a:r>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4CFD5-4DA4-4744-BE46-5F706EFBD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23ECF2-7B46-6A41-91FE-E1304C3102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89A7CF-B07F-634D-A420-71CEA9758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22387D-4D62-074C-9BBC-D2CF57B49F37}"/>
              </a:ext>
            </a:extLst>
          </p:cNvPr>
          <p:cNvSpPr>
            <a:spLocks noGrp="1"/>
          </p:cNvSpPr>
          <p:nvPr>
            <p:ph type="dt" sz="half" idx="10"/>
          </p:nvPr>
        </p:nvSpPr>
        <p:spPr/>
        <p:txBody>
          <a:bodyPr/>
          <a:lstStyle/>
          <a:p>
            <a:r>
              <a:rPr lang="en-US"/>
              <a:t>6/12/24</a:t>
            </a:r>
          </a:p>
        </p:txBody>
      </p:sp>
      <p:sp>
        <p:nvSpPr>
          <p:cNvPr id="6" name="Footer Placeholder 5">
            <a:extLst>
              <a:ext uri="{FF2B5EF4-FFF2-40B4-BE49-F238E27FC236}">
                <a16:creationId xmlns:a16="http://schemas.microsoft.com/office/drawing/2014/main" id="{3BE95F2B-38B9-8146-8CC3-ED1548CC485F}"/>
              </a:ext>
            </a:extLst>
          </p:cNvPr>
          <p:cNvSpPr>
            <a:spLocks noGrp="1"/>
          </p:cNvSpPr>
          <p:nvPr>
            <p:ph type="ftr" sz="quarter" idx="11"/>
          </p:nvPr>
        </p:nvSpPr>
        <p:spPr/>
        <p:txBody>
          <a:bodyPr/>
          <a:lstStyle/>
          <a:p>
            <a:r>
              <a:rPr lang="en-US"/>
              <a:t>ASQ0511 202406 Boeing Quality Problems</a:t>
            </a:r>
          </a:p>
        </p:txBody>
      </p:sp>
      <p:sp>
        <p:nvSpPr>
          <p:cNvPr id="7" name="Slide Number Placeholder 6">
            <a:extLst>
              <a:ext uri="{FF2B5EF4-FFF2-40B4-BE49-F238E27FC236}">
                <a16:creationId xmlns:a16="http://schemas.microsoft.com/office/drawing/2014/main" id="{77A773E0-C1E1-1C4A-AB50-BCC10893AE32}"/>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201718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AD542-DA01-C444-B552-E7465002FE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0CE32E-EF96-6B4D-BF85-4FF43AB222E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68F285-441A-CA47-8D21-1FFE52F26D78}"/>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8C37743B-44A5-194A-90DD-2A99131060A7}"/>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F00FBA01-892D-DB47-A563-467AF7455EA1}"/>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1483023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29C715-E1DE-8B4B-9326-B5E59BE635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5E8FDC-4B57-434B-B299-287A4B7D93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65475E-2475-4E4F-BCCC-D0A1860CAB0D}"/>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43E5B5B7-E734-4340-9B0A-BE87CBB89569}"/>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7C5E84B2-3D08-A84B-B69E-89C7F9DF0A90}"/>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0539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r>
              <a:rPr lang="en-US"/>
              <a:t>6/12/24</a:t>
            </a:r>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ASQ0511 202406 Boeing Quality Problems</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6/12/24</a:t>
            </a:r>
            <a:endParaRPr lang="en-US" dirty="0"/>
          </a:p>
        </p:txBody>
      </p:sp>
      <p:sp>
        <p:nvSpPr>
          <p:cNvPr id="6" name="Footer Placeholder 5"/>
          <p:cNvSpPr>
            <a:spLocks noGrp="1"/>
          </p:cNvSpPr>
          <p:nvPr>
            <p:ph type="ftr" sz="quarter" idx="11"/>
          </p:nvPr>
        </p:nvSpPr>
        <p:spPr/>
        <p:txBody>
          <a:bodyPr/>
          <a:lstStyle/>
          <a:p>
            <a:r>
              <a:rPr lang="en-US"/>
              <a:t>ASQ0511 202406 Boeing Quality Problems</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6/12/24</a:t>
            </a:r>
            <a:endParaRPr lang="en-US" dirty="0"/>
          </a:p>
        </p:txBody>
      </p:sp>
      <p:sp>
        <p:nvSpPr>
          <p:cNvPr id="8" name="Footer Placeholder 7"/>
          <p:cNvSpPr>
            <a:spLocks noGrp="1"/>
          </p:cNvSpPr>
          <p:nvPr>
            <p:ph type="ftr" sz="quarter" idx="11"/>
          </p:nvPr>
        </p:nvSpPr>
        <p:spPr/>
        <p:txBody>
          <a:bodyPr/>
          <a:lstStyle/>
          <a:p>
            <a:r>
              <a:rPr lang="en-US"/>
              <a:t>ASQ0511 202406 Boeing Quality Problems</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6/12/24</a:t>
            </a:r>
            <a:endParaRPr lang="en-US" dirty="0"/>
          </a:p>
        </p:txBody>
      </p:sp>
      <p:sp>
        <p:nvSpPr>
          <p:cNvPr id="4" name="Footer Placeholder 3"/>
          <p:cNvSpPr>
            <a:spLocks noGrp="1"/>
          </p:cNvSpPr>
          <p:nvPr>
            <p:ph type="ftr" sz="quarter" idx="11"/>
          </p:nvPr>
        </p:nvSpPr>
        <p:spPr/>
        <p:txBody>
          <a:bodyPr/>
          <a:lstStyle/>
          <a:p>
            <a:r>
              <a:rPr lang="en-US"/>
              <a:t>ASQ0511 202406 Boeing Quality Problems</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6/12/24</a:t>
            </a:r>
            <a:endParaRPr lang="en-US" dirty="0"/>
          </a:p>
        </p:txBody>
      </p:sp>
      <p:sp>
        <p:nvSpPr>
          <p:cNvPr id="3" name="Footer Placeholder 2"/>
          <p:cNvSpPr>
            <a:spLocks noGrp="1"/>
          </p:cNvSpPr>
          <p:nvPr>
            <p:ph type="ftr" sz="quarter" idx="11"/>
          </p:nvPr>
        </p:nvSpPr>
        <p:spPr/>
        <p:txBody>
          <a:bodyPr/>
          <a:lstStyle/>
          <a:p>
            <a:r>
              <a:rPr lang="en-US"/>
              <a:t>ASQ0511 202406 Boeing Quality Problems</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r>
              <a:rPr lang="en-US"/>
              <a:t>6/12/24</a:t>
            </a:r>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ASQ0511 202406 Boeing Quality Problems</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r>
              <a:rPr lang="en-US"/>
              <a:t>6/12/24</a:t>
            </a:r>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ASQ0511 202406 Boeing Quality Problems</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6/12/24</a:t>
            </a:r>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ASQ0511 202406 Boeing Quality Problems</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FE1534-EB6B-6C42-86A8-E741BC3F4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4BAD5F-C1BB-344E-9C51-1DE1488E77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9CB519-3B5B-7340-B06E-2CD00D174A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6/12/24</a:t>
            </a:r>
          </a:p>
        </p:txBody>
      </p:sp>
      <p:sp>
        <p:nvSpPr>
          <p:cNvPr id="5" name="Footer Placeholder 4">
            <a:extLst>
              <a:ext uri="{FF2B5EF4-FFF2-40B4-BE49-F238E27FC236}">
                <a16:creationId xmlns:a16="http://schemas.microsoft.com/office/drawing/2014/main" id="{6CE18137-F485-2249-8D7D-ABE338CC8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42AEEBE9-4B1E-9F44-A2A0-0ACE872091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20353-9C1A-A149-A17E-F6E6D493FCC2}" type="slidenum">
              <a:rPr lang="en-US" smtClean="0"/>
              <a:t>‹#›</a:t>
            </a:fld>
            <a:endParaRPr lang="en-US"/>
          </a:p>
        </p:txBody>
      </p:sp>
    </p:spTree>
    <p:extLst>
      <p:ext uri="{BB962C8B-B14F-4D97-AF65-F5344CB8AC3E}">
        <p14:creationId xmlns:p14="http://schemas.microsoft.com/office/powerpoint/2010/main" val="2409696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fortune.com/company/airbus-grou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ortune.com/company/northrop-grumma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ritannica.com/money/business-organization" TargetMode="External"/><Relationship Id="rId2" Type="http://schemas.openxmlformats.org/officeDocument/2006/relationships/hyperlink" Target="https://www.britannica.com/biography/William-E-Boeing" TargetMode="External"/><Relationship Id="rId1" Type="http://schemas.openxmlformats.org/officeDocument/2006/relationships/slideLayout" Target="../slideLayouts/slideLayout2.xml"/><Relationship Id="rId6" Type="http://schemas.openxmlformats.org/officeDocument/2006/relationships/hyperlink" Target="https://www.britannica.com/technology/manufacturing" TargetMode="External"/><Relationship Id="rId5" Type="http://schemas.openxmlformats.org/officeDocument/2006/relationships/hyperlink" Target="https://www.britannica.com/event/World-War-I" TargetMode="External"/><Relationship Id="rId4" Type="http://schemas.openxmlformats.org/officeDocument/2006/relationships/hyperlink" Target="https://www.britannica.com/topic/navy"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fortune.com/2024/02/22/boeing-stock-crash-history-737-outlook/" TargetMode="External"/><Relationship Id="rId2" Type="http://schemas.openxmlformats.org/officeDocument/2006/relationships/hyperlink" Target="https://www.proquest.com/docview/2246851715" TargetMode="External"/><Relationship Id="rId1" Type="http://schemas.openxmlformats.org/officeDocument/2006/relationships/slideLayout" Target="../slideLayouts/slideLayout2.xml"/><Relationship Id="rId6" Type="http://schemas.openxmlformats.org/officeDocument/2006/relationships/hyperlink" Target="https://www.bloomberg.com/news/features/2024-03-29/boeing-s-plane-safety-problems-aren-t-the-only-issue-to-fix" TargetMode="External"/><Relationship Id="rId5" Type="http://schemas.openxmlformats.org/officeDocument/2006/relationships/hyperlink" Target="https://www.britannica.com/money/Boeing-Company#ref126554" TargetMode="External"/><Relationship Id="rId4" Type="http://schemas.openxmlformats.org/officeDocument/2006/relationships/hyperlink" Target="https://www.nytimes.com/2024/03/28/business/boeing-quality-problems-speed.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jeff@parnes.net" TargetMode="External"/><Relationship Id="rId2" Type="http://schemas.openxmlformats.org/officeDocument/2006/relationships/hyperlink" Target="mailto:webmaster24@ASQ0511.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Boeing_B-52_Stratofortress" TargetMode="External"/><Relationship Id="rId3" Type="http://schemas.openxmlformats.org/officeDocument/2006/relationships/hyperlink" Target="https://en.wikipedia.org/wiki/Boeing_314_Clipper" TargetMode="External"/><Relationship Id="rId7" Type="http://schemas.openxmlformats.org/officeDocument/2006/relationships/hyperlink" Target="https://en.wikipedia.org/wiki/Boeing_B-47_Stratojet" TargetMode="External"/><Relationship Id="rId2" Type="http://schemas.openxmlformats.org/officeDocument/2006/relationships/hyperlink" Target="https://en.wikipedia.org/wiki/Boeing_247" TargetMode="External"/><Relationship Id="rId1" Type="http://schemas.openxmlformats.org/officeDocument/2006/relationships/slideLayout" Target="../slideLayouts/slideLayout2.xml"/><Relationship Id="rId6" Type="http://schemas.openxmlformats.org/officeDocument/2006/relationships/hyperlink" Target="https://en.wikipedia.org/wiki/Boeing_B-29_Superfortress" TargetMode="External"/><Relationship Id="rId5" Type="http://schemas.openxmlformats.org/officeDocument/2006/relationships/hyperlink" Target="https://en.wikipedia.org/wiki/Boeing_307_Stratoliner" TargetMode="External"/><Relationship Id="rId4" Type="http://schemas.openxmlformats.org/officeDocument/2006/relationships/hyperlink" Target="https://www.britannica.com/money/Pan-American-World-Airways-In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Boeing_727" TargetMode="External"/><Relationship Id="rId2" Type="http://schemas.openxmlformats.org/officeDocument/2006/relationships/hyperlink" Target="https://en.wikipedia.org/wiki/Boeing_707" TargetMode="External"/><Relationship Id="rId1" Type="http://schemas.openxmlformats.org/officeDocument/2006/relationships/slideLayout" Target="../slideLayouts/slideLayout2.xml"/><Relationship Id="rId5" Type="http://schemas.openxmlformats.org/officeDocument/2006/relationships/hyperlink" Target="https://en.wikipedia.org/wiki/Boeing_747" TargetMode="External"/><Relationship Id="rId4" Type="http://schemas.openxmlformats.org/officeDocument/2006/relationships/hyperlink" Target="https://en.wikipedia.org/wiki/Boeing_737"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Boeing_757" TargetMode="External"/><Relationship Id="rId2" Type="http://schemas.openxmlformats.org/officeDocument/2006/relationships/hyperlink" Target="https://en.wikipedia.org/wiki/Boeing_767" TargetMode="External"/><Relationship Id="rId1" Type="http://schemas.openxmlformats.org/officeDocument/2006/relationships/slideLayout" Target="../slideLayouts/slideLayout2.xml"/><Relationship Id="rId5" Type="http://schemas.openxmlformats.org/officeDocument/2006/relationships/hyperlink" Target="https://en.wikipedia.org/wiki/Boeing_787_Dreamliner" TargetMode="External"/><Relationship Id="rId4" Type="http://schemas.openxmlformats.org/officeDocument/2006/relationships/hyperlink" Target="https://en.wikipedia.org/wiki/Boeing_77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76080-4A1C-A74A-8331-DCE54BFBA84C}"/>
              </a:ext>
            </a:extLst>
          </p:cNvPr>
          <p:cNvSpPr>
            <a:spLocks noGrp="1"/>
          </p:cNvSpPr>
          <p:nvPr>
            <p:ph type="ctrTitle"/>
          </p:nvPr>
        </p:nvSpPr>
        <p:spPr/>
        <p:txBody>
          <a:bodyPr/>
          <a:lstStyle/>
          <a:p>
            <a:r>
              <a:rPr lang="en-US" sz="5400" dirty="0"/>
              <a:t>Boeing Quality - What Went Wrong?</a:t>
            </a:r>
          </a:p>
        </p:txBody>
      </p:sp>
      <p:sp>
        <p:nvSpPr>
          <p:cNvPr id="3" name="Subtitle 2">
            <a:extLst>
              <a:ext uri="{FF2B5EF4-FFF2-40B4-BE49-F238E27FC236}">
                <a16:creationId xmlns:a16="http://schemas.microsoft.com/office/drawing/2014/main" id="{30A5C956-A07C-EB43-A4C3-25B45722345D}"/>
              </a:ext>
            </a:extLst>
          </p:cNvPr>
          <p:cNvSpPr>
            <a:spLocks noGrp="1"/>
          </p:cNvSpPr>
          <p:nvPr>
            <p:ph type="subTitle" idx="1"/>
          </p:nvPr>
        </p:nvSpPr>
        <p:spPr/>
        <p:txBody>
          <a:bodyPr>
            <a:normAutofit fontScale="92500" lnSpcReduction="10000"/>
          </a:bodyPr>
          <a:lstStyle/>
          <a:p>
            <a:r>
              <a:rPr lang="en-US" dirty="0"/>
              <a:t>Jeff Parnes - 12 June 2024</a:t>
            </a:r>
          </a:p>
          <a:p>
            <a:r>
              <a:rPr lang="en-US" dirty="0"/>
              <a:t>A presentation to the Northern Virginia Section of the American Society for Quality-</a:t>
            </a:r>
          </a:p>
          <a:p>
            <a:endParaRPr lang="en-US" dirty="0"/>
          </a:p>
        </p:txBody>
      </p:sp>
    </p:spTree>
    <p:extLst>
      <p:ext uri="{BB962C8B-B14F-4D97-AF65-F5344CB8AC3E}">
        <p14:creationId xmlns:p14="http://schemas.microsoft.com/office/powerpoint/2010/main" val="3641900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D334B-0A7F-4F4D-8E3C-0361B57642A4}"/>
              </a:ext>
            </a:extLst>
          </p:cNvPr>
          <p:cNvSpPr>
            <a:spLocks noGrp="1"/>
          </p:cNvSpPr>
          <p:nvPr>
            <p:ph type="title"/>
          </p:nvPr>
        </p:nvSpPr>
        <p:spPr>
          <a:xfrm>
            <a:off x="1371600" y="271130"/>
            <a:ext cx="9601200" cy="951614"/>
          </a:xfrm>
        </p:spPr>
        <p:txBody>
          <a:bodyPr>
            <a:normAutofit fontScale="90000"/>
          </a:bodyPr>
          <a:lstStyle/>
          <a:p>
            <a:r>
              <a:rPr lang="en-US" sz="3200" dirty="0"/>
              <a:t>A Less Capital-intensive Model, Focusing More Strongly on Where It Could Add the Greatest Value</a:t>
            </a:r>
          </a:p>
        </p:txBody>
      </p:sp>
      <p:sp>
        <p:nvSpPr>
          <p:cNvPr id="3" name="Content Placeholder 2">
            <a:extLst>
              <a:ext uri="{FF2B5EF4-FFF2-40B4-BE49-F238E27FC236}">
                <a16:creationId xmlns:a16="http://schemas.microsoft.com/office/drawing/2014/main" id="{BD2C77C3-070D-9D4A-9F6D-3D6A5145BA91}"/>
              </a:ext>
            </a:extLst>
          </p:cNvPr>
          <p:cNvSpPr>
            <a:spLocks noGrp="1"/>
          </p:cNvSpPr>
          <p:nvPr>
            <p:ph idx="1"/>
          </p:nvPr>
        </p:nvSpPr>
        <p:spPr>
          <a:xfrm>
            <a:off x="1371600" y="1222744"/>
            <a:ext cx="9601200" cy="5146158"/>
          </a:xfrm>
        </p:spPr>
        <p:txBody>
          <a:bodyPr>
            <a:normAutofit fontScale="92500"/>
          </a:bodyPr>
          <a:lstStyle/>
          <a:p>
            <a:r>
              <a:rPr lang="en-US" dirty="0" err="1"/>
              <a:t>Stonecipher</a:t>
            </a:r>
            <a:r>
              <a:rPr lang="en-US" dirty="0"/>
              <a:t>, then president, and commercial aircraft </a:t>
            </a:r>
            <a:r>
              <a:rPr lang="en-US" dirty="0" err="1"/>
              <a:t>chiefAlan</a:t>
            </a:r>
            <a:r>
              <a:rPr lang="en-US" dirty="0"/>
              <a:t> </a:t>
            </a:r>
            <a:r>
              <a:rPr lang="en-US" dirty="0" err="1"/>
              <a:t>Mulally</a:t>
            </a:r>
            <a:r>
              <a:rPr lang="en-US" dirty="0"/>
              <a:t>––backed strongly by new director Jim McNerney, another GE alumnus—pushed for a new, “clean sheet” wide-body that Boeing could build at far lower cost than its previous version, the 777. </a:t>
            </a:r>
          </a:p>
          <a:p>
            <a:pPr lvl="1"/>
            <a:r>
              <a:rPr lang="en-US" dirty="0"/>
              <a:t>Both Boeing and </a:t>
            </a:r>
            <a:r>
              <a:rPr lang="en-US" dirty="0">
                <a:hlinkClick r:id="rId2"/>
              </a:rPr>
              <a:t>Airbus</a:t>
            </a:r>
            <a:r>
              <a:rPr lang="en-US" dirty="0"/>
              <a:t> had long deployed subcontractors, though both built the major systems in-house. But for the 787, Boeing launched not just a new aircraft, but an entirely original business model. It signed “partners” who contributed billions toward the project in advance, in exchange for long-term contracts for supplying the key portions of the aircraft. Among the recruits were GE for engines, Rockwell Collins for traffic alert systems, and Spirit AeroSystems for fuselages. </a:t>
            </a:r>
          </a:p>
          <a:p>
            <a:pPr lvl="1"/>
            <a:r>
              <a:rPr lang="en-US" dirty="0"/>
              <a:t>The new paradigm, management reckoned, would allow the </a:t>
            </a:r>
            <a:r>
              <a:rPr lang="en-US" dirty="0" err="1"/>
              <a:t>planemaker</a:t>
            </a:r>
            <a:r>
              <a:rPr lang="en-US" dirty="0"/>
              <a:t> to move quickly so that it wouldn’t lose orders to the forthcoming Airbus A380. By contrast, Airbus didn’t need partners for funding. It regularly secured its development backing for new models from the French and German governments. </a:t>
            </a:r>
          </a:p>
          <a:p>
            <a:r>
              <a:rPr lang="en-US" dirty="0"/>
              <a:t>In the 787 program, Boeing radically altered its flight plan and diverged from its chief rival by adopting a less capital-intensive model and focusing more strongly on where it could add the greatest value, in hatching the overall design and providing final assembly</a:t>
            </a:r>
          </a:p>
        </p:txBody>
      </p:sp>
      <p:sp>
        <p:nvSpPr>
          <p:cNvPr id="4" name="Date Placeholder 3">
            <a:extLst>
              <a:ext uri="{FF2B5EF4-FFF2-40B4-BE49-F238E27FC236}">
                <a16:creationId xmlns:a16="http://schemas.microsoft.com/office/drawing/2014/main" id="{5E40486F-8183-8941-88BC-928FC5D0CFB3}"/>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8A23A6A9-0129-E347-BE74-0815B2FAB170}"/>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81EADE6B-4C5B-5C48-9A38-9D92EAAE6547}"/>
              </a:ext>
            </a:extLst>
          </p:cNvPr>
          <p:cNvSpPr>
            <a:spLocks noGrp="1"/>
          </p:cNvSpPr>
          <p:nvPr>
            <p:ph type="sldNum" sz="quarter" idx="12"/>
          </p:nvPr>
        </p:nvSpPr>
        <p:spPr/>
        <p:txBody>
          <a:bodyPr/>
          <a:lstStyle/>
          <a:p>
            <a:fld id="{69E57DC2-970A-4B3E-BB1C-7A09969E49DF}" type="slidenum">
              <a:rPr lang="en-US" smtClean="0"/>
              <a:t>10</a:t>
            </a:fld>
            <a:endParaRPr lang="en-US" dirty="0"/>
          </a:p>
        </p:txBody>
      </p:sp>
    </p:spTree>
    <p:extLst>
      <p:ext uri="{BB962C8B-B14F-4D97-AF65-F5344CB8AC3E}">
        <p14:creationId xmlns:p14="http://schemas.microsoft.com/office/powerpoint/2010/main" val="38179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D334B-0A7F-4F4D-8E3C-0361B57642A4}"/>
              </a:ext>
            </a:extLst>
          </p:cNvPr>
          <p:cNvSpPr>
            <a:spLocks noGrp="1"/>
          </p:cNvSpPr>
          <p:nvPr>
            <p:ph type="title"/>
          </p:nvPr>
        </p:nvSpPr>
        <p:spPr>
          <a:xfrm>
            <a:off x="1371600" y="271130"/>
            <a:ext cx="9601200" cy="951614"/>
          </a:xfrm>
        </p:spPr>
        <p:txBody>
          <a:bodyPr>
            <a:normAutofit fontScale="90000"/>
          </a:bodyPr>
          <a:lstStyle/>
          <a:p>
            <a:r>
              <a:rPr lang="en-US" sz="3200" dirty="0"/>
              <a:t>The 787 “Partnering” Approach Required a Totally Different Manufacturing Blueprint</a:t>
            </a:r>
          </a:p>
        </p:txBody>
      </p:sp>
      <p:sp>
        <p:nvSpPr>
          <p:cNvPr id="3" name="Content Placeholder 2">
            <a:extLst>
              <a:ext uri="{FF2B5EF4-FFF2-40B4-BE49-F238E27FC236}">
                <a16:creationId xmlns:a16="http://schemas.microsoft.com/office/drawing/2014/main" id="{BD2C77C3-070D-9D4A-9F6D-3D6A5145BA91}"/>
              </a:ext>
            </a:extLst>
          </p:cNvPr>
          <p:cNvSpPr>
            <a:spLocks noGrp="1"/>
          </p:cNvSpPr>
          <p:nvPr>
            <p:ph idx="1"/>
          </p:nvPr>
        </p:nvSpPr>
        <p:spPr>
          <a:xfrm>
            <a:off x="1371600" y="1222744"/>
            <a:ext cx="9601200" cy="5146158"/>
          </a:xfrm>
        </p:spPr>
        <p:txBody>
          <a:bodyPr>
            <a:normAutofit/>
          </a:bodyPr>
          <a:lstStyle/>
          <a:p>
            <a:r>
              <a:rPr lang="en-US" dirty="0"/>
              <a:t>The 787 “partnering” approach required a totally different manufacturing blueprint from Boeing’s use of subcontractors in the past. </a:t>
            </a:r>
          </a:p>
          <a:p>
            <a:pPr lvl="1"/>
            <a:r>
              <a:rPr lang="en-US" dirty="0"/>
              <a:t>“The 787 set Boeing on its ear,” says Richard Safran, a former aerospace engineer at </a:t>
            </a:r>
            <a:r>
              <a:rPr lang="en-US" dirty="0">
                <a:hlinkClick r:id="rId2"/>
              </a:rPr>
              <a:t>Northrop Grumman</a:t>
            </a:r>
            <a:r>
              <a:rPr lang="en-US" dirty="0"/>
              <a:t> who’s now an analyst at Seaport Research Partners.</a:t>
            </a:r>
          </a:p>
          <a:p>
            <a:pPr lvl="1"/>
            <a:r>
              <a:rPr lang="en-US" dirty="0"/>
              <a:t>“Boeing was saying to its suppliers, ‘You design the part or section, and tell us how you’ll build it. You need to do integration work. Now all the suppliers are mini-Boeings. They’re suddenly investing in design and engineering work, not just making the parts Boeing designed for them. It was hard for Boeing to control quality in that system, and it still is.” </a:t>
            </a:r>
          </a:p>
          <a:p>
            <a:pPr lvl="1"/>
            <a:r>
              <a:rPr lang="en-US" dirty="0"/>
              <a:t>For Safran, Boeing never lost its talent for topflight engineering. The problem was that starting with </a:t>
            </a:r>
            <a:r>
              <a:rPr lang="en-US" dirty="0" err="1"/>
              <a:t>Stonecipher</a:t>
            </a:r>
            <a:r>
              <a:rPr lang="en-US" dirty="0"/>
              <a:t>, its CEOs layered on an obsession with hammering down expenses that conflicted with Boeing tradition and sowed confusion. “The cost culture was the culprit,” he says. “It started with </a:t>
            </a:r>
            <a:r>
              <a:rPr lang="en-US" dirty="0" err="1"/>
              <a:t>Stonecipher</a:t>
            </a:r>
            <a:r>
              <a:rPr lang="en-US" dirty="0"/>
              <a:t>, and his successors executed on it.”</a:t>
            </a:r>
          </a:p>
          <a:p>
            <a:endParaRPr lang="en-US" dirty="0"/>
          </a:p>
        </p:txBody>
      </p:sp>
      <p:sp>
        <p:nvSpPr>
          <p:cNvPr id="4" name="Date Placeholder 3">
            <a:extLst>
              <a:ext uri="{FF2B5EF4-FFF2-40B4-BE49-F238E27FC236}">
                <a16:creationId xmlns:a16="http://schemas.microsoft.com/office/drawing/2014/main" id="{7D54692F-3ECC-2743-9652-A20C68F52769}"/>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3BC3A5F3-33EC-8441-8E6F-86E3D2BE6C7A}"/>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2F32904C-EEFA-734E-AAF8-2DFDA79D4D76}"/>
              </a:ext>
            </a:extLst>
          </p:cNvPr>
          <p:cNvSpPr>
            <a:spLocks noGrp="1"/>
          </p:cNvSpPr>
          <p:nvPr>
            <p:ph type="sldNum" sz="quarter" idx="12"/>
          </p:nvPr>
        </p:nvSpPr>
        <p:spPr/>
        <p:txBody>
          <a:bodyPr/>
          <a:lstStyle/>
          <a:p>
            <a:fld id="{69E57DC2-970A-4B3E-BB1C-7A09969E49DF}" type="slidenum">
              <a:rPr lang="en-US" smtClean="0"/>
              <a:t>11</a:t>
            </a:fld>
            <a:endParaRPr lang="en-US" dirty="0"/>
          </a:p>
        </p:txBody>
      </p:sp>
    </p:spTree>
    <p:extLst>
      <p:ext uri="{BB962C8B-B14F-4D97-AF65-F5344CB8AC3E}">
        <p14:creationId xmlns:p14="http://schemas.microsoft.com/office/powerpoint/2010/main" val="2000336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31FFB-C06C-014F-A720-176A84F22B88}"/>
              </a:ext>
            </a:extLst>
          </p:cNvPr>
          <p:cNvSpPr>
            <a:spLocks noGrp="1"/>
          </p:cNvSpPr>
          <p:nvPr>
            <p:ph type="title"/>
          </p:nvPr>
        </p:nvSpPr>
        <p:spPr>
          <a:xfrm>
            <a:off x="1371600" y="685800"/>
            <a:ext cx="9601200" cy="643270"/>
          </a:xfrm>
        </p:spPr>
        <p:txBody>
          <a:bodyPr>
            <a:normAutofit/>
          </a:bodyPr>
          <a:lstStyle/>
          <a:p>
            <a:r>
              <a:rPr lang="en-US" sz="3200" dirty="0"/>
              <a:t>A Rocky Takeoff</a:t>
            </a:r>
          </a:p>
        </p:txBody>
      </p:sp>
      <p:sp>
        <p:nvSpPr>
          <p:cNvPr id="3" name="Content Placeholder 2">
            <a:extLst>
              <a:ext uri="{FF2B5EF4-FFF2-40B4-BE49-F238E27FC236}">
                <a16:creationId xmlns:a16="http://schemas.microsoft.com/office/drawing/2014/main" id="{EB4D3CF8-9882-DC47-B353-3B0CAE7FD950}"/>
              </a:ext>
            </a:extLst>
          </p:cNvPr>
          <p:cNvSpPr>
            <a:spLocks noGrp="1"/>
          </p:cNvSpPr>
          <p:nvPr>
            <p:ph idx="1"/>
          </p:nvPr>
        </p:nvSpPr>
        <p:spPr>
          <a:xfrm>
            <a:off x="1419447" y="1499189"/>
            <a:ext cx="9601200" cy="4880345"/>
          </a:xfrm>
        </p:spPr>
        <p:txBody>
          <a:bodyPr>
            <a:normAutofit fontScale="92500" lnSpcReduction="10000"/>
          </a:bodyPr>
          <a:lstStyle/>
          <a:p>
            <a:r>
              <a:rPr lang="en-US" dirty="0"/>
              <a:t>The 787 Dreamliner, and Boeing’s embrace of outsourcing, had a rocky takeoff</a:t>
            </a:r>
          </a:p>
          <a:p>
            <a:pPr lvl="1"/>
            <a:r>
              <a:rPr lang="en-US" dirty="0"/>
              <a:t>The plane was three years late when the airlines got their first deliveries in 2011. </a:t>
            </a:r>
          </a:p>
          <a:p>
            <a:pPr lvl="1"/>
            <a:r>
              <a:rPr lang="en-US" dirty="0"/>
              <a:t>For several years, Boeing booked losses on each Dreamliner that rolled out from the assembly plants near Charleston, S.C., and in Everett. </a:t>
            </a:r>
          </a:p>
          <a:p>
            <a:pPr lvl="1"/>
            <a:r>
              <a:rPr lang="en-US" dirty="0"/>
              <a:t>The extra costs ballooning from the contractors’ design miscues and production delays, along with Boeing’s errors in assembling systems made in Japan, South Korea, Italy, France, and Sweden, meant that all the outsourcing that was supposed to reap big savings backfired. </a:t>
            </a:r>
          </a:p>
          <a:p>
            <a:pPr lvl="1"/>
            <a:r>
              <a:rPr lang="en-US" dirty="0"/>
              <a:t>In a 2011 speech, top Boeing executive Jim </a:t>
            </a:r>
            <a:r>
              <a:rPr lang="en-US" dirty="0" err="1"/>
              <a:t>Albaugh</a:t>
            </a:r>
            <a:r>
              <a:rPr lang="en-US" dirty="0"/>
              <a:t> stated that it never would have experienced those huge overruns if it had kept the technology closer to Boeing. </a:t>
            </a:r>
          </a:p>
          <a:p>
            <a:r>
              <a:rPr lang="en-US" dirty="0"/>
              <a:t>The 787 proved a massive hit. “Boeing was brilliant in introducing a plane that flew direct routes and had extremely long range, while Airbus competed with the A380 that was a hub-and-spoke plane,” says Safran. “The 787 won. The airlines wanted a plane that had longer range and flew point to point.” The new chief of the 787 program, Pat Shanahan, recently named CEO of Boeing’s troubled supplier Spirit AeroSystems, in 2008 camped out at the Everett plant and managed to get production flowing smoothly. </a:t>
            </a:r>
          </a:p>
          <a:p>
            <a:endParaRPr lang="en-US" dirty="0"/>
          </a:p>
        </p:txBody>
      </p:sp>
      <p:sp>
        <p:nvSpPr>
          <p:cNvPr id="5" name="Date Placeholder 4">
            <a:extLst>
              <a:ext uri="{FF2B5EF4-FFF2-40B4-BE49-F238E27FC236}">
                <a16:creationId xmlns:a16="http://schemas.microsoft.com/office/drawing/2014/main" id="{7F090B6B-25E5-3842-B72E-765A522787DD}"/>
              </a:ext>
            </a:extLst>
          </p:cNvPr>
          <p:cNvSpPr>
            <a:spLocks noGrp="1"/>
          </p:cNvSpPr>
          <p:nvPr>
            <p:ph type="dt" sz="half" idx="10"/>
          </p:nvPr>
        </p:nvSpPr>
        <p:spPr/>
        <p:txBody>
          <a:bodyPr/>
          <a:lstStyle/>
          <a:p>
            <a:r>
              <a:rPr lang="en-US"/>
              <a:t>6/12/24</a:t>
            </a:r>
            <a:endParaRPr lang="en-US" dirty="0"/>
          </a:p>
        </p:txBody>
      </p:sp>
      <p:sp>
        <p:nvSpPr>
          <p:cNvPr id="6" name="Footer Placeholder 5">
            <a:extLst>
              <a:ext uri="{FF2B5EF4-FFF2-40B4-BE49-F238E27FC236}">
                <a16:creationId xmlns:a16="http://schemas.microsoft.com/office/drawing/2014/main" id="{BF0A9691-33B6-0A49-8668-1C1C75A988E7}"/>
              </a:ext>
            </a:extLst>
          </p:cNvPr>
          <p:cNvSpPr>
            <a:spLocks noGrp="1"/>
          </p:cNvSpPr>
          <p:nvPr>
            <p:ph type="ftr" sz="quarter" idx="11"/>
          </p:nvPr>
        </p:nvSpPr>
        <p:spPr/>
        <p:txBody>
          <a:bodyPr/>
          <a:lstStyle/>
          <a:p>
            <a:r>
              <a:rPr lang="en-US"/>
              <a:t>ASQ0511 202406 Boeing Quality Problems</a:t>
            </a:r>
            <a:endParaRPr lang="en-US" dirty="0"/>
          </a:p>
        </p:txBody>
      </p:sp>
      <p:sp>
        <p:nvSpPr>
          <p:cNvPr id="7" name="Slide Number Placeholder 6">
            <a:extLst>
              <a:ext uri="{FF2B5EF4-FFF2-40B4-BE49-F238E27FC236}">
                <a16:creationId xmlns:a16="http://schemas.microsoft.com/office/drawing/2014/main" id="{EFB83BB9-917E-C649-BD92-A56E24F15063}"/>
              </a:ext>
            </a:extLst>
          </p:cNvPr>
          <p:cNvSpPr>
            <a:spLocks noGrp="1"/>
          </p:cNvSpPr>
          <p:nvPr>
            <p:ph type="sldNum" sz="quarter" idx="12"/>
          </p:nvPr>
        </p:nvSpPr>
        <p:spPr/>
        <p:txBody>
          <a:bodyPr/>
          <a:lstStyle/>
          <a:p>
            <a:fld id="{69E57DC2-970A-4B3E-BB1C-7A09969E49DF}" type="slidenum">
              <a:rPr lang="en-US" smtClean="0"/>
              <a:t>12</a:t>
            </a:fld>
            <a:endParaRPr lang="en-US" dirty="0"/>
          </a:p>
        </p:txBody>
      </p:sp>
    </p:spTree>
    <p:extLst>
      <p:ext uri="{BB962C8B-B14F-4D97-AF65-F5344CB8AC3E}">
        <p14:creationId xmlns:p14="http://schemas.microsoft.com/office/powerpoint/2010/main" val="1491102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0E906-92B4-8C46-9C2A-C4E1CFDE9B0B}"/>
              </a:ext>
            </a:extLst>
          </p:cNvPr>
          <p:cNvSpPr>
            <a:spLocks noGrp="1"/>
          </p:cNvSpPr>
          <p:nvPr>
            <p:ph type="title"/>
          </p:nvPr>
        </p:nvSpPr>
        <p:spPr>
          <a:xfrm>
            <a:off x="1371600" y="685800"/>
            <a:ext cx="9601200" cy="877186"/>
          </a:xfrm>
        </p:spPr>
        <p:txBody>
          <a:bodyPr/>
          <a:lstStyle/>
          <a:p>
            <a:r>
              <a:rPr lang="en-US" dirty="0"/>
              <a:t>Boeing Escalates its War on Costs</a:t>
            </a:r>
          </a:p>
        </p:txBody>
      </p:sp>
      <p:sp>
        <p:nvSpPr>
          <p:cNvPr id="3" name="Content Placeholder 2">
            <a:extLst>
              <a:ext uri="{FF2B5EF4-FFF2-40B4-BE49-F238E27FC236}">
                <a16:creationId xmlns:a16="http://schemas.microsoft.com/office/drawing/2014/main" id="{8758944C-D187-164E-93EC-31FE1DD66136}"/>
              </a:ext>
            </a:extLst>
          </p:cNvPr>
          <p:cNvSpPr>
            <a:spLocks noGrp="1"/>
          </p:cNvSpPr>
          <p:nvPr>
            <p:ph idx="1"/>
          </p:nvPr>
        </p:nvSpPr>
        <p:spPr>
          <a:xfrm>
            <a:off x="1371600" y="1562986"/>
            <a:ext cx="9601200" cy="5220586"/>
          </a:xfrm>
        </p:spPr>
        <p:txBody>
          <a:bodyPr>
            <a:normAutofit fontScale="92500" lnSpcReduction="20000"/>
          </a:bodyPr>
          <a:lstStyle/>
          <a:p>
            <a:r>
              <a:rPr lang="en-US" dirty="0" err="1"/>
              <a:t>Tthe</a:t>
            </a:r>
            <a:r>
              <a:rPr lang="en-US" dirty="0"/>
              <a:t> lingering losses the 787 generated made it essential for Boeing to escalate its war on costs. </a:t>
            </a:r>
          </a:p>
          <a:p>
            <a:r>
              <a:rPr lang="en-US" dirty="0"/>
              <a:t>In 2011, Jim McNerney introduced a now-notorious initiative called “Partnering for Success” that consisted of pressuring all contractors to lower their prices, generally in the range of 10% to 15%, or even more. </a:t>
            </a:r>
          </a:p>
          <a:p>
            <a:pPr lvl="1"/>
            <a:r>
              <a:rPr lang="en-US" dirty="0"/>
              <a:t>Those who refused often got placed on a “no-fly list” that barred them from bidding on new programs. </a:t>
            </a:r>
          </a:p>
          <a:p>
            <a:pPr lvl="1"/>
            <a:r>
              <a:rPr lang="en-US" dirty="0"/>
              <a:t>McNerney declared that it was “out of kilter” for suppliers to reap bigger margins than Boeing. </a:t>
            </a:r>
          </a:p>
          <a:p>
            <a:pPr lvl="1"/>
            <a:r>
              <a:rPr lang="en-US" dirty="0"/>
              <a:t>McNerney threatened to bring production of wings and other key systems in-house as a lever to garner reductions. “He kept toggling back and forth between saying suppliers are incompetent, and that we have to push out more and more business to suppliers,” says a former executive at one of Boeing’s large contractors. </a:t>
            </a:r>
          </a:p>
          <a:p>
            <a:pPr lvl="2"/>
            <a:r>
              <a:rPr lang="en-US" dirty="0"/>
              <a:t>“Both are incorrect. You need to rely on suppliers whenever they can do things better than you can, at competitive cost.” </a:t>
            </a:r>
          </a:p>
          <a:p>
            <a:pPr lvl="1"/>
            <a:r>
              <a:rPr lang="en-US" dirty="0"/>
              <a:t>McNerney was known both inside Boeing and by suppliers as a big picture strategist not deeply involved on the operating side. He enraged the rank and file by stating in 2014 that he wouldn’t retire at 65 because “the heart will still be beating, employees will still be cowering.”</a:t>
            </a:r>
          </a:p>
        </p:txBody>
      </p:sp>
      <p:sp>
        <p:nvSpPr>
          <p:cNvPr id="4" name="Date Placeholder 3">
            <a:extLst>
              <a:ext uri="{FF2B5EF4-FFF2-40B4-BE49-F238E27FC236}">
                <a16:creationId xmlns:a16="http://schemas.microsoft.com/office/drawing/2014/main" id="{52183BAC-A979-4C44-976C-2EDE1156DC33}"/>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D0CB3A99-1E51-2D47-8F35-5078A83DC221}"/>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6946AF8D-3E32-9842-98C5-435C44854E2B}"/>
              </a:ext>
            </a:extLst>
          </p:cNvPr>
          <p:cNvSpPr>
            <a:spLocks noGrp="1"/>
          </p:cNvSpPr>
          <p:nvPr>
            <p:ph type="sldNum" sz="quarter" idx="12"/>
          </p:nvPr>
        </p:nvSpPr>
        <p:spPr/>
        <p:txBody>
          <a:bodyPr/>
          <a:lstStyle/>
          <a:p>
            <a:fld id="{69E57DC2-970A-4B3E-BB1C-7A09969E49DF}" type="slidenum">
              <a:rPr lang="en-US" smtClean="0"/>
              <a:t>13</a:t>
            </a:fld>
            <a:endParaRPr lang="en-US" dirty="0"/>
          </a:p>
        </p:txBody>
      </p:sp>
    </p:spTree>
    <p:extLst>
      <p:ext uri="{BB962C8B-B14F-4D97-AF65-F5344CB8AC3E}">
        <p14:creationId xmlns:p14="http://schemas.microsoft.com/office/powerpoint/2010/main" val="346358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DD575-E9E2-004A-8B71-62D999D909C3}"/>
              </a:ext>
            </a:extLst>
          </p:cNvPr>
          <p:cNvSpPr>
            <a:spLocks noGrp="1"/>
          </p:cNvSpPr>
          <p:nvPr>
            <p:ph type="title"/>
          </p:nvPr>
        </p:nvSpPr>
        <p:spPr>
          <a:xfrm>
            <a:off x="1446028" y="473148"/>
            <a:ext cx="9601200" cy="685800"/>
          </a:xfrm>
        </p:spPr>
        <p:txBody>
          <a:bodyPr>
            <a:normAutofit/>
          </a:bodyPr>
          <a:lstStyle/>
          <a:p>
            <a:r>
              <a:rPr lang="en-US" sz="3200" dirty="0"/>
              <a:t>737-8 Max Crashes in 2018 and 2019</a:t>
            </a:r>
          </a:p>
        </p:txBody>
      </p:sp>
      <p:sp>
        <p:nvSpPr>
          <p:cNvPr id="3" name="Content Placeholder 2">
            <a:extLst>
              <a:ext uri="{FF2B5EF4-FFF2-40B4-BE49-F238E27FC236}">
                <a16:creationId xmlns:a16="http://schemas.microsoft.com/office/drawing/2014/main" id="{D3D5EE6D-2D25-1247-B28F-418D2062FB23}"/>
              </a:ext>
            </a:extLst>
          </p:cNvPr>
          <p:cNvSpPr>
            <a:spLocks noGrp="1"/>
          </p:cNvSpPr>
          <p:nvPr>
            <p:ph idx="1"/>
          </p:nvPr>
        </p:nvSpPr>
        <p:spPr>
          <a:xfrm>
            <a:off x="1446028" y="1265274"/>
            <a:ext cx="9601200" cy="5592726"/>
          </a:xfrm>
        </p:spPr>
        <p:txBody>
          <a:bodyPr>
            <a:normAutofit fontScale="85000" lnSpcReduction="20000"/>
          </a:bodyPr>
          <a:lstStyle/>
          <a:p>
            <a:r>
              <a:rPr lang="en-US" dirty="0"/>
              <a:t>The crashes were caused by the faulty design of a new flight control software system that repeatedly pushed down the nose of the then-new. </a:t>
            </a:r>
          </a:p>
          <a:p>
            <a:r>
              <a:rPr lang="en-US" dirty="0"/>
              <a:t>In 2016, the FAA approved Boeing's request to remove references to a new Maneuvering Characteristics Augmentation System (MCAS) from the flight manual</a:t>
            </a:r>
          </a:p>
          <a:p>
            <a:r>
              <a:rPr lang="en-US" dirty="0"/>
              <a:t>Boeing wanted the FAA to certify the airplane as another version of the long-established 737; this would limit the need for additional training of pilots, a major cost saving for airline customers. </a:t>
            </a:r>
          </a:p>
          <a:p>
            <a:r>
              <a:rPr lang="en-US" dirty="0"/>
              <a:t>During flight tests, however, Boeing discovered that the position and larger size of the engines tended to push up the airplane nose during certain maneuvers. To counter that tendency and ensure fleet commonality with the 737 family, Boeing added MCAS so the MAX would handle similar to earlier 737 versions. Boeing convinced the FAA that MCAS could not fail hazardously or catastrophically, and that existing procedures were effective in dealing with malfunctions.</a:t>
            </a:r>
          </a:p>
          <a:p>
            <a:r>
              <a:rPr lang="en-US" dirty="0"/>
              <a:t>The MAX was exempted from certain newer safety requirements, saving Boeing billions of dollars in development costs. In February 2020, the US Justice Department (DOJ) investigated Boeing's hiding of information from the FAA, based on the content of internal emails.</a:t>
            </a:r>
          </a:p>
          <a:p>
            <a:r>
              <a:rPr lang="en-US" dirty="0"/>
              <a:t>Investigations into both crashes determined that Boeing and the FAA favored cost-saving solutions, which ultimately produced a flawed design of the MCAS instead. The FAA's Organization Designation Authorization program, allowing manufacturers to act on its behalf, was also questioned for weakening its oversight of Boeing.</a:t>
            </a:r>
          </a:p>
          <a:p>
            <a:r>
              <a:rPr lang="en-US" dirty="0"/>
              <a:t>In January 2021, Boeing settled to pay over $2.5 billion after being charged with fraud in connections to the crashes. The settlement included $243.6 million criminal fine for defrauding the FAA when it won the approval for the 737 MAX, $1.77 billion as compensation for airline customers, and $500 million as compensation for family members of crash victims</a:t>
            </a:r>
          </a:p>
        </p:txBody>
      </p:sp>
      <p:sp>
        <p:nvSpPr>
          <p:cNvPr id="4" name="Date Placeholder 3">
            <a:extLst>
              <a:ext uri="{FF2B5EF4-FFF2-40B4-BE49-F238E27FC236}">
                <a16:creationId xmlns:a16="http://schemas.microsoft.com/office/drawing/2014/main" id="{8604CABE-0BC9-0847-9938-F21A105F9549}"/>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38F9136E-9D7B-FB48-A4E6-76531069DF30}"/>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5D3EAA4E-0C13-434A-91FE-DFB79BBBCE49}"/>
              </a:ext>
            </a:extLst>
          </p:cNvPr>
          <p:cNvSpPr>
            <a:spLocks noGrp="1"/>
          </p:cNvSpPr>
          <p:nvPr>
            <p:ph type="sldNum" sz="quarter" idx="12"/>
          </p:nvPr>
        </p:nvSpPr>
        <p:spPr/>
        <p:txBody>
          <a:bodyPr/>
          <a:lstStyle/>
          <a:p>
            <a:fld id="{69E57DC2-970A-4B3E-BB1C-7A09969E49DF}" type="slidenum">
              <a:rPr lang="en-US" smtClean="0"/>
              <a:t>14</a:t>
            </a:fld>
            <a:endParaRPr lang="en-US" dirty="0"/>
          </a:p>
        </p:txBody>
      </p:sp>
    </p:spTree>
    <p:extLst>
      <p:ext uri="{BB962C8B-B14F-4D97-AF65-F5344CB8AC3E}">
        <p14:creationId xmlns:p14="http://schemas.microsoft.com/office/powerpoint/2010/main" val="2513237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8EDE-0C4D-7644-A415-C024F688444A}"/>
              </a:ext>
            </a:extLst>
          </p:cNvPr>
          <p:cNvSpPr>
            <a:spLocks noGrp="1"/>
          </p:cNvSpPr>
          <p:nvPr>
            <p:ph type="title"/>
          </p:nvPr>
        </p:nvSpPr>
        <p:spPr>
          <a:xfrm>
            <a:off x="1371600" y="685800"/>
            <a:ext cx="9601200" cy="802758"/>
          </a:xfrm>
        </p:spPr>
        <p:txBody>
          <a:bodyPr/>
          <a:lstStyle/>
          <a:p>
            <a:r>
              <a:rPr lang="en-US" dirty="0"/>
              <a:t>The U.S. Inspector General's report</a:t>
            </a:r>
          </a:p>
        </p:txBody>
      </p:sp>
      <p:sp>
        <p:nvSpPr>
          <p:cNvPr id="3" name="Content Placeholder 2">
            <a:extLst>
              <a:ext uri="{FF2B5EF4-FFF2-40B4-BE49-F238E27FC236}">
                <a16:creationId xmlns:a16="http://schemas.microsoft.com/office/drawing/2014/main" id="{209ADA3B-AAAC-2242-A78D-2AB0D6E7A845}"/>
              </a:ext>
            </a:extLst>
          </p:cNvPr>
          <p:cNvSpPr>
            <a:spLocks noGrp="1"/>
          </p:cNvSpPr>
          <p:nvPr>
            <p:ph idx="1"/>
          </p:nvPr>
        </p:nvSpPr>
        <p:spPr>
          <a:xfrm>
            <a:off x="1371600" y="1775637"/>
            <a:ext cx="9601200" cy="3581400"/>
          </a:xfrm>
        </p:spPr>
        <p:txBody>
          <a:bodyPr/>
          <a:lstStyle/>
          <a:p>
            <a:r>
              <a:rPr lang="en-US" dirty="0"/>
              <a:t>In June 2020, the U.S. Inspector General's report revealed that MCAS problems dated several years before the accidents</a:t>
            </a:r>
          </a:p>
          <a:p>
            <a:r>
              <a:rPr lang="en-US" dirty="0"/>
              <a:t>The FAA found several defects that Boeing deferred to fix, in violation of regulations.</a:t>
            </a:r>
          </a:p>
          <a:p>
            <a:r>
              <a:rPr lang="en-US" dirty="0"/>
              <a:t>In September 2020, the House of Representatives concluded its investigation and cited numerous instances where Boeing dismissed employee concerns with MCAS, prioritized deadline and budget constraints over safety, and where it lacked transparency in disclosing essential information to the FAA.</a:t>
            </a:r>
          </a:p>
          <a:p>
            <a:pPr lvl="1"/>
            <a:r>
              <a:rPr lang="en-US" dirty="0"/>
              <a:t>It further found that the assumption that simulator training would not be necessary had "diminished safety, minimized the value of pilot training, and inhibited technical design improvements".</a:t>
            </a:r>
          </a:p>
        </p:txBody>
      </p:sp>
      <p:sp>
        <p:nvSpPr>
          <p:cNvPr id="4" name="Date Placeholder 3">
            <a:extLst>
              <a:ext uri="{FF2B5EF4-FFF2-40B4-BE49-F238E27FC236}">
                <a16:creationId xmlns:a16="http://schemas.microsoft.com/office/drawing/2014/main" id="{3D09D536-E14D-6341-9A34-8C3A1FB36E6A}"/>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6D8E388D-0C0E-2449-9B61-BF75A4F9B4E2}"/>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B9CCBC2B-7A0F-E44D-AE4C-392E27417387}"/>
              </a:ext>
            </a:extLst>
          </p:cNvPr>
          <p:cNvSpPr>
            <a:spLocks noGrp="1"/>
          </p:cNvSpPr>
          <p:nvPr>
            <p:ph type="sldNum" sz="quarter" idx="12"/>
          </p:nvPr>
        </p:nvSpPr>
        <p:spPr/>
        <p:txBody>
          <a:bodyPr/>
          <a:lstStyle/>
          <a:p>
            <a:fld id="{69E57DC2-970A-4B3E-BB1C-7A09969E49DF}" type="slidenum">
              <a:rPr lang="en-US" smtClean="0"/>
              <a:t>15</a:t>
            </a:fld>
            <a:endParaRPr lang="en-US" dirty="0"/>
          </a:p>
        </p:txBody>
      </p:sp>
    </p:spTree>
    <p:extLst>
      <p:ext uri="{BB962C8B-B14F-4D97-AF65-F5344CB8AC3E}">
        <p14:creationId xmlns:p14="http://schemas.microsoft.com/office/powerpoint/2010/main" val="4018169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AAF-7496-8E4F-92C9-195B86379583}"/>
              </a:ext>
            </a:extLst>
          </p:cNvPr>
          <p:cNvSpPr>
            <a:spLocks noGrp="1"/>
          </p:cNvSpPr>
          <p:nvPr>
            <p:ph type="title"/>
          </p:nvPr>
        </p:nvSpPr>
        <p:spPr>
          <a:xfrm>
            <a:off x="1371600" y="271130"/>
            <a:ext cx="9601200" cy="685800"/>
          </a:xfrm>
        </p:spPr>
        <p:txBody>
          <a:bodyPr>
            <a:noAutofit/>
          </a:bodyPr>
          <a:lstStyle/>
          <a:p>
            <a:r>
              <a:rPr lang="en-US" sz="3200" dirty="0"/>
              <a:t>Boeing’s shift to dependence on suppliers heightened the wave of defects</a:t>
            </a:r>
          </a:p>
        </p:txBody>
      </p:sp>
      <p:sp>
        <p:nvSpPr>
          <p:cNvPr id="3" name="Content Placeholder 2">
            <a:extLst>
              <a:ext uri="{FF2B5EF4-FFF2-40B4-BE49-F238E27FC236}">
                <a16:creationId xmlns:a16="http://schemas.microsoft.com/office/drawing/2014/main" id="{BF94F327-2235-634E-A123-B53D075D35B7}"/>
              </a:ext>
            </a:extLst>
          </p:cNvPr>
          <p:cNvSpPr>
            <a:spLocks noGrp="1"/>
          </p:cNvSpPr>
          <p:nvPr>
            <p:ph idx="1"/>
          </p:nvPr>
        </p:nvSpPr>
        <p:spPr>
          <a:xfrm>
            <a:off x="1371600" y="1244010"/>
            <a:ext cx="9601200" cy="5486400"/>
          </a:xfrm>
        </p:spPr>
        <p:txBody>
          <a:bodyPr>
            <a:normAutofit fontScale="85000" lnSpcReduction="20000"/>
          </a:bodyPr>
          <a:lstStyle/>
          <a:p>
            <a:r>
              <a:rPr lang="en-US" dirty="0"/>
              <a:t>Boeing’s shift to dependence on suppliers heightened the wave of defects that have brought so many delays, as well as steep losses, over the past half-decade. A case in point: the travails of a giant Boeing supplier, Spirit AeroSystems, manufacturer of the fuselages for both of Boeing’s bestselling series, the 737 and 787. </a:t>
            </a:r>
          </a:p>
          <a:p>
            <a:pPr lvl="1"/>
            <a:r>
              <a:rPr lang="en-US" dirty="0"/>
              <a:t>For almost 80 years, Boeing owned the facility in Wichita where Spirit now makes those giant cigar-shaped systems. But in 2005, it sold the Wichita facility to private equity firm Onex of Canada, which took Spirit public in late 2006, and deployed acquisitions to greatly expand its suite of products and systems. “The idea was, ‘This big supplier is no longer part of Boeing, so it can also make systems for Airbus, Bombardier, and others, and hence the arrangement lowers the part of the overhead Boeing has to pay,” “But Boeing keeps a tight relationship with a trusted contractor. It was all part and parcel of Boeing’s cost reduction initiative.”</a:t>
            </a:r>
          </a:p>
          <a:p>
            <a:r>
              <a:rPr lang="en-US" dirty="0"/>
              <a:t>But the grounding of the 737 Max following the fatal crashes, and a walloping from the pandemic, forced Spirit to lay off thousands of experienced production and inspection personnel. Its stock dropped almost 70% from late 2019 to the close of 2023, and it bled $1.9 billion in free cash flow. Spirit’s troubles boomeranged to plague Boeing. Starting in the fall of 2020 and into 2023, Boeing and its suppliers found quality problems, including defects in fuselages and other parts that delayed deliveries for years. Just last year, Boeing discovered mis-drilled and misaligned holes in the aft pressure bulkhead of the Max, part of the fuselages made by Spirit, that caused time-intensive repairs that delayed deliveries. Boeing and its suppliers corrected all problems, but the extensive rework plagued Boeing with delays and added costs.</a:t>
            </a:r>
          </a:p>
          <a:p>
            <a:r>
              <a:rPr lang="en-US" dirty="0"/>
              <a:t>In October, Spirit’s CEO abruptly resigned. His replacement was a 31-year Boeing veteran who’d helped rescue the 787 by swooping down on the Everett plant to smooth the production snafus. The same month, Boeing provided Spirit a sweeping financial aid package that includes an immediate cash infusion of $100 million for capital investment in tooling, and an increase in what Boeing will pay Spirit for 787 parts over the next two years of $455 million. </a:t>
            </a:r>
          </a:p>
          <a:p>
            <a:endParaRPr lang="en-US" dirty="0"/>
          </a:p>
        </p:txBody>
      </p:sp>
      <p:sp>
        <p:nvSpPr>
          <p:cNvPr id="4" name="Date Placeholder 3">
            <a:extLst>
              <a:ext uri="{FF2B5EF4-FFF2-40B4-BE49-F238E27FC236}">
                <a16:creationId xmlns:a16="http://schemas.microsoft.com/office/drawing/2014/main" id="{23B34A29-415D-5144-A2C2-A9D5EB4F7C66}"/>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96FC032C-E44B-5F49-955A-C2F8D333554F}"/>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494D069B-AE32-D146-827E-D26474180F48}"/>
              </a:ext>
            </a:extLst>
          </p:cNvPr>
          <p:cNvSpPr>
            <a:spLocks noGrp="1"/>
          </p:cNvSpPr>
          <p:nvPr>
            <p:ph type="sldNum" sz="quarter" idx="12"/>
          </p:nvPr>
        </p:nvSpPr>
        <p:spPr/>
        <p:txBody>
          <a:bodyPr/>
          <a:lstStyle/>
          <a:p>
            <a:fld id="{69E57DC2-970A-4B3E-BB1C-7A09969E49DF}" type="slidenum">
              <a:rPr lang="en-US" smtClean="0"/>
              <a:t>16</a:t>
            </a:fld>
            <a:endParaRPr lang="en-US" dirty="0"/>
          </a:p>
        </p:txBody>
      </p:sp>
    </p:spTree>
    <p:extLst>
      <p:ext uri="{BB962C8B-B14F-4D97-AF65-F5344CB8AC3E}">
        <p14:creationId xmlns:p14="http://schemas.microsoft.com/office/powerpoint/2010/main" val="30189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AAF-7496-8E4F-92C9-195B86379583}"/>
              </a:ext>
            </a:extLst>
          </p:cNvPr>
          <p:cNvSpPr>
            <a:spLocks noGrp="1"/>
          </p:cNvSpPr>
          <p:nvPr>
            <p:ph type="title"/>
          </p:nvPr>
        </p:nvSpPr>
        <p:spPr>
          <a:xfrm>
            <a:off x="1371600" y="685800"/>
            <a:ext cx="9601200" cy="685800"/>
          </a:xfrm>
        </p:spPr>
        <p:txBody>
          <a:bodyPr>
            <a:normAutofit fontScale="90000"/>
          </a:bodyPr>
          <a:lstStyle/>
          <a:p>
            <a:r>
              <a:rPr lang="en-US" dirty="0"/>
              <a:t>Whistleblower Troubles</a:t>
            </a:r>
          </a:p>
        </p:txBody>
      </p:sp>
      <p:sp>
        <p:nvSpPr>
          <p:cNvPr id="3" name="Content Placeholder 2">
            <a:extLst>
              <a:ext uri="{FF2B5EF4-FFF2-40B4-BE49-F238E27FC236}">
                <a16:creationId xmlns:a16="http://schemas.microsoft.com/office/drawing/2014/main" id="{BF94F327-2235-634E-A123-B53D075D35B7}"/>
              </a:ext>
            </a:extLst>
          </p:cNvPr>
          <p:cNvSpPr>
            <a:spLocks noGrp="1"/>
          </p:cNvSpPr>
          <p:nvPr>
            <p:ph idx="1"/>
          </p:nvPr>
        </p:nvSpPr>
        <p:spPr>
          <a:xfrm>
            <a:off x="1371600" y="1371600"/>
            <a:ext cx="9601200" cy="5486400"/>
          </a:xfrm>
        </p:spPr>
        <p:txBody>
          <a:bodyPr>
            <a:normAutofit fontScale="77500" lnSpcReduction="20000"/>
          </a:bodyPr>
          <a:lstStyle/>
          <a:p>
            <a:r>
              <a:rPr lang="en-US" dirty="0"/>
              <a:t>Ed Pierson, a former Naval flight officer, worked as a senior manager on the Renton factory floor from 2015 to late 2018 during this boom period. In 2019, he testified before Congress as a whistleblower, warning of potential manufacturing safety issues on the Max that he witnessed developing on the job. Those issues had everything to do with the toxic combination of a complex network of suppliers colliding with soaring demand for new planes. “The CFM LEAP-1B engines would come in late,</a:t>
            </a:r>
            <a:r>
              <a:rPr lang="en-US" i="1" dirty="0"/>
              <a:t> s</a:t>
            </a:r>
            <a:r>
              <a:rPr lang="en-US" dirty="0"/>
              <a:t>o the planes would move down the assembly line to the next station missing engines and other parts. The workers farther back on the line had to rush down the line with their tools and interrupt the workers at the later stage to install the parts scheduled to be installed days before. That out-of-sequence work is a dangerous practice.”</a:t>
            </a:r>
          </a:p>
          <a:p>
            <a:r>
              <a:rPr lang="en-US" dirty="0"/>
              <a:t>After the crashes, Boeing—in cooperation with the FAA—started implementing a new protocol called Safety Management System that encourages the line workers to report any quality issues and other safety concerns, and for Boeing to more systematically troubleshoot areas of risk around the production process. The FAA also removed Boeing’s ability to independently approve the issuance of “airworthiness certificates” that allow planes to be released for delivery, and mandated that the agency inspectors provide all sign-offs. Following the Portland incident, the FAA multiplied the number of inspectors on-site in Renton. Since the Portland blowout, Calhoun has strongly emphasized in meetings with frontline workers the importance of their speaking up on quality and safety issues.</a:t>
            </a:r>
          </a:p>
          <a:p>
            <a:r>
              <a:rPr lang="en-US" dirty="0"/>
              <a:t>An anonymous whistleblower stated that during final assembly of the 737, Boeing removed the door plug to make repairs, but put it back in place without replacing any of the four bolts, so that the bolts “were not installed when Boeing delivered the plane. Our own records reflect this.” According to the whistleblower, two defect reporting systems failed, so that they never alerted Boeing quality inspectors to examine and sign off on the plug. The National Transportation Safety Board’s preliminary report, issued on Feb. 6, confirmed that Boeing workers had removed the panels’ bolts and that the bolts were missing at the time of the accident. As the whistleblower characterized it, Boeing’s production process was “a rambling, shambling disaster waiting to happen.”</a:t>
            </a:r>
          </a:p>
          <a:p>
            <a:endParaRPr lang="en-US" dirty="0"/>
          </a:p>
        </p:txBody>
      </p:sp>
      <p:sp>
        <p:nvSpPr>
          <p:cNvPr id="4" name="Date Placeholder 3">
            <a:extLst>
              <a:ext uri="{FF2B5EF4-FFF2-40B4-BE49-F238E27FC236}">
                <a16:creationId xmlns:a16="http://schemas.microsoft.com/office/drawing/2014/main" id="{9085F7AD-29A8-7145-9CD5-B4D04F963E31}"/>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5B25950D-4F71-E347-BF37-516CC4075365}"/>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4C2C466D-D6AA-A948-B0E3-CDE4D98EDA04}"/>
              </a:ext>
            </a:extLst>
          </p:cNvPr>
          <p:cNvSpPr>
            <a:spLocks noGrp="1"/>
          </p:cNvSpPr>
          <p:nvPr>
            <p:ph type="sldNum" sz="quarter" idx="12"/>
          </p:nvPr>
        </p:nvSpPr>
        <p:spPr/>
        <p:txBody>
          <a:bodyPr/>
          <a:lstStyle/>
          <a:p>
            <a:fld id="{69E57DC2-970A-4B3E-BB1C-7A09969E49DF}" type="slidenum">
              <a:rPr lang="en-US" smtClean="0"/>
              <a:t>17</a:t>
            </a:fld>
            <a:endParaRPr lang="en-US" dirty="0"/>
          </a:p>
        </p:txBody>
      </p:sp>
    </p:spTree>
    <p:extLst>
      <p:ext uri="{BB962C8B-B14F-4D97-AF65-F5344CB8AC3E}">
        <p14:creationId xmlns:p14="http://schemas.microsoft.com/office/powerpoint/2010/main" val="2515520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2A7AF-2B33-0C49-B40C-DA65D471DE8B}"/>
              </a:ext>
            </a:extLst>
          </p:cNvPr>
          <p:cNvSpPr>
            <a:spLocks noGrp="1"/>
          </p:cNvSpPr>
          <p:nvPr>
            <p:ph type="title"/>
          </p:nvPr>
        </p:nvSpPr>
        <p:spPr>
          <a:xfrm>
            <a:off x="1499190" y="334926"/>
            <a:ext cx="9601200" cy="728330"/>
          </a:xfrm>
        </p:spPr>
        <p:txBody>
          <a:bodyPr>
            <a:normAutofit fontScale="90000"/>
          </a:bodyPr>
          <a:lstStyle/>
          <a:p>
            <a:r>
              <a:rPr lang="en-US" b="1" dirty="0"/>
              <a:t>Where Boeing Goes From Here</a:t>
            </a:r>
            <a:br>
              <a:rPr lang="en-US" b="1" dirty="0"/>
            </a:br>
            <a:endParaRPr lang="en-US" dirty="0"/>
          </a:p>
        </p:txBody>
      </p:sp>
      <p:sp>
        <p:nvSpPr>
          <p:cNvPr id="3" name="Content Placeholder 2">
            <a:extLst>
              <a:ext uri="{FF2B5EF4-FFF2-40B4-BE49-F238E27FC236}">
                <a16:creationId xmlns:a16="http://schemas.microsoft.com/office/drawing/2014/main" id="{0C667423-9E73-3545-9C58-E9C510104D75}"/>
              </a:ext>
            </a:extLst>
          </p:cNvPr>
          <p:cNvSpPr>
            <a:spLocks noGrp="1"/>
          </p:cNvSpPr>
          <p:nvPr>
            <p:ph idx="1"/>
          </p:nvPr>
        </p:nvSpPr>
        <p:spPr>
          <a:xfrm>
            <a:off x="1254642" y="1265274"/>
            <a:ext cx="9601200" cy="3581400"/>
          </a:xfrm>
        </p:spPr>
        <p:txBody>
          <a:bodyPr>
            <a:normAutofit fontScale="85000" lnSpcReduction="10000"/>
          </a:bodyPr>
          <a:lstStyle/>
          <a:p>
            <a:r>
              <a:rPr lang="en-US" dirty="0"/>
              <a:t>The outcome Boeing, its investors, and its customers fear most: a repeat of the delays that have saddled the manufacturer with giant stockpiles of planes waiting for delivery. The problem that triggered $16.7 billion in losses from 2019 to 2021 was the huge overhang of airliners Boeing was carrying in inventory. </a:t>
            </a:r>
          </a:p>
          <a:p>
            <a:r>
              <a:rPr lang="en-US" dirty="0"/>
              <a:t>How did it accumulate that burden? Even after the first crash in 2018, Boeing kept producing planes at high speed to fulfill orders, even though the FAA’s grounding of all Max aircraft made it impossible to deliver them. It even cleared employee parking lots for storage. Then, all the quality problems, plus new FAA design requirements, and routine maintenance on aircraft stored for many months delayed delivery once the FAA approved the Max for flight at the end of 2020. </a:t>
            </a:r>
          </a:p>
          <a:p>
            <a:r>
              <a:rPr lang="en-US" dirty="0"/>
              <a:t>Today, Boeing is still holding a gigantic 200 MAX and 50 787s in inventory. The vast majority of these planes sit in what Boeing calls “shadow factories,” where they’re undergoing heavy and expensive maintenance and rework. As Calhoun put it on the Q4 earnings call, “We still have a hangover from not being able to deliver planes. In our shadow factories, we put more hours into those airplanes than we do to produce it in the first place.”</a:t>
            </a:r>
          </a:p>
          <a:p>
            <a:endParaRPr lang="en-US" dirty="0"/>
          </a:p>
        </p:txBody>
      </p:sp>
      <p:sp>
        <p:nvSpPr>
          <p:cNvPr id="4" name="Date Placeholder 3">
            <a:extLst>
              <a:ext uri="{FF2B5EF4-FFF2-40B4-BE49-F238E27FC236}">
                <a16:creationId xmlns:a16="http://schemas.microsoft.com/office/drawing/2014/main" id="{A0CF3BC3-9C99-B541-B229-0C101780DE62}"/>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5728157A-414B-8C4D-B4C5-5771A9CC9957}"/>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9CF7CD23-2074-9A47-BD61-4AD4DD997290}"/>
              </a:ext>
            </a:extLst>
          </p:cNvPr>
          <p:cNvSpPr>
            <a:spLocks noGrp="1"/>
          </p:cNvSpPr>
          <p:nvPr>
            <p:ph type="sldNum" sz="quarter" idx="12"/>
          </p:nvPr>
        </p:nvSpPr>
        <p:spPr/>
        <p:txBody>
          <a:bodyPr/>
          <a:lstStyle/>
          <a:p>
            <a:fld id="{69E57DC2-970A-4B3E-BB1C-7A09969E49DF}" type="slidenum">
              <a:rPr lang="en-US" smtClean="0"/>
              <a:t>18</a:t>
            </a:fld>
            <a:endParaRPr lang="en-US" dirty="0"/>
          </a:p>
        </p:txBody>
      </p:sp>
    </p:spTree>
    <p:extLst>
      <p:ext uri="{BB962C8B-B14F-4D97-AF65-F5344CB8AC3E}">
        <p14:creationId xmlns:p14="http://schemas.microsoft.com/office/powerpoint/2010/main" val="1528403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A9F23-D00D-E545-BC94-E3657B0016F7}"/>
              </a:ext>
            </a:extLst>
          </p:cNvPr>
          <p:cNvSpPr>
            <a:spLocks noGrp="1"/>
          </p:cNvSpPr>
          <p:nvPr>
            <p:ph type="title"/>
          </p:nvPr>
        </p:nvSpPr>
        <p:spPr>
          <a:xfrm>
            <a:off x="1371600" y="685800"/>
            <a:ext cx="9601200" cy="505047"/>
          </a:xfrm>
        </p:spPr>
        <p:txBody>
          <a:bodyPr>
            <a:normAutofit fontScale="90000"/>
          </a:bodyPr>
          <a:lstStyle/>
          <a:p>
            <a:r>
              <a:rPr lang="en-US" dirty="0"/>
              <a:t>A Culture of Safety</a:t>
            </a:r>
          </a:p>
        </p:txBody>
      </p:sp>
      <p:sp>
        <p:nvSpPr>
          <p:cNvPr id="3" name="Content Placeholder 2">
            <a:extLst>
              <a:ext uri="{FF2B5EF4-FFF2-40B4-BE49-F238E27FC236}">
                <a16:creationId xmlns:a16="http://schemas.microsoft.com/office/drawing/2014/main" id="{6781B6F4-8402-3A43-90B2-EED7815BD89A}"/>
              </a:ext>
            </a:extLst>
          </p:cNvPr>
          <p:cNvSpPr>
            <a:spLocks noGrp="1"/>
          </p:cNvSpPr>
          <p:nvPr>
            <p:ph idx="1"/>
          </p:nvPr>
        </p:nvSpPr>
        <p:spPr>
          <a:xfrm>
            <a:off x="1371600" y="1499191"/>
            <a:ext cx="9601200" cy="4922874"/>
          </a:xfrm>
        </p:spPr>
        <p:txBody>
          <a:bodyPr>
            <a:normAutofit/>
          </a:bodyPr>
          <a:lstStyle/>
          <a:p>
            <a:r>
              <a:rPr lang="en-US" dirty="0"/>
              <a:t>Rosier financial projections won’t fix the culture issues that allowed these problems to develop </a:t>
            </a:r>
          </a:p>
          <a:p>
            <a:r>
              <a:rPr lang="en-US" dirty="0"/>
              <a:t>Every top executive and board member at Boeing should ask themselves one crucial question to determine if they’re providing the right leadership. “The simple test is, ‘In 2023, how many times did you spend time on the factory floor and listen to the concerns of the employees who are the backbone of the company?’ If the answer is ‘no,’ you’re clearly not the right person for the job.”</a:t>
            </a:r>
          </a:p>
          <a:p>
            <a:r>
              <a:rPr lang="en-US" dirty="0"/>
              <a:t>But Pierson says that the culture of safety can spread through the entire company if Boeing gets the kind of leadership that once inspired the flight testing crew, leadership where the C-suite walks the factory floor, and that cherishes the expertise, and insists on getting facts and guidance from the folks who hand-make these extraordinary flying machines. In other words, Boeing can get its wings level, but only if the frontline workers have a hand on the joystick. </a:t>
            </a:r>
          </a:p>
        </p:txBody>
      </p:sp>
      <p:sp>
        <p:nvSpPr>
          <p:cNvPr id="4" name="Date Placeholder 3">
            <a:extLst>
              <a:ext uri="{FF2B5EF4-FFF2-40B4-BE49-F238E27FC236}">
                <a16:creationId xmlns:a16="http://schemas.microsoft.com/office/drawing/2014/main" id="{72476D0C-6DA5-DE42-AD24-BF021116FEA3}"/>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92AEB3E4-029A-2146-A5B0-22347EAA4F83}"/>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25ACB012-9EDF-F746-BA75-159015C39C4D}"/>
              </a:ext>
            </a:extLst>
          </p:cNvPr>
          <p:cNvSpPr>
            <a:spLocks noGrp="1"/>
          </p:cNvSpPr>
          <p:nvPr>
            <p:ph type="sldNum" sz="quarter" idx="12"/>
          </p:nvPr>
        </p:nvSpPr>
        <p:spPr/>
        <p:txBody>
          <a:bodyPr/>
          <a:lstStyle/>
          <a:p>
            <a:fld id="{69E57DC2-970A-4B3E-BB1C-7A09969E49DF}" type="slidenum">
              <a:rPr lang="en-US" smtClean="0"/>
              <a:t>19</a:t>
            </a:fld>
            <a:endParaRPr lang="en-US" dirty="0"/>
          </a:p>
        </p:txBody>
      </p:sp>
    </p:spTree>
    <p:extLst>
      <p:ext uri="{BB962C8B-B14F-4D97-AF65-F5344CB8AC3E}">
        <p14:creationId xmlns:p14="http://schemas.microsoft.com/office/powerpoint/2010/main" val="1826620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1130"/>
            <a:ext cx="9601200" cy="781493"/>
          </a:xfrm>
        </p:spPr>
        <p:txBody>
          <a:bodyPr>
            <a:normAutofit/>
          </a:bodyPr>
          <a:lstStyle/>
          <a:p>
            <a:r>
              <a:rPr lang="en-US" dirty="0"/>
              <a:t>Who/What was Boeing? </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a:bodyPr>
          <a:lstStyle/>
          <a:p>
            <a:r>
              <a:rPr lang="en-US" dirty="0"/>
              <a:t>American timber merchant </a:t>
            </a:r>
            <a:r>
              <a:rPr lang="en-US" dirty="0">
                <a:hlinkClick r:id="rId2"/>
              </a:rPr>
              <a:t>William E. Boeing</a:t>
            </a:r>
            <a:r>
              <a:rPr lang="en-US" dirty="0"/>
              <a:t> founded Aero Products Company in 1916</a:t>
            </a:r>
          </a:p>
          <a:p>
            <a:pPr lvl="1"/>
            <a:r>
              <a:rPr lang="en-US" dirty="0"/>
              <a:t>He and U.S. Navy officer Conrad Westervelt developed a single-engine, two-seat seaplane, the B&amp;W</a:t>
            </a:r>
          </a:p>
          <a:p>
            <a:r>
              <a:rPr lang="en-US" dirty="0"/>
              <a:t>Renamed Boeing Airplane Company in 1917, the </a:t>
            </a:r>
            <a:r>
              <a:rPr lang="en-US" dirty="0">
                <a:hlinkClick r:id="rId3"/>
              </a:rPr>
              <a:t>enterprise</a:t>
            </a:r>
            <a:r>
              <a:rPr lang="en-US" dirty="0"/>
              <a:t> built “flying boats” for the </a:t>
            </a:r>
            <a:r>
              <a:rPr lang="en-US" dirty="0">
                <a:hlinkClick r:id="rId4"/>
              </a:rPr>
              <a:t>Navy</a:t>
            </a:r>
            <a:r>
              <a:rPr lang="en-US" dirty="0"/>
              <a:t> during </a:t>
            </a:r>
            <a:r>
              <a:rPr lang="en-US" dirty="0">
                <a:hlinkClick r:id="rId5"/>
              </a:rPr>
              <a:t>World War I</a:t>
            </a:r>
            <a:endParaRPr lang="en-US" dirty="0"/>
          </a:p>
          <a:p>
            <a:r>
              <a:rPr lang="en-US" dirty="0"/>
              <a:t>In the 1920s and ’30s it successfully sold its trainers, pursuit planes, observation craft, torpedo planes, and patrol bombers to the U.S. military.</a:t>
            </a:r>
          </a:p>
          <a:p>
            <a:r>
              <a:rPr lang="en-US" dirty="0"/>
              <a:t>In 1928 William Boeing formed Boeing Airplane &amp; Transport Corporation to encompass both </a:t>
            </a:r>
            <a:r>
              <a:rPr lang="en-US" dirty="0">
                <a:hlinkClick r:id="rId6"/>
              </a:rPr>
              <a:t>manufacturing</a:t>
            </a:r>
            <a:r>
              <a:rPr lang="en-US" dirty="0"/>
              <a:t> and airline operations</a:t>
            </a:r>
          </a:p>
          <a:p>
            <a:r>
              <a:rPr lang="en-US" dirty="0"/>
              <a:t>In 1929 the company was renamed United Aircraft and Transport Corporation and acquired several aircraft makers, among them Chance Vought, Avion (which became Northrop Aircraft), </a:t>
            </a:r>
            <a:r>
              <a:rPr lang="en-US" dirty="0" err="1"/>
              <a:t>Stearman</a:t>
            </a:r>
            <a:r>
              <a:rPr lang="en-US" dirty="0"/>
              <a:t> Aircraft, Sikorsky Aviation, engine manufacturer Pratt &amp; Whitney, and aircraft and propeller maker Hamilton </a:t>
            </a:r>
            <a:r>
              <a:rPr lang="en-US" dirty="0" err="1"/>
              <a:t>Metalplane</a:t>
            </a:r>
            <a:br>
              <a:rPr lang="en-US" dirty="0"/>
            </a:br>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2</a:t>
            </a:fld>
            <a:endParaRPr lang="en-US" dirty="0"/>
          </a:p>
        </p:txBody>
      </p:sp>
    </p:spTree>
    <p:extLst>
      <p:ext uri="{BB962C8B-B14F-4D97-AF65-F5344CB8AC3E}">
        <p14:creationId xmlns:p14="http://schemas.microsoft.com/office/powerpoint/2010/main" val="672488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07986-DC6E-E04D-BC0B-428BE726BCEE}"/>
              </a:ext>
            </a:extLst>
          </p:cNvPr>
          <p:cNvSpPr>
            <a:spLocks noGrp="1"/>
          </p:cNvSpPr>
          <p:nvPr>
            <p:ph type="title"/>
          </p:nvPr>
        </p:nvSpPr>
        <p:spPr>
          <a:xfrm>
            <a:off x="1390650" y="356191"/>
            <a:ext cx="9601200" cy="717698"/>
          </a:xfrm>
        </p:spPr>
        <p:txBody>
          <a:bodyPr/>
          <a:lstStyle/>
          <a:p>
            <a:r>
              <a:rPr lang="en-US" dirty="0"/>
              <a:t>Lessons Learned</a:t>
            </a:r>
          </a:p>
        </p:txBody>
      </p:sp>
      <p:sp>
        <p:nvSpPr>
          <p:cNvPr id="3" name="Content Placeholder 2">
            <a:extLst>
              <a:ext uri="{FF2B5EF4-FFF2-40B4-BE49-F238E27FC236}">
                <a16:creationId xmlns:a16="http://schemas.microsoft.com/office/drawing/2014/main" id="{09A8027E-0AEE-AF47-AF0A-4A3478D9B0DD}"/>
              </a:ext>
            </a:extLst>
          </p:cNvPr>
          <p:cNvSpPr>
            <a:spLocks noGrp="1"/>
          </p:cNvSpPr>
          <p:nvPr>
            <p:ph idx="1"/>
          </p:nvPr>
        </p:nvSpPr>
        <p:spPr>
          <a:xfrm>
            <a:off x="1390650" y="1073889"/>
            <a:ext cx="9601200" cy="5411972"/>
          </a:xfrm>
        </p:spPr>
        <p:txBody>
          <a:bodyPr>
            <a:normAutofit/>
          </a:bodyPr>
          <a:lstStyle/>
          <a:p>
            <a:pPr marL="0" indent="0">
              <a:buNone/>
            </a:pPr>
            <a:r>
              <a:rPr lang="en-US" dirty="0"/>
              <a:t>A complex system operated in an unexpected manner, and 346 people are dead as a result of two tragic and catastrophic accidents. Though the lives cannot be restored, if many systems and software engineers can learn as much as possible about this case, such deaths can be prevented in the future.</a:t>
            </a:r>
          </a:p>
          <a:p>
            <a:r>
              <a:rPr lang="en-US" dirty="0"/>
              <a:t>People Cannot Bend Complex Systems to Their Will</a:t>
            </a:r>
          </a:p>
          <a:p>
            <a:r>
              <a:rPr lang="en-US" dirty="0"/>
              <a:t>Set the Right Aim</a:t>
            </a:r>
          </a:p>
          <a:p>
            <a:r>
              <a:rPr lang="en-US" dirty="0"/>
              <a:t>Treat Documentation as a First-Class Citizen</a:t>
            </a:r>
          </a:p>
          <a:p>
            <a:r>
              <a:rPr lang="en-US" dirty="0"/>
              <a:t>Keep Humans in the loop</a:t>
            </a:r>
          </a:p>
          <a:p>
            <a:r>
              <a:rPr lang="en-US" dirty="0"/>
              <a:t>Testing Doesn’t Keep People Safe</a:t>
            </a:r>
          </a:p>
          <a:p>
            <a:r>
              <a:rPr lang="en-US" dirty="0"/>
              <a:t>This Can Happen in Other Organizations</a:t>
            </a:r>
          </a:p>
          <a:p>
            <a:endParaRPr lang="en-US" dirty="0"/>
          </a:p>
          <a:p>
            <a:pPr lvl="1"/>
            <a:r>
              <a:rPr lang="en-US" b="1" dirty="0"/>
              <a:t>The Boeing 737 MAX Saga: Lessons for Software Organizations</a:t>
            </a:r>
          </a:p>
          <a:p>
            <a:pPr lvl="2"/>
            <a:r>
              <a:rPr lang="en-US" dirty="0"/>
              <a:t>Publication: Software Quality Professional Date: May 2019 Issue: Volume 21 Issue 3 Pages: pp. 4-12 Author(s): Johnston, Phillip, Harris, </a:t>
            </a:r>
            <a:r>
              <a:rPr lang="en-US" dirty="0" err="1"/>
              <a:t>Rozi</a:t>
            </a:r>
            <a:r>
              <a:rPr lang="en-US" dirty="0"/>
              <a:t> </a:t>
            </a:r>
          </a:p>
          <a:p>
            <a:pPr lvl="1"/>
            <a:endParaRPr lang="en-US" dirty="0"/>
          </a:p>
        </p:txBody>
      </p:sp>
      <p:sp>
        <p:nvSpPr>
          <p:cNvPr id="5" name="Date Placeholder 4">
            <a:extLst>
              <a:ext uri="{FF2B5EF4-FFF2-40B4-BE49-F238E27FC236}">
                <a16:creationId xmlns:a16="http://schemas.microsoft.com/office/drawing/2014/main" id="{F7D684B1-0EEC-A241-A124-0B1D3C53B72A}"/>
              </a:ext>
            </a:extLst>
          </p:cNvPr>
          <p:cNvSpPr>
            <a:spLocks noGrp="1"/>
          </p:cNvSpPr>
          <p:nvPr>
            <p:ph type="dt" sz="half" idx="10"/>
          </p:nvPr>
        </p:nvSpPr>
        <p:spPr/>
        <p:txBody>
          <a:bodyPr/>
          <a:lstStyle/>
          <a:p>
            <a:r>
              <a:rPr lang="en-US"/>
              <a:t>6/12/24</a:t>
            </a:r>
            <a:endParaRPr lang="en-US" dirty="0"/>
          </a:p>
        </p:txBody>
      </p:sp>
      <p:sp>
        <p:nvSpPr>
          <p:cNvPr id="6" name="Footer Placeholder 5">
            <a:extLst>
              <a:ext uri="{FF2B5EF4-FFF2-40B4-BE49-F238E27FC236}">
                <a16:creationId xmlns:a16="http://schemas.microsoft.com/office/drawing/2014/main" id="{C92DA11B-E5BE-4441-BE9B-B807C0716390}"/>
              </a:ext>
            </a:extLst>
          </p:cNvPr>
          <p:cNvSpPr>
            <a:spLocks noGrp="1"/>
          </p:cNvSpPr>
          <p:nvPr>
            <p:ph type="ftr" sz="quarter" idx="11"/>
          </p:nvPr>
        </p:nvSpPr>
        <p:spPr/>
        <p:txBody>
          <a:bodyPr/>
          <a:lstStyle/>
          <a:p>
            <a:r>
              <a:rPr lang="en-US"/>
              <a:t>ASQ0511 202406 Boeing Quality Problems</a:t>
            </a:r>
            <a:endParaRPr lang="en-US" dirty="0"/>
          </a:p>
        </p:txBody>
      </p:sp>
      <p:sp>
        <p:nvSpPr>
          <p:cNvPr id="7" name="Slide Number Placeholder 6">
            <a:extLst>
              <a:ext uri="{FF2B5EF4-FFF2-40B4-BE49-F238E27FC236}">
                <a16:creationId xmlns:a16="http://schemas.microsoft.com/office/drawing/2014/main" id="{23D54D9C-AC34-854E-907D-F35933595E4C}"/>
              </a:ext>
            </a:extLst>
          </p:cNvPr>
          <p:cNvSpPr>
            <a:spLocks noGrp="1"/>
          </p:cNvSpPr>
          <p:nvPr>
            <p:ph type="sldNum" sz="quarter" idx="12"/>
          </p:nvPr>
        </p:nvSpPr>
        <p:spPr/>
        <p:txBody>
          <a:bodyPr/>
          <a:lstStyle/>
          <a:p>
            <a:fld id="{69E57DC2-970A-4B3E-BB1C-7A09969E49DF}" type="slidenum">
              <a:rPr lang="en-US" smtClean="0"/>
              <a:t>20</a:t>
            </a:fld>
            <a:endParaRPr lang="en-US" dirty="0"/>
          </a:p>
        </p:txBody>
      </p:sp>
    </p:spTree>
    <p:extLst>
      <p:ext uri="{BB962C8B-B14F-4D97-AF65-F5344CB8AC3E}">
        <p14:creationId xmlns:p14="http://schemas.microsoft.com/office/powerpoint/2010/main" val="3633769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6FB0F-BF95-B644-8CFA-8C4C8061F0FC}"/>
              </a:ext>
            </a:extLst>
          </p:cNvPr>
          <p:cNvSpPr>
            <a:spLocks noGrp="1"/>
          </p:cNvSpPr>
          <p:nvPr>
            <p:ph type="title"/>
          </p:nvPr>
        </p:nvSpPr>
        <p:spPr>
          <a:xfrm>
            <a:off x="1371600" y="685800"/>
            <a:ext cx="9601200" cy="696433"/>
          </a:xfrm>
        </p:spPr>
        <p:txBody>
          <a:bodyPr/>
          <a:lstStyle/>
          <a:p>
            <a:r>
              <a:rPr lang="en-US" dirty="0"/>
              <a:t>References</a:t>
            </a:r>
          </a:p>
        </p:txBody>
      </p:sp>
      <p:sp>
        <p:nvSpPr>
          <p:cNvPr id="3" name="Content Placeholder 2">
            <a:extLst>
              <a:ext uri="{FF2B5EF4-FFF2-40B4-BE49-F238E27FC236}">
                <a16:creationId xmlns:a16="http://schemas.microsoft.com/office/drawing/2014/main" id="{4F335663-D9EE-F044-B9CB-F13A20C9566C}"/>
              </a:ext>
            </a:extLst>
          </p:cNvPr>
          <p:cNvSpPr>
            <a:spLocks noGrp="1"/>
          </p:cNvSpPr>
          <p:nvPr>
            <p:ph idx="1"/>
          </p:nvPr>
        </p:nvSpPr>
        <p:spPr>
          <a:xfrm>
            <a:off x="1371600" y="1701209"/>
            <a:ext cx="9601200" cy="3581400"/>
          </a:xfrm>
        </p:spPr>
        <p:txBody>
          <a:bodyPr>
            <a:normAutofit fontScale="85000" lnSpcReduction="20000"/>
          </a:bodyPr>
          <a:lstStyle/>
          <a:p>
            <a:r>
              <a:rPr lang="en-US" dirty="0"/>
              <a:t>The Boeing 737 MAX Saga: Lessons for Software Organizations by Phillip Johnston and </a:t>
            </a:r>
            <a:r>
              <a:rPr lang="en-US" dirty="0" err="1"/>
              <a:t>Rozi</a:t>
            </a:r>
            <a:r>
              <a:rPr lang="en-US" dirty="0"/>
              <a:t> Harris, Software Quality Professional May 2019 Issue: Volume 21 Issue 3 </a:t>
            </a:r>
            <a:r>
              <a:rPr lang="en-US" dirty="0">
                <a:hlinkClick r:id="rId2"/>
              </a:rPr>
              <a:t>https://www.proquest.com/docview/2246851715</a:t>
            </a:r>
            <a:endParaRPr lang="en-US" dirty="0"/>
          </a:p>
          <a:p>
            <a:r>
              <a:rPr lang="en-US" dirty="0"/>
              <a:t>How Boeing broke down: Inside the series of leadership failures that hobbled the airline giant, by Shawn Tully, February 22, 2024, Fortune Magazine </a:t>
            </a:r>
            <a:r>
              <a:rPr lang="en-US" dirty="0">
                <a:hlinkClick r:id="rId3"/>
              </a:rPr>
              <a:t>https://fortune.com/2024/02/22/boeing-stock-crash-history-737-outlook/</a:t>
            </a:r>
            <a:endParaRPr lang="en-US" dirty="0"/>
          </a:p>
          <a:p>
            <a:r>
              <a:rPr lang="en-US" dirty="0"/>
              <a:t>How Boeing Favored Speed Over Quality for the 737 Max, NY Times, March 28, 2024 </a:t>
            </a:r>
            <a:r>
              <a:rPr lang="en-US" dirty="0">
                <a:hlinkClick r:id="rId4"/>
              </a:rPr>
              <a:t>https://www.nytimes.com/2024/03/28/business/boeing-quality-problems-speed.html</a:t>
            </a:r>
            <a:endParaRPr lang="en-US" dirty="0"/>
          </a:p>
          <a:p>
            <a:r>
              <a:rPr lang="en-US" b="1" dirty="0"/>
              <a:t>Boeing Company, </a:t>
            </a:r>
            <a:r>
              <a:rPr lang="en-US" dirty="0" err="1"/>
              <a:t>Encyclopædia</a:t>
            </a:r>
            <a:r>
              <a:rPr lang="en-US" dirty="0"/>
              <a:t> Britannica, Inc. </a:t>
            </a:r>
            <a:r>
              <a:rPr lang="en-US" b="1" dirty="0">
                <a:hlinkClick r:id="rId5"/>
              </a:rPr>
              <a:t>https://www.britannica.com/money/Boeing-Company#ref126554</a:t>
            </a:r>
            <a:endParaRPr lang="en-US" b="1" dirty="0"/>
          </a:p>
          <a:p>
            <a:r>
              <a:rPr lang="en-US" b="1" dirty="0"/>
              <a:t>Where Boeing Went Wrong — and What the Company Needs to Fix by Brooke Sutherland, March 29, 2024, </a:t>
            </a:r>
            <a:r>
              <a:rPr lang="en-US" dirty="0"/>
              <a:t>Bloomberg News </a:t>
            </a:r>
            <a:r>
              <a:rPr lang="en-US" dirty="0">
                <a:hlinkClick r:id="rId6"/>
              </a:rPr>
              <a:t>https://www.bloomberg.com/news/features/2024-03-29/boeing-s-plane-safety-problems-aren-t-the-only-issue-to-fix</a:t>
            </a:r>
            <a:endParaRPr lang="en-US" dirty="0"/>
          </a:p>
          <a:p>
            <a:pPr marL="0" indent="0">
              <a:buNone/>
            </a:pPr>
            <a:r>
              <a:rPr lang="en-US" b="1" dirty="0"/>
              <a:t> </a:t>
            </a:r>
          </a:p>
          <a:p>
            <a:endParaRPr lang="en-US" b="1" dirty="0"/>
          </a:p>
          <a:p>
            <a:endParaRPr lang="en-US" b="1" dirty="0"/>
          </a:p>
          <a:p>
            <a:endParaRPr lang="en-US" dirty="0"/>
          </a:p>
          <a:p>
            <a:endParaRPr lang="en-US" dirty="0"/>
          </a:p>
        </p:txBody>
      </p:sp>
      <p:sp>
        <p:nvSpPr>
          <p:cNvPr id="4" name="Date Placeholder 3">
            <a:extLst>
              <a:ext uri="{FF2B5EF4-FFF2-40B4-BE49-F238E27FC236}">
                <a16:creationId xmlns:a16="http://schemas.microsoft.com/office/drawing/2014/main" id="{AB9B56E6-EA71-6B4F-B003-6DA8CDBB1F9E}"/>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184B286C-CA1F-2245-8C7E-A4A89FF55352}"/>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DEFF7DD2-4DEA-F648-A973-94CBF66F4B26}"/>
              </a:ext>
            </a:extLst>
          </p:cNvPr>
          <p:cNvSpPr>
            <a:spLocks noGrp="1"/>
          </p:cNvSpPr>
          <p:nvPr>
            <p:ph type="sldNum" sz="quarter" idx="12"/>
          </p:nvPr>
        </p:nvSpPr>
        <p:spPr/>
        <p:txBody>
          <a:bodyPr/>
          <a:lstStyle/>
          <a:p>
            <a:fld id="{69E57DC2-970A-4B3E-BB1C-7A09969E49DF}" type="slidenum">
              <a:rPr lang="en-US" smtClean="0"/>
              <a:t>21</a:t>
            </a:fld>
            <a:endParaRPr lang="en-US" dirty="0"/>
          </a:p>
        </p:txBody>
      </p:sp>
    </p:spTree>
    <p:extLst>
      <p:ext uri="{BB962C8B-B14F-4D97-AF65-F5344CB8AC3E}">
        <p14:creationId xmlns:p14="http://schemas.microsoft.com/office/powerpoint/2010/main" val="2308899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7E59B-379A-C54F-851D-113648EE1DB1}"/>
              </a:ext>
            </a:extLst>
          </p:cNvPr>
          <p:cNvSpPr>
            <a:spLocks noGrp="1"/>
          </p:cNvSpPr>
          <p:nvPr>
            <p:ph type="title"/>
          </p:nvPr>
        </p:nvSpPr>
        <p:spPr>
          <a:xfrm>
            <a:off x="1371600" y="685800"/>
            <a:ext cx="9601200" cy="717698"/>
          </a:xfrm>
        </p:spPr>
        <p:txBody>
          <a:bodyPr/>
          <a:lstStyle/>
          <a:p>
            <a:r>
              <a:rPr lang="en-US" dirty="0"/>
              <a:t>Cont</a:t>
            </a:r>
            <a:r>
              <a:rPr lang="en-US" b="1" dirty="0"/>
              <a:t>act Information</a:t>
            </a:r>
            <a:endParaRPr lang="en-US" dirty="0"/>
          </a:p>
        </p:txBody>
      </p:sp>
      <p:sp>
        <p:nvSpPr>
          <p:cNvPr id="3" name="Content Placeholder 2">
            <a:extLst>
              <a:ext uri="{FF2B5EF4-FFF2-40B4-BE49-F238E27FC236}">
                <a16:creationId xmlns:a16="http://schemas.microsoft.com/office/drawing/2014/main" id="{2E9DB80A-DFB7-9C40-A7D7-92CDCB4021D1}"/>
              </a:ext>
            </a:extLst>
          </p:cNvPr>
          <p:cNvSpPr>
            <a:spLocks noGrp="1"/>
          </p:cNvSpPr>
          <p:nvPr>
            <p:ph idx="1"/>
          </p:nvPr>
        </p:nvSpPr>
        <p:spPr/>
        <p:txBody>
          <a:bodyPr/>
          <a:lstStyle/>
          <a:p>
            <a:r>
              <a:rPr lang="en-US" dirty="0"/>
              <a:t>Jeffrey M. Parnes</a:t>
            </a:r>
            <a:br>
              <a:rPr lang="en-US" dirty="0"/>
            </a:br>
            <a:r>
              <a:rPr lang="en-US" dirty="0"/>
              <a:t>Webmaster and Charter Member</a:t>
            </a:r>
            <a:br>
              <a:rPr lang="en-US" dirty="0"/>
            </a:br>
            <a:r>
              <a:rPr lang="en-US" dirty="0"/>
              <a:t>ASQ Northern Virginia Section 0511 </a:t>
            </a:r>
            <a:br>
              <a:rPr lang="en-US" dirty="0"/>
            </a:br>
            <a:r>
              <a:rPr lang="en-US" dirty="0"/>
              <a:t>703.424.2956 (P)</a:t>
            </a:r>
            <a:br>
              <a:rPr lang="en-US" dirty="0"/>
            </a:br>
            <a:r>
              <a:rPr lang="en-US" dirty="0"/>
              <a:t>484.307.2552 (F)</a:t>
            </a:r>
            <a:br>
              <a:rPr lang="en-US" dirty="0"/>
            </a:br>
            <a:r>
              <a:rPr lang="en-US" dirty="0">
                <a:hlinkClick r:id="rId2"/>
              </a:rPr>
              <a:t>webmaster2</a:t>
            </a:r>
            <a:r>
              <a:rPr lang="en-US" b="1" dirty="0">
                <a:hlinkClick r:id="rId2"/>
              </a:rPr>
              <a:t>4</a:t>
            </a:r>
            <a:r>
              <a:rPr lang="en-US" dirty="0">
                <a:hlinkClick r:id="rId2"/>
              </a:rPr>
              <a:t>@ASQ0511.</a:t>
            </a:r>
            <a:r>
              <a:rPr lang="en-US" b="1" dirty="0">
                <a:hlinkClick r:id="rId2"/>
              </a:rPr>
              <a:t>org</a:t>
            </a:r>
            <a:br>
              <a:rPr lang="en-US" b="1" dirty="0"/>
            </a:br>
            <a:r>
              <a:rPr lang="en-US" b="1" dirty="0">
                <a:hlinkClick r:id="rId3"/>
              </a:rPr>
              <a:t>jeff@parnes.net</a:t>
            </a:r>
            <a:br>
              <a:rPr lang="en-US" b="1" dirty="0"/>
            </a:br>
            <a:r>
              <a:rPr lang="en-US" b="1" dirty="0"/>
              <a:t>@</a:t>
            </a:r>
            <a:r>
              <a:rPr lang="en-US" b="1" dirty="0" err="1"/>
              <a:t>jeffparnes</a:t>
            </a:r>
            <a:endParaRPr lang="en-US" b="1" dirty="0"/>
          </a:p>
        </p:txBody>
      </p:sp>
      <p:sp>
        <p:nvSpPr>
          <p:cNvPr id="4" name="Date Placeholder 3">
            <a:extLst>
              <a:ext uri="{FF2B5EF4-FFF2-40B4-BE49-F238E27FC236}">
                <a16:creationId xmlns:a16="http://schemas.microsoft.com/office/drawing/2014/main" id="{089634FF-DA7F-274D-A391-C84D4C86BDE2}"/>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07CBAACF-629B-D34B-AB48-54BC93804F91}"/>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16596929-BFFA-7045-8F86-FBA928F71961}"/>
              </a:ext>
            </a:extLst>
          </p:cNvPr>
          <p:cNvSpPr>
            <a:spLocks noGrp="1"/>
          </p:cNvSpPr>
          <p:nvPr>
            <p:ph type="sldNum" sz="quarter" idx="12"/>
          </p:nvPr>
        </p:nvSpPr>
        <p:spPr/>
        <p:txBody>
          <a:bodyPr/>
          <a:lstStyle/>
          <a:p>
            <a:fld id="{69E57DC2-970A-4B3E-BB1C-7A09969E49DF}" type="slidenum">
              <a:rPr lang="en-US" smtClean="0"/>
              <a:t>22</a:t>
            </a:fld>
            <a:endParaRPr lang="en-US" dirty="0"/>
          </a:p>
        </p:txBody>
      </p:sp>
    </p:spTree>
    <p:extLst>
      <p:ext uri="{BB962C8B-B14F-4D97-AF65-F5344CB8AC3E}">
        <p14:creationId xmlns:p14="http://schemas.microsoft.com/office/powerpoint/2010/main" val="436104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9B4DC-BDEE-574B-AF1C-45EB4F8902F9}"/>
              </a:ext>
            </a:extLst>
          </p:cNvPr>
          <p:cNvSpPr>
            <a:spLocks noGrp="1"/>
          </p:cNvSpPr>
          <p:nvPr>
            <p:ph type="title"/>
          </p:nvPr>
        </p:nvSpPr>
        <p:spPr/>
        <p:txBody>
          <a:bodyPr/>
          <a:lstStyle/>
          <a:p>
            <a:r>
              <a:rPr lang="en-US" dirty="0"/>
              <a:t>Boeing and Anti-trust</a:t>
            </a:r>
          </a:p>
        </p:txBody>
      </p:sp>
      <p:sp>
        <p:nvSpPr>
          <p:cNvPr id="3" name="Content Placeholder 2">
            <a:extLst>
              <a:ext uri="{FF2B5EF4-FFF2-40B4-BE49-F238E27FC236}">
                <a16:creationId xmlns:a16="http://schemas.microsoft.com/office/drawing/2014/main" id="{69106040-6F26-004C-8CFD-28A1543D5B13}"/>
              </a:ext>
            </a:extLst>
          </p:cNvPr>
          <p:cNvSpPr>
            <a:spLocks noGrp="1"/>
          </p:cNvSpPr>
          <p:nvPr>
            <p:ph idx="1"/>
          </p:nvPr>
        </p:nvSpPr>
        <p:spPr>
          <a:xfrm>
            <a:off x="1371600" y="1428750"/>
            <a:ext cx="9601200" cy="3581400"/>
          </a:xfrm>
        </p:spPr>
        <p:txBody>
          <a:bodyPr/>
          <a:lstStyle/>
          <a:p>
            <a:r>
              <a:rPr lang="en-US" dirty="0"/>
              <a:t>In 1931 the United Aircraft and Transport Corporation combined four smaller airlines under its ownership into United Airlines. </a:t>
            </a:r>
          </a:p>
          <a:p>
            <a:r>
              <a:rPr lang="en-US" dirty="0"/>
              <a:t>In 1934, under new U.S. antitrust legislation (the Air Mail Act of 1934), aircraft manufacture was required to be divorced from air transport, </a:t>
            </a:r>
          </a:p>
          <a:p>
            <a:pPr lvl="1"/>
            <a:r>
              <a:rPr lang="en-US" dirty="0"/>
              <a:t>The newly incorporated Boeing Airplane Company became one of the three companies to emerge from the dissolution of United Aircraft and Transport. </a:t>
            </a:r>
          </a:p>
          <a:p>
            <a:pPr lvl="1"/>
            <a:r>
              <a:rPr lang="en-US" dirty="0"/>
              <a:t>The other two were United Aircraft Corporation (now United Technologies Corporation) and United Airlines.</a:t>
            </a:r>
          </a:p>
        </p:txBody>
      </p:sp>
      <p:sp>
        <p:nvSpPr>
          <p:cNvPr id="4" name="Date Placeholder 3">
            <a:extLst>
              <a:ext uri="{FF2B5EF4-FFF2-40B4-BE49-F238E27FC236}">
                <a16:creationId xmlns:a16="http://schemas.microsoft.com/office/drawing/2014/main" id="{F367189C-576F-FC41-B1B5-3D03F168BABB}"/>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AA45F41B-20F1-ED4B-8A21-BF765A943A6A}"/>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2A373FD0-9C44-9E4F-AC78-B0C576B88F83}"/>
              </a:ext>
            </a:extLst>
          </p:cNvPr>
          <p:cNvSpPr>
            <a:spLocks noGrp="1"/>
          </p:cNvSpPr>
          <p:nvPr>
            <p:ph type="sldNum" sz="quarter" idx="12"/>
          </p:nvPr>
        </p:nvSpPr>
        <p:spPr/>
        <p:txBody>
          <a:bodyPr/>
          <a:lstStyle/>
          <a:p>
            <a:fld id="{69E57DC2-970A-4B3E-BB1C-7A09969E49DF}" type="slidenum">
              <a:rPr lang="en-US" smtClean="0"/>
              <a:t>3</a:t>
            </a:fld>
            <a:endParaRPr lang="en-US" dirty="0"/>
          </a:p>
        </p:txBody>
      </p:sp>
    </p:spTree>
    <p:extLst>
      <p:ext uri="{BB962C8B-B14F-4D97-AF65-F5344CB8AC3E}">
        <p14:creationId xmlns:p14="http://schemas.microsoft.com/office/powerpoint/2010/main" val="3613439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986FD-CF0B-0D4B-A300-C7A96923B1CB}"/>
              </a:ext>
            </a:extLst>
          </p:cNvPr>
          <p:cNvSpPr>
            <a:spLocks noGrp="1"/>
          </p:cNvSpPr>
          <p:nvPr>
            <p:ph type="title"/>
          </p:nvPr>
        </p:nvSpPr>
        <p:spPr>
          <a:xfrm>
            <a:off x="1371600" y="462516"/>
            <a:ext cx="9601200" cy="749596"/>
          </a:xfrm>
        </p:spPr>
        <p:txBody>
          <a:bodyPr/>
          <a:lstStyle/>
          <a:p>
            <a:r>
              <a:rPr lang="en-US" dirty="0"/>
              <a:t>Boeing before Commercial Jets</a:t>
            </a:r>
          </a:p>
        </p:txBody>
      </p:sp>
      <p:sp>
        <p:nvSpPr>
          <p:cNvPr id="3" name="Content Placeholder 2">
            <a:extLst>
              <a:ext uri="{FF2B5EF4-FFF2-40B4-BE49-F238E27FC236}">
                <a16:creationId xmlns:a16="http://schemas.microsoft.com/office/drawing/2014/main" id="{E0C61290-B7AA-7846-B6B8-9380BE0BA815}"/>
              </a:ext>
            </a:extLst>
          </p:cNvPr>
          <p:cNvSpPr>
            <a:spLocks noGrp="1"/>
          </p:cNvSpPr>
          <p:nvPr>
            <p:ph idx="1"/>
          </p:nvPr>
        </p:nvSpPr>
        <p:spPr>
          <a:xfrm>
            <a:off x="1371600" y="1514475"/>
            <a:ext cx="9601200" cy="4352925"/>
          </a:xfrm>
        </p:spPr>
        <p:txBody>
          <a:bodyPr>
            <a:normAutofit/>
          </a:bodyPr>
          <a:lstStyle/>
          <a:p>
            <a:r>
              <a:rPr lang="en-US" dirty="0"/>
              <a:t>Commercial Aircraft, </a:t>
            </a:r>
          </a:p>
          <a:p>
            <a:pPr lvl="1"/>
            <a:r>
              <a:rPr lang="en-US" dirty="0">
                <a:hlinkClick r:id="rId2"/>
              </a:rPr>
              <a:t>Model 247</a:t>
            </a:r>
            <a:r>
              <a:rPr lang="en-US" dirty="0"/>
              <a:t> twin-engine monoplane,</a:t>
            </a:r>
          </a:p>
          <a:p>
            <a:pPr lvl="1"/>
            <a:r>
              <a:rPr lang="en-US" dirty="0">
                <a:hlinkClick r:id="rId3"/>
              </a:rPr>
              <a:t>Model 314 </a:t>
            </a:r>
            <a:r>
              <a:rPr lang="en-US" dirty="0"/>
              <a:t>flying boat (one of </a:t>
            </a:r>
            <a:r>
              <a:rPr lang="en-US" dirty="0">
                <a:hlinkClick r:id="rId4"/>
              </a:rPr>
              <a:t>Pan American</a:t>
            </a:r>
            <a:r>
              <a:rPr lang="en-US" dirty="0"/>
              <a:t>’s Clipper-class aircraft), </a:t>
            </a:r>
          </a:p>
          <a:p>
            <a:pPr lvl="1"/>
            <a:r>
              <a:rPr lang="en-US" dirty="0"/>
              <a:t>and the </a:t>
            </a:r>
            <a:r>
              <a:rPr lang="en-US" dirty="0">
                <a:hlinkClick r:id="rId5"/>
              </a:rPr>
              <a:t>Model 307 </a:t>
            </a:r>
            <a:r>
              <a:rPr lang="en-US" dirty="0" err="1">
                <a:hlinkClick r:id="rId5"/>
              </a:rPr>
              <a:t>Stratoliner</a:t>
            </a:r>
            <a:r>
              <a:rPr lang="en-US" dirty="0">
                <a:hlinkClick r:id="rId5"/>
              </a:rPr>
              <a:t>, </a:t>
            </a:r>
            <a:r>
              <a:rPr lang="en-US" dirty="0"/>
              <a:t>the first airliner with a pressurized cabin.</a:t>
            </a:r>
          </a:p>
          <a:p>
            <a:r>
              <a:rPr lang="en-US" dirty="0"/>
              <a:t>Boeing’s bombers:</a:t>
            </a:r>
          </a:p>
          <a:p>
            <a:pPr lvl="1"/>
            <a:r>
              <a:rPr lang="en-US" dirty="0"/>
              <a:t>Played key roles in the World War II Allied war effort</a:t>
            </a:r>
          </a:p>
          <a:p>
            <a:pPr lvl="2"/>
            <a:r>
              <a:rPr lang="en-US" dirty="0">
                <a:hlinkClick r:id="rId5"/>
              </a:rPr>
              <a:t>B-17 Flying Fortress </a:t>
            </a:r>
            <a:r>
              <a:rPr lang="en-US" dirty="0"/>
              <a:t>(first flown in 1935) </a:t>
            </a:r>
          </a:p>
          <a:p>
            <a:pPr lvl="2"/>
            <a:r>
              <a:rPr lang="en-US" dirty="0"/>
              <a:t>and </a:t>
            </a:r>
            <a:r>
              <a:rPr lang="en-US" dirty="0">
                <a:hlinkClick r:id="rId6"/>
              </a:rPr>
              <a:t>B-29 Superfortress </a:t>
            </a:r>
            <a:r>
              <a:rPr lang="en-US" dirty="0"/>
              <a:t>(1942)</a:t>
            </a:r>
          </a:p>
          <a:p>
            <a:pPr lvl="1"/>
            <a:r>
              <a:rPr lang="en-US" dirty="0"/>
              <a:t>Postwar years  - Boeing continued its military commitments with jet bombers.</a:t>
            </a:r>
          </a:p>
          <a:p>
            <a:pPr lvl="2"/>
            <a:r>
              <a:rPr lang="en-US" dirty="0">
                <a:hlinkClick r:id="rId7"/>
              </a:rPr>
              <a:t>B-47 Stratojet </a:t>
            </a:r>
            <a:r>
              <a:rPr lang="en-US" dirty="0"/>
              <a:t>(1947) six-engine</a:t>
            </a:r>
          </a:p>
          <a:p>
            <a:pPr lvl="2"/>
            <a:r>
              <a:rPr lang="en-US" dirty="0"/>
              <a:t>and </a:t>
            </a:r>
            <a:r>
              <a:rPr lang="en-US" dirty="0">
                <a:hlinkClick r:id="rId8"/>
              </a:rPr>
              <a:t>B-52 Stratofortress</a:t>
            </a:r>
            <a:r>
              <a:rPr lang="en-US" dirty="0"/>
              <a:t> (1952) eight-engine</a:t>
            </a:r>
          </a:p>
        </p:txBody>
      </p:sp>
      <p:sp>
        <p:nvSpPr>
          <p:cNvPr id="4" name="Date Placeholder 3">
            <a:extLst>
              <a:ext uri="{FF2B5EF4-FFF2-40B4-BE49-F238E27FC236}">
                <a16:creationId xmlns:a16="http://schemas.microsoft.com/office/drawing/2014/main" id="{C2D1A933-C6D2-E34A-9FCE-740F6796AF25}"/>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ACE1997D-4224-0448-B847-46525FCF644E}"/>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56B69486-7F44-5347-945E-6E9B509C593A}"/>
              </a:ext>
            </a:extLst>
          </p:cNvPr>
          <p:cNvSpPr>
            <a:spLocks noGrp="1"/>
          </p:cNvSpPr>
          <p:nvPr>
            <p:ph type="sldNum" sz="quarter" idx="12"/>
          </p:nvPr>
        </p:nvSpPr>
        <p:spPr/>
        <p:txBody>
          <a:bodyPr/>
          <a:lstStyle/>
          <a:p>
            <a:fld id="{69E57DC2-970A-4B3E-BB1C-7A09969E49DF}" type="slidenum">
              <a:rPr lang="en-US" smtClean="0"/>
              <a:t>4</a:t>
            </a:fld>
            <a:endParaRPr lang="en-US" dirty="0"/>
          </a:p>
        </p:txBody>
      </p:sp>
    </p:spTree>
    <p:extLst>
      <p:ext uri="{BB962C8B-B14F-4D97-AF65-F5344CB8AC3E}">
        <p14:creationId xmlns:p14="http://schemas.microsoft.com/office/powerpoint/2010/main" val="28447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1CA3C-1849-484D-84D1-ED3E3ADF1233}"/>
              </a:ext>
            </a:extLst>
          </p:cNvPr>
          <p:cNvSpPr>
            <a:spLocks noGrp="1"/>
          </p:cNvSpPr>
          <p:nvPr>
            <p:ph type="title"/>
          </p:nvPr>
        </p:nvSpPr>
        <p:spPr>
          <a:xfrm>
            <a:off x="1371600" y="685800"/>
            <a:ext cx="9601200" cy="643270"/>
          </a:xfrm>
        </p:spPr>
        <p:txBody>
          <a:bodyPr>
            <a:normAutofit fontScale="90000"/>
          </a:bodyPr>
          <a:lstStyle/>
          <a:p>
            <a:r>
              <a:rPr lang="en-US" dirty="0"/>
              <a:t>First Generation Boeing Commercial Jets</a:t>
            </a:r>
          </a:p>
        </p:txBody>
      </p:sp>
      <p:sp>
        <p:nvSpPr>
          <p:cNvPr id="3" name="Content Placeholder 2">
            <a:extLst>
              <a:ext uri="{FF2B5EF4-FFF2-40B4-BE49-F238E27FC236}">
                <a16:creationId xmlns:a16="http://schemas.microsoft.com/office/drawing/2014/main" id="{02B90FEA-1E56-BA4E-90C7-C6DEF60895A7}"/>
              </a:ext>
            </a:extLst>
          </p:cNvPr>
          <p:cNvSpPr>
            <a:spLocks noGrp="1"/>
          </p:cNvSpPr>
          <p:nvPr>
            <p:ph idx="1"/>
          </p:nvPr>
        </p:nvSpPr>
        <p:spPr>
          <a:xfrm>
            <a:off x="1371600" y="1743740"/>
            <a:ext cx="9601200" cy="3581400"/>
          </a:xfrm>
        </p:spPr>
        <p:txBody>
          <a:bodyPr>
            <a:normAutofit/>
          </a:bodyPr>
          <a:lstStyle/>
          <a:p>
            <a:r>
              <a:rPr lang="en-US" dirty="0">
                <a:hlinkClick r:id="rId2"/>
              </a:rPr>
              <a:t>Boeing 707</a:t>
            </a:r>
            <a:r>
              <a:rPr lang="en-US" dirty="0"/>
              <a:t> </a:t>
            </a:r>
            <a:r>
              <a:rPr lang="en-US" dirty="0" err="1"/>
              <a:t>quadjet</a:t>
            </a:r>
            <a:r>
              <a:rPr lang="en-US" dirty="0"/>
              <a:t> 1958 (the first successful commercial passenger jetliner)</a:t>
            </a:r>
          </a:p>
          <a:p>
            <a:r>
              <a:rPr lang="en-US" b="1" dirty="0">
                <a:hlinkClick r:id="rId3"/>
              </a:rPr>
              <a:t>Boeing </a:t>
            </a:r>
            <a:r>
              <a:rPr lang="en-US" dirty="0">
                <a:hlinkClick r:id="rId3"/>
              </a:rPr>
              <a:t>727 </a:t>
            </a:r>
            <a:r>
              <a:rPr lang="en-US" dirty="0" err="1"/>
              <a:t>trijet</a:t>
            </a:r>
            <a:r>
              <a:rPr lang="en-US" dirty="0"/>
              <a:t>, 1964 </a:t>
            </a:r>
          </a:p>
          <a:p>
            <a:r>
              <a:rPr lang="en-US" b="1" dirty="0">
                <a:hlinkClick r:id="rId4"/>
              </a:rPr>
              <a:t>Boeing </a:t>
            </a:r>
            <a:r>
              <a:rPr lang="en-US" dirty="0">
                <a:hlinkClick r:id="rId4"/>
              </a:rPr>
              <a:t>737 </a:t>
            </a:r>
            <a:r>
              <a:rPr lang="en-US" dirty="0"/>
              <a:t>twinjet, 1968. The 737 was developed into a modern family of planes, and by the end of the 20th century it had become the world’s best-selling commercial aircraft. </a:t>
            </a:r>
          </a:p>
          <a:p>
            <a:r>
              <a:rPr lang="en-US" b="1" dirty="0">
                <a:hlinkClick r:id="rId5"/>
              </a:rPr>
              <a:t>Boeing 747 </a:t>
            </a:r>
            <a:r>
              <a:rPr lang="en-US" b="1" dirty="0"/>
              <a:t>“Jumbo Jet,” 1970, the world’s first wide-body jetliner, almost forced Boeing into bankruptcy</a:t>
            </a:r>
          </a:p>
        </p:txBody>
      </p:sp>
      <p:sp>
        <p:nvSpPr>
          <p:cNvPr id="4" name="Date Placeholder 3">
            <a:extLst>
              <a:ext uri="{FF2B5EF4-FFF2-40B4-BE49-F238E27FC236}">
                <a16:creationId xmlns:a16="http://schemas.microsoft.com/office/drawing/2014/main" id="{79EBCDF5-2BD6-C748-92B1-28C14B8E8FDE}"/>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3D13D538-6A30-7140-8C9D-8AC4A5EB2EDA}"/>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93CCA3F4-DD59-C249-901E-FC35EEFC5D12}"/>
              </a:ext>
            </a:extLst>
          </p:cNvPr>
          <p:cNvSpPr>
            <a:spLocks noGrp="1"/>
          </p:cNvSpPr>
          <p:nvPr>
            <p:ph type="sldNum" sz="quarter" idx="12"/>
          </p:nvPr>
        </p:nvSpPr>
        <p:spPr/>
        <p:txBody>
          <a:bodyPr/>
          <a:lstStyle/>
          <a:p>
            <a:fld id="{69E57DC2-970A-4B3E-BB1C-7A09969E49DF}" type="slidenum">
              <a:rPr lang="en-US" smtClean="0"/>
              <a:t>5</a:t>
            </a:fld>
            <a:endParaRPr lang="en-US" dirty="0"/>
          </a:p>
        </p:txBody>
      </p:sp>
    </p:spTree>
    <p:extLst>
      <p:ext uri="{BB962C8B-B14F-4D97-AF65-F5344CB8AC3E}">
        <p14:creationId xmlns:p14="http://schemas.microsoft.com/office/powerpoint/2010/main" val="3649594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1CA3C-1849-484D-84D1-ED3E3ADF1233}"/>
              </a:ext>
            </a:extLst>
          </p:cNvPr>
          <p:cNvSpPr>
            <a:spLocks noGrp="1"/>
          </p:cNvSpPr>
          <p:nvPr>
            <p:ph type="title"/>
          </p:nvPr>
        </p:nvSpPr>
        <p:spPr>
          <a:xfrm>
            <a:off x="1371600" y="451883"/>
            <a:ext cx="9601200" cy="643270"/>
          </a:xfrm>
        </p:spPr>
        <p:txBody>
          <a:bodyPr>
            <a:normAutofit fontScale="90000"/>
          </a:bodyPr>
          <a:lstStyle/>
          <a:p>
            <a:r>
              <a:rPr lang="en-US" dirty="0"/>
              <a:t>Second Generation Boeing Commercial Jets</a:t>
            </a:r>
          </a:p>
        </p:txBody>
      </p:sp>
      <p:sp>
        <p:nvSpPr>
          <p:cNvPr id="3" name="Content Placeholder 2">
            <a:extLst>
              <a:ext uri="{FF2B5EF4-FFF2-40B4-BE49-F238E27FC236}">
                <a16:creationId xmlns:a16="http://schemas.microsoft.com/office/drawing/2014/main" id="{02B90FEA-1E56-BA4E-90C7-C6DEF60895A7}"/>
              </a:ext>
            </a:extLst>
          </p:cNvPr>
          <p:cNvSpPr>
            <a:spLocks noGrp="1"/>
          </p:cNvSpPr>
          <p:nvPr>
            <p:ph idx="1"/>
          </p:nvPr>
        </p:nvSpPr>
        <p:spPr>
          <a:xfrm>
            <a:off x="1371600" y="1180215"/>
            <a:ext cx="9601200" cy="5284380"/>
          </a:xfrm>
        </p:spPr>
        <p:txBody>
          <a:bodyPr>
            <a:normAutofit fontScale="85000" lnSpcReduction="10000"/>
          </a:bodyPr>
          <a:lstStyle/>
          <a:p>
            <a:r>
              <a:rPr lang="en-US" dirty="0">
                <a:hlinkClick r:id="rId2"/>
              </a:rPr>
              <a:t>Boeing 767</a:t>
            </a:r>
            <a:r>
              <a:rPr lang="en-US" dirty="0"/>
              <a:t>, 1981 twin-engine, wide-body</a:t>
            </a:r>
          </a:p>
          <a:p>
            <a:r>
              <a:rPr lang="en-US" dirty="0">
                <a:hlinkClick r:id="rId3"/>
              </a:rPr>
              <a:t>Boeing 757</a:t>
            </a:r>
            <a:r>
              <a:rPr lang="en-US" dirty="0"/>
              <a:t>, 1982 twin-engine, single-aisle</a:t>
            </a:r>
          </a:p>
          <a:p>
            <a:pPr lvl="1"/>
            <a:r>
              <a:rPr lang="en-US" dirty="0"/>
              <a:t>By featuring a common flight deck for the two aircraft, pilots who trained and qualified on one plane could also fly the other, thus reducing cost and increasing productivity for carriers. This concept of commonality also applied to more than 40 percent of all 757-767 parts.</a:t>
            </a:r>
          </a:p>
          <a:p>
            <a:r>
              <a:rPr lang="en-US" dirty="0">
                <a:hlinkClick r:id="rId4"/>
              </a:rPr>
              <a:t>Boeing 777</a:t>
            </a:r>
            <a:r>
              <a:rPr lang="en-US" dirty="0"/>
              <a:t>, 1994, twin-engine, wide-body</a:t>
            </a:r>
          </a:p>
          <a:p>
            <a:pPr lvl="1"/>
            <a:r>
              <a:rPr lang="en-US" dirty="0"/>
              <a:t>Boeing developed the 777 entirely on computers without having to build a physical mock-up of the airplane.</a:t>
            </a:r>
          </a:p>
          <a:p>
            <a:r>
              <a:rPr lang="en-US" dirty="0">
                <a:hlinkClick r:id="rId5"/>
              </a:rPr>
              <a:t>Boeing 787 </a:t>
            </a:r>
            <a:r>
              <a:rPr lang="en-US" dirty="0"/>
              <a:t>Dreamliner, 2011</a:t>
            </a:r>
          </a:p>
          <a:p>
            <a:pPr lvl="1"/>
            <a:r>
              <a:rPr lang="en-US" dirty="0"/>
              <a:t>Roughly half of the primary structure of the 787, including the fuselage section and the wings, was made of carbon-</a:t>
            </a:r>
            <a:r>
              <a:rPr lang="en-US" dirty="0" err="1"/>
              <a:t>fibre</a:t>
            </a:r>
            <a:r>
              <a:rPr lang="en-US" dirty="0"/>
              <a:t> and plastic composite materials, lighter than the aluminum alloys used in most aircraft.</a:t>
            </a:r>
          </a:p>
          <a:p>
            <a:pPr lvl="1"/>
            <a:r>
              <a:rPr lang="en-US" dirty="0"/>
              <a:t>Originally scheduled to be delivered for commercial service starting in 2008, the 787 was beset with several production problems, not the least of which was failure of the crucial fuselage section in stress tests. </a:t>
            </a:r>
          </a:p>
          <a:p>
            <a:pPr lvl="1"/>
            <a:r>
              <a:rPr lang="en-US" dirty="0"/>
              <a:t>In January 2013, following an airworthiness directive issued by the U.S. Federal Aviation Administration (FAA) that was subsequently taken up by regulators worldwide, all 787s in operation globally were temporarily grounded until a potential risk for battery fire was corrected.</a:t>
            </a:r>
          </a:p>
          <a:p>
            <a:endParaRPr lang="en-US" dirty="0"/>
          </a:p>
        </p:txBody>
      </p:sp>
      <p:sp>
        <p:nvSpPr>
          <p:cNvPr id="4" name="Date Placeholder 3">
            <a:extLst>
              <a:ext uri="{FF2B5EF4-FFF2-40B4-BE49-F238E27FC236}">
                <a16:creationId xmlns:a16="http://schemas.microsoft.com/office/drawing/2014/main" id="{897844C2-9BDF-2B4A-8345-5ED6EB35A0A8}"/>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60E42F86-446A-B94C-879D-61A29305AB2E}"/>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F953A7EC-F4F6-DB4F-B8E5-D947AE2D5BE6}"/>
              </a:ext>
            </a:extLst>
          </p:cNvPr>
          <p:cNvSpPr>
            <a:spLocks noGrp="1"/>
          </p:cNvSpPr>
          <p:nvPr>
            <p:ph type="sldNum" sz="quarter" idx="12"/>
          </p:nvPr>
        </p:nvSpPr>
        <p:spPr/>
        <p:txBody>
          <a:bodyPr/>
          <a:lstStyle/>
          <a:p>
            <a:fld id="{69E57DC2-970A-4B3E-BB1C-7A09969E49DF}" type="slidenum">
              <a:rPr lang="en-US" smtClean="0"/>
              <a:t>6</a:t>
            </a:fld>
            <a:endParaRPr lang="en-US" dirty="0"/>
          </a:p>
        </p:txBody>
      </p:sp>
    </p:spTree>
    <p:extLst>
      <p:ext uri="{BB962C8B-B14F-4D97-AF65-F5344CB8AC3E}">
        <p14:creationId xmlns:p14="http://schemas.microsoft.com/office/powerpoint/2010/main" val="851939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84D47-33A2-764E-89DA-EDF8F645488B}"/>
              </a:ext>
            </a:extLst>
          </p:cNvPr>
          <p:cNvSpPr>
            <a:spLocks noGrp="1"/>
          </p:cNvSpPr>
          <p:nvPr>
            <p:ph type="title"/>
          </p:nvPr>
        </p:nvSpPr>
        <p:spPr>
          <a:xfrm>
            <a:off x="1371600" y="685800"/>
            <a:ext cx="9601200" cy="611372"/>
          </a:xfrm>
        </p:spPr>
        <p:txBody>
          <a:bodyPr>
            <a:normAutofit/>
          </a:bodyPr>
          <a:lstStyle/>
          <a:p>
            <a:r>
              <a:rPr lang="en-US" sz="3200" dirty="0"/>
              <a:t>Boeing’s Quality Shortcomings</a:t>
            </a:r>
          </a:p>
        </p:txBody>
      </p:sp>
      <p:sp>
        <p:nvSpPr>
          <p:cNvPr id="3" name="Content Placeholder 2">
            <a:extLst>
              <a:ext uri="{FF2B5EF4-FFF2-40B4-BE49-F238E27FC236}">
                <a16:creationId xmlns:a16="http://schemas.microsoft.com/office/drawing/2014/main" id="{86F6AA04-F22E-7A4A-AEE6-7F9B5896AAE7}"/>
              </a:ext>
            </a:extLst>
          </p:cNvPr>
          <p:cNvSpPr>
            <a:spLocks noGrp="1"/>
          </p:cNvSpPr>
          <p:nvPr>
            <p:ph idx="1"/>
          </p:nvPr>
        </p:nvSpPr>
        <p:spPr>
          <a:xfrm>
            <a:off x="1371600" y="1669312"/>
            <a:ext cx="9601200" cy="4198088"/>
          </a:xfrm>
        </p:spPr>
        <p:txBody>
          <a:bodyPr>
            <a:normAutofit lnSpcReduction="10000"/>
          </a:bodyPr>
          <a:lstStyle/>
          <a:p>
            <a:r>
              <a:rPr lang="en-US" dirty="0"/>
              <a:t>Boeing’s quality shortcomings—and heavy dependence on a far-flung network of suppliers—are recurring and deep-seated</a:t>
            </a:r>
          </a:p>
          <a:p>
            <a:r>
              <a:rPr lang="en-US" dirty="0"/>
              <a:t>Managerial decisions,</a:t>
            </a:r>
          </a:p>
          <a:p>
            <a:pPr lvl="1"/>
            <a:r>
              <a:rPr lang="en-US" dirty="0"/>
              <a:t>made over a period that spanned more than 20 years and four CEOs, gradually weakened a once vaunted system of quality control and troubleshooting on the factory floor, leaving gaps that have allowed sundry defects to slip through.</a:t>
            </a:r>
          </a:p>
          <a:p>
            <a:pPr lvl="1"/>
            <a:r>
              <a:rPr lang="en-US" dirty="0"/>
              <a:t>Many weren’t related to airline safety but caused long delays; others had major and tragic consequences. </a:t>
            </a:r>
          </a:p>
          <a:p>
            <a:pPr lvl="1"/>
            <a:r>
              <a:rPr lang="en-US" dirty="0"/>
              <a:t>“The seeds of these quality problems were planted a long time ago. These problems were hidden for years, then they exploded,” says a former top executive at a Boeing supplier.</a:t>
            </a:r>
          </a:p>
          <a:p>
            <a:pPr lvl="1"/>
            <a:endParaRPr lang="en-US" dirty="0"/>
          </a:p>
          <a:p>
            <a:pPr lvl="1"/>
            <a:r>
              <a:rPr lang="en-US" sz="1400" dirty="0"/>
              <a:t>FORTUNE Magazine</a:t>
            </a:r>
          </a:p>
        </p:txBody>
      </p:sp>
      <p:sp>
        <p:nvSpPr>
          <p:cNvPr id="4" name="Date Placeholder 3">
            <a:extLst>
              <a:ext uri="{FF2B5EF4-FFF2-40B4-BE49-F238E27FC236}">
                <a16:creationId xmlns:a16="http://schemas.microsoft.com/office/drawing/2014/main" id="{170035DC-8AF1-3D4B-BE34-336808AA83D1}"/>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62D6BB82-2FF8-D14F-B8B2-B053B332F2AE}"/>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45334C2C-4A45-4546-9A24-B19CBC2D379A}"/>
              </a:ext>
            </a:extLst>
          </p:cNvPr>
          <p:cNvSpPr>
            <a:spLocks noGrp="1"/>
          </p:cNvSpPr>
          <p:nvPr>
            <p:ph type="sldNum" sz="quarter" idx="12"/>
          </p:nvPr>
        </p:nvSpPr>
        <p:spPr/>
        <p:txBody>
          <a:bodyPr/>
          <a:lstStyle/>
          <a:p>
            <a:fld id="{69E57DC2-970A-4B3E-BB1C-7A09969E49DF}" type="slidenum">
              <a:rPr lang="en-US" smtClean="0"/>
              <a:t>7</a:t>
            </a:fld>
            <a:endParaRPr lang="en-US" dirty="0"/>
          </a:p>
        </p:txBody>
      </p:sp>
    </p:spTree>
    <p:extLst>
      <p:ext uri="{BB962C8B-B14F-4D97-AF65-F5344CB8AC3E}">
        <p14:creationId xmlns:p14="http://schemas.microsoft.com/office/powerpoint/2010/main" val="63506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23C1-44DD-CA41-8C65-5F0E444491EA}"/>
              </a:ext>
            </a:extLst>
          </p:cNvPr>
          <p:cNvSpPr>
            <a:spLocks noGrp="1"/>
          </p:cNvSpPr>
          <p:nvPr>
            <p:ph type="title"/>
          </p:nvPr>
        </p:nvSpPr>
        <p:spPr>
          <a:xfrm>
            <a:off x="1297172" y="345558"/>
            <a:ext cx="9601200" cy="515679"/>
          </a:xfrm>
        </p:spPr>
        <p:txBody>
          <a:bodyPr>
            <a:normAutofit fontScale="90000"/>
          </a:bodyPr>
          <a:lstStyle/>
          <a:p>
            <a:r>
              <a:rPr lang="en-US" sz="3600" dirty="0"/>
              <a:t>Structural Weaknesses in Boeing’s </a:t>
            </a:r>
            <a:r>
              <a:rPr lang="en-US" sz="3600" dirty="0" err="1"/>
              <a:t>Planemaking</a:t>
            </a:r>
            <a:endParaRPr lang="en-US" sz="3600" dirty="0"/>
          </a:p>
        </p:txBody>
      </p:sp>
      <p:sp>
        <p:nvSpPr>
          <p:cNvPr id="3" name="Content Placeholder 2">
            <a:extLst>
              <a:ext uri="{FF2B5EF4-FFF2-40B4-BE49-F238E27FC236}">
                <a16:creationId xmlns:a16="http://schemas.microsoft.com/office/drawing/2014/main" id="{2B822738-E749-9B47-A475-11100975089E}"/>
              </a:ext>
            </a:extLst>
          </p:cNvPr>
          <p:cNvSpPr>
            <a:spLocks noGrp="1"/>
          </p:cNvSpPr>
          <p:nvPr>
            <p:ph idx="1"/>
          </p:nvPr>
        </p:nvSpPr>
        <p:spPr>
          <a:xfrm>
            <a:off x="1371600" y="946298"/>
            <a:ext cx="9601200" cy="5709683"/>
          </a:xfrm>
        </p:spPr>
        <p:txBody>
          <a:bodyPr>
            <a:normAutofit fontScale="85000" lnSpcReduction="10000"/>
          </a:bodyPr>
          <a:lstStyle/>
          <a:p>
            <a:r>
              <a:rPr lang="en-US" dirty="0"/>
              <a:t>Can actually be quite neatly traced to strategic missteps that took root over three decades ago. </a:t>
            </a:r>
          </a:p>
          <a:p>
            <a:r>
              <a:rPr lang="en-US" dirty="0"/>
              <a:t>Surprisingly, the first big mistake occurred under CEO Phil Condit, an engineer steeped in the tradition of caution, safety, and excellence in design. </a:t>
            </a:r>
          </a:p>
          <a:p>
            <a:pPr lvl="1"/>
            <a:r>
              <a:rPr lang="en-US" dirty="0"/>
              <a:t>In 2001, Condit persuaded the board to relocate Boeing’s headquarters to Chicago from Seattle, where the C-suites were a short drive to the giant plants in Renton and Everett that generated the lion’s share of revenue. The idea was to establish a “neutral” nerve center in easier traveling distance to Boeing’s other businesses, including its defense and space arm in Arlington, Va. </a:t>
            </a:r>
          </a:p>
          <a:p>
            <a:pPr lvl="1"/>
            <a:r>
              <a:rPr lang="en-US" dirty="0"/>
              <a:t>Then in 2022, Boeing relocated again, this time to Arlington. </a:t>
            </a:r>
          </a:p>
          <a:p>
            <a:r>
              <a:rPr lang="en-US" dirty="0"/>
              <a:t>Shifting the top brass far from Boeing’s biggest business, and the one that’s suffered the severest problems, was a huge mistake in the opinion of several of Boeing suppliers and clients</a:t>
            </a:r>
          </a:p>
          <a:p>
            <a:pPr lvl="1"/>
            <a:r>
              <a:rPr lang="en-US" dirty="0"/>
              <a:t>Says a former top executive at a Boeing customer  “Why take one of the greatest manufacturing companies in the world and create a de-linkage between the leadership and the wrench-turners who make the company go?”</a:t>
            </a:r>
          </a:p>
          <a:p>
            <a:pPr lvl="1"/>
            <a:r>
              <a:rPr lang="en-US" dirty="0"/>
              <a:t>“That, coupled with all the outsourcing, created a kind of Frankenstein without enough command and control.”</a:t>
            </a:r>
          </a:p>
          <a:p>
            <a:r>
              <a:rPr lang="en-US" dirty="0"/>
              <a:t>Boeing’s current top executives are now extremely dispersed. Though the commercial aircraft chiefs are based in Seattle, CFO Brian West and the treasurer work from suburban Connecticut, and the HR and PR heads from Orlando. It’s not clear how much time Calhoun, who served as chairman before being named CEO, spent in Renton or Everett, prior to the Portland disaster.</a:t>
            </a:r>
          </a:p>
        </p:txBody>
      </p:sp>
      <p:sp>
        <p:nvSpPr>
          <p:cNvPr id="4" name="Date Placeholder 3">
            <a:extLst>
              <a:ext uri="{FF2B5EF4-FFF2-40B4-BE49-F238E27FC236}">
                <a16:creationId xmlns:a16="http://schemas.microsoft.com/office/drawing/2014/main" id="{2AF547A1-4C46-734E-9AAA-0DF5FE951A0B}"/>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14CFD83B-18E7-C945-BE62-57839A523C94}"/>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B6D0C086-0D45-2C49-ABF7-E76E4F4111F9}"/>
              </a:ext>
            </a:extLst>
          </p:cNvPr>
          <p:cNvSpPr>
            <a:spLocks noGrp="1"/>
          </p:cNvSpPr>
          <p:nvPr>
            <p:ph type="sldNum" sz="quarter" idx="12"/>
          </p:nvPr>
        </p:nvSpPr>
        <p:spPr/>
        <p:txBody>
          <a:bodyPr/>
          <a:lstStyle/>
          <a:p>
            <a:fld id="{69E57DC2-970A-4B3E-BB1C-7A09969E49DF}" type="slidenum">
              <a:rPr lang="en-US" smtClean="0"/>
              <a:t>8</a:t>
            </a:fld>
            <a:endParaRPr lang="en-US" dirty="0"/>
          </a:p>
        </p:txBody>
      </p:sp>
    </p:spTree>
    <p:extLst>
      <p:ext uri="{BB962C8B-B14F-4D97-AF65-F5344CB8AC3E}">
        <p14:creationId xmlns:p14="http://schemas.microsoft.com/office/powerpoint/2010/main" val="2465879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2D5D9-40E6-F04D-989A-3187478BF3EC}"/>
              </a:ext>
            </a:extLst>
          </p:cNvPr>
          <p:cNvSpPr>
            <a:spLocks noGrp="1"/>
          </p:cNvSpPr>
          <p:nvPr>
            <p:ph type="title"/>
          </p:nvPr>
        </p:nvSpPr>
        <p:spPr>
          <a:xfrm>
            <a:off x="1371600" y="483781"/>
            <a:ext cx="9601200" cy="728331"/>
          </a:xfrm>
        </p:spPr>
        <p:txBody>
          <a:bodyPr>
            <a:normAutofit/>
          </a:bodyPr>
          <a:lstStyle/>
          <a:p>
            <a:r>
              <a:rPr lang="en-US" sz="3600" dirty="0"/>
              <a:t>Acquisition of McDonnell Douglas in mid-1997</a:t>
            </a:r>
          </a:p>
        </p:txBody>
      </p:sp>
      <p:sp>
        <p:nvSpPr>
          <p:cNvPr id="3" name="Content Placeholder 2">
            <a:extLst>
              <a:ext uri="{FF2B5EF4-FFF2-40B4-BE49-F238E27FC236}">
                <a16:creationId xmlns:a16="http://schemas.microsoft.com/office/drawing/2014/main" id="{D11BB3E4-0A9A-1545-A505-5FCF7D951AFE}"/>
              </a:ext>
            </a:extLst>
          </p:cNvPr>
          <p:cNvSpPr>
            <a:spLocks noGrp="1"/>
          </p:cNvSpPr>
          <p:nvPr>
            <p:ph idx="1"/>
          </p:nvPr>
        </p:nvSpPr>
        <p:spPr>
          <a:xfrm>
            <a:off x="1371600" y="1339702"/>
            <a:ext cx="9601200" cy="5326912"/>
          </a:xfrm>
        </p:spPr>
        <p:txBody>
          <a:bodyPr>
            <a:normAutofit lnSpcReduction="10000"/>
          </a:bodyPr>
          <a:lstStyle/>
          <a:p>
            <a:r>
              <a:rPr lang="en-US" dirty="0"/>
              <a:t>Before the merger, the Boeing had been “an association of engineers dedicated to building great flying machines,” who put design and quality above all else</a:t>
            </a:r>
          </a:p>
          <a:p>
            <a:r>
              <a:rPr lang="en-US" dirty="0"/>
              <a:t>After the merger, there was a battle between the engineering and profit-boosting camps</a:t>
            </a:r>
          </a:p>
          <a:p>
            <a:r>
              <a:rPr lang="en-US" dirty="0"/>
              <a:t>The prime change agent was McDonnell Douglas chief Harry </a:t>
            </a:r>
            <a:r>
              <a:rPr lang="en-US" dirty="0" err="1"/>
              <a:t>Stonecipher</a:t>
            </a:r>
            <a:r>
              <a:rPr lang="en-US" dirty="0"/>
              <a:t>, a 27-year GE veteran, who became Condit’s number two</a:t>
            </a:r>
          </a:p>
          <a:p>
            <a:pPr lvl="1"/>
            <a:r>
              <a:rPr lang="en-US" dirty="0" err="1"/>
              <a:t>Stonecipher</a:t>
            </a:r>
            <a:r>
              <a:rPr lang="en-US" dirty="0"/>
              <a:t> was a hawk on raising shareholder value and pushing down costs. He rallied the troops to be “less of a family and more of a team.”</a:t>
            </a:r>
          </a:p>
          <a:p>
            <a:r>
              <a:rPr lang="en-US" dirty="0"/>
              <a:t>Prior to the early 2000s, Boeing had built most key portions of its planes in-house, from fuselages to landing gear.</a:t>
            </a:r>
          </a:p>
          <a:p>
            <a:pPr lvl="1"/>
            <a:r>
              <a:rPr lang="en-US" dirty="0"/>
              <a:t>As an internal debate raged over whether to embrace a new, low-cost outsourcing model, a Boeing engineer presented a white paper arguing that the new, decentralized approach risked not providing sufficient on-site technical support and quality control of contractors. “The manufacturer is only as good as the least good of its suppliers. Costs don’t go down, because the risks are out of sight,” he wrote.</a:t>
            </a:r>
          </a:p>
          <a:p>
            <a:pPr lvl="1"/>
            <a:endParaRPr lang="en-US" dirty="0"/>
          </a:p>
          <a:p>
            <a:endParaRPr lang="en-US" dirty="0"/>
          </a:p>
        </p:txBody>
      </p:sp>
      <p:sp>
        <p:nvSpPr>
          <p:cNvPr id="4" name="Date Placeholder 3">
            <a:extLst>
              <a:ext uri="{FF2B5EF4-FFF2-40B4-BE49-F238E27FC236}">
                <a16:creationId xmlns:a16="http://schemas.microsoft.com/office/drawing/2014/main" id="{03A49274-6163-3248-97B8-F90B8BE23EAA}"/>
              </a:ext>
            </a:extLst>
          </p:cNvPr>
          <p:cNvSpPr>
            <a:spLocks noGrp="1"/>
          </p:cNvSpPr>
          <p:nvPr>
            <p:ph type="dt" sz="half" idx="10"/>
          </p:nvPr>
        </p:nvSpPr>
        <p:spPr/>
        <p:txBody>
          <a:bodyPr/>
          <a:lstStyle/>
          <a:p>
            <a:r>
              <a:rPr lang="en-US"/>
              <a:t>6/12/24</a:t>
            </a:r>
            <a:endParaRPr lang="en-US" dirty="0"/>
          </a:p>
        </p:txBody>
      </p:sp>
      <p:sp>
        <p:nvSpPr>
          <p:cNvPr id="5" name="Footer Placeholder 4">
            <a:extLst>
              <a:ext uri="{FF2B5EF4-FFF2-40B4-BE49-F238E27FC236}">
                <a16:creationId xmlns:a16="http://schemas.microsoft.com/office/drawing/2014/main" id="{89987468-8BBA-7248-81B2-1A3F0B01621A}"/>
              </a:ext>
            </a:extLst>
          </p:cNvPr>
          <p:cNvSpPr>
            <a:spLocks noGrp="1"/>
          </p:cNvSpPr>
          <p:nvPr>
            <p:ph type="ftr" sz="quarter" idx="11"/>
          </p:nvPr>
        </p:nvSpPr>
        <p:spPr/>
        <p:txBody>
          <a:body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13275CB6-090C-C04F-87F2-D0B8E0989775}"/>
              </a:ext>
            </a:extLst>
          </p:cNvPr>
          <p:cNvSpPr>
            <a:spLocks noGrp="1"/>
          </p:cNvSpPr>
          <p:nvPr>
            <p:ph type="sldNum" sz="quarter" idx="12"/>
          </p:nvPr>
        </p:nvSpPr>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51522947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478</TotalTime>
  <Words>4423</Words>
  <Application>Microsoft Macintosh PowerPoint</Application>
  <PresentationFormat>Widescreen</PresentationFormat>
  <Paragraphs>207</Paragraphs>
  <Slides>22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Calibri Light</vt:lpstr>
      <vt:lpstr>Franklin Gothic Book</vt:lpstr>
      <vt:lpstr>Crop</vt:lpstr>
      <vt:lpstr>Custom Design</vt:lpstr>
      <vt:lpstr>Boeing Quality - What Went Wrong?</vt:lpstr>
      <vt:lpstr>Who/What was Boeing? </vt:lpstr>
      <vt:lpstr>Boeing and Anti-trust</vt:lpstr>
      <vt:lpstr>Boeing before Commercial Jets</vt:lpstr>
      <vt:lpstr>First Generation Boeing Commercial Jets</vt:lpstr>
      <vt:lpstr>Second Generation Boeing Commercial Jets</vt:lpstr>
      <vt:lpstr>Boeing’s Quality Shortcomings</vt:lpstr>
      <vt:lpstr>Structural Weaknesses in Boeing’s Planemaking</vt:lpstr>
      <vt:lpstr>Acquisition of McDonnell Douglas in mid-1997</vt:lpstr>
      <vt:lpstr>A Less Capital-intensive Model, Focusing More Strongly on Where It Could Add the Greatest Value</vt:lpstr>
      <vt:lpstr>The 787 “Partnering” Approach Required a Totally Different Manufacturing Blueprint</vt:lpstr>
      <vt:lpstr>A Rocky Takeoff</vt:lpstr>
      <vt:lpstr>Boeing Escalates its War on Costs</vt:lpstr>
      <vt:lpstr>737-8 Max Crashes in 2018 and 2019</vt:lpstr>
      <vt:lpstr>The U.S. Inspector General's report</vt:lpstr>
      <vt:lpstr>Boeing’s shift to dependence on suppliers heightened the wave of defects</vt:lpstr>
      <vt:lpstr>Whistleblower Troubles</vt:lpstr>
      <vt:lpstr>Where Boeing Goes From Here </vt:lpstr>
      <vt:lpstr>A Culture of Safety</vt:lpstr>
      <vt:lpstr>Lessons Learned</vt:lpstr>
      <vt:lpstr>References</vt:lpstr>
      <vt:lpstr>Contact Information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Boeing Quality - What Went Wrong?</dc:title>
  <dc:creator>jeff parnes</dc:creator>
  <cp:lastModifiedBy>jeff parnes</cp:lastModifiedBy>
  <cp:revision>21</cp:revision>
  <cp:lastPrinted>2024-06-13T03:27:39Z</cp:lastPrinted>
  <dcterms:created xsi:type="dcterms:W3CDTF">2024-06-12T19:36:17Z</dcterms:created>
  <dcterms:modified xsi:type="dcterms:W3CDTF">2024-06-13T03:35:12Z</dcterms:modified>
</cp:coreProperties>
</file>