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 id="2147483660" r:id="rId2"/>
  </p:sldMasterIdLst>
  <p:notesMasterIdLst>
    <p:notesMasterId r:id="rId9"/>
  </p:notesMasterIdLst>
  <p:sldIdLst>
    <p:sldId id="256" r:id="rId3"/>
    <p:sldId id="257" r:id="rId4"/>
    <p:sldId id="258" r:id="rId5"/>
    <p:sldId id="278" r:id="rId6"/>
    <p:sldId id="259" r:id="rId7"/>
    <p:sldId id="27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82"/>
  </p:normalViewPr>
  <p:slideViewPr>
    <p:cSldViewPr snapToGrid="0" snapToObjects="1">
      <p:cViewPr>
        <p:scale>
          <a:sx n="75" d="100"/>
          <a:sy n="75" d="100"/>
        </p:scale>
        <p:origin x="33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45B2B0-6427-E546-88FB-60C81B3CE4AD}" type="datetimeFigureOut">
              <a:rPr lang="en-US" smtClean="0"/>
              <a:t>24/07/10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803D1-482D-A04F-985C-DF0BCCCE578D}" type="slidenum">
              <a:rPr lang="en-US" smtClean="0"/>
              <a:t>‹#›</a:t>
            </a:fld>
            <a:endParaRPr lang="en-US"/>
          </a:p>
        </p:txBody>
      </p:sp>
    </p:spTree>
    <p:extLst>
      <p:ext uri="{BB962C8B-B14F-4D97-AF65-F5344CB8AC3E}">
        <p14:creationId xmlns:p14="http://schemas.microsoft.com/office/powerpoint/2010/main" val="492764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0803D1-482D-A04F-985C-DF0BCCCE578D}" type="slidenum">
              <a:rPr lang="en-US" smtClean="0"/>
              <a:t>1</a:t>
            </a:fld>
            <a:endParaRPr lang="en-US"/>
          </a:p>
        </p:txBody>
      </p:sp>
    </p:spTree>
    <p:extLst>
      <p:ext uri="{BB962C8B-B14F-4D97-AF65-F5344CB8AC3E}">
        <p14:creationId xmlns:p14="http://schemas.microsoft.com/office/powerpoint/2010/main" val="26638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r>
              <a:rPr lang="en-US"/>
              <a:t>6/12/24</a:t>
            </a:r>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a:t>ASQ0511 202406 Boeing Quality Problems</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6/12/24</a:t>
            </a:r>
            <a:endParaRPr lang="en-US" dirty="0"/>
          </a:p>
        </p:txBody>
      </p:sp>
      <p:sp>
        <p:nvSpPr>
          <p:cNvPr id="5" name="Footer Placeholder 4"/>
          <p:cNvSpPr>
            <a:spLocks noGrp="1"/>
          </p:cNvSpPr>
          <p:nvPr>
            <p:ph type="ftr" sz="quarter" idx="11"/>
          </p:nvPr>
        </p:nvSpPr>
        <p:spPr/>
        <p:txBody>
          <a:bodyPr/>
          <a:lstStyle/>
          <a:p>
            <a:r>
              <a:rPr lang="en-US"/>
              <a:t>ASQ0511 202406 Boeing Quality Problems</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6/12/24</a:t>
            </a:r>
            <a:endParaRPr lang="en-US" dirty="0"/>
          </a:p>
        </p:txBody>
      </p:sp>
      <p:sp>
        <p:nvSpPr>
          <p:cNvPr id="5" name="Footer Placeholder 4"/>
          <p:cNvSpPr>
            <a:spLocks noGrp="1"/>
          </p:cNvSpPr>
          <p:nvPr>
            <p:ph type="ftr" sz="quarter" idx="11"/>
          </p:nvPr>
        </p:nvSpPr>
        <p:spPr/>
        <p:txBody>
          <a:bodyPr/>
          <a:lstStyle/>
          <a:p>
            <a:r>
              <a:rPr lang="en-US"/>
              <a:t>ASQ0511 202406 Boeing Quality Problems</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C53E7-B147-6249-8718-C6C392868E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ED5CEA-ADFB-C949-8386-E3A788ECF9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AB14CF-BC2B-FA4D-B987-B91B0CE084E2}"/>
              </a:ext>
            </a:extLst>
          </p:cNvPr>
          <p:cNvSpPr>
            <a:spLocks noGrp="1"/>
          </p:cNvSpPr>
          <p:nvPr>
            <p:ph type="dt" sz="half" idx="10"/>
          </p:nvPr>
        </p:nvSpPr>
        <p:spPr/>
        <p:txBody>
          <a:bodyPr/>
          <a:lstStyle/>
          <a:p>
            <a:r>
              <a:rPr lang="en-US"/>
              <a:t>6/12/24</a:t>
            </a:r>
          </a:p>
        </p:txBody>
      </p:sp>
      <p:sp>
        <p:nvSpPr>
          <p:cNvPr id="5" name="Footer Placeholder 4">
            <a:extLst>
              <a:ext uri="{FF2B5EF4-FFF2-40B4-BE49-F238E27FC236}">
                <a16:creationId xmlns:a16="http://schemas.microsoft.com/office/drawing/2014/main" id="{7139BB0F-1DA6-144F-A581-308D34136D09}"/>
              </a:ext>
            </a:extLst>
          </p:cNvPr>
          <p:cNvSpPr>
            <a:spLocks noGrp="1"/>
          </p:cNvSpPr>
          <p:nvPr>
            <p:ph type="ftr" sz="quarter" idx="11"/>
          </p:nvPr>
        </p:nvSpPr>
        <p:spPr/>
        <p:txBody>
          <a:bodyPr/>
          <a:lstStyle/>
          <a:p>
            <a:r>
              <a:rPr lang="en-US"/>
              <a:t>ASQ0511 202406 Boeing Quality Problems</a:t>
            </a:r>
          </a:p>
        </p:txBody>
      </p:sp>
      <p:sp>
        <p:nvSpPr>
          <p:cNvPr id="6" name="Slide Number Placeholder 5">
            <a:extLst>
              <a:ext uri="{FF2B5EF4-FFF2-40B4-BE49-F238E27FC236}">
                <a16:creationId xmlns:a16="http://schemas.microsoft.com/office/drawing/2014/main" id="{E96B1B0C-FBDC-5748-98C3-E8BA99D0DD90}"/>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761756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C62F4-4F4D-714A-A2E3-398FAD7A57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239479-13A9-0B42-91F9-050FD4FCB05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E75675-4086-4840-A7AB-FE60D205A176}"/>
              </a:ext>
            </a:extLst>
          </p:cNvPr>
          <p:cNvSpPr>
            <a:spLocks noGrp="1"/>
          </p:cNvSpPr>
          <p:nvPr>
            <p:ph type="dt" sz="half" idx="10"/>
          </p:nvPr>
        </p:nvSpPr>
        <p:spPr/>
        <p:txBody>
          <a:bodyPr/>
          <a:lstStyle/>
          <a:p>
            <a:r>
              <a:rPr lang="en-US"/>
              <a:t>6/12/24</a:t>
            </a:r>
          </a:p>
        </p:txBody>
      </p:sp>
      <p:sp>
        <p:nvSpPr>
          <p:cNvPr id="5" name="Footer Placeholder 4">
            <a:extLst>
              <a:ext uri="{FF2B5EF4-FFF2-40B4-BE49-F238E27FC236}">
                <a16:creationId xmlns:a16="http://schemas.microsoft.com/office/drawing/2014/main" id="{BA35CAAC-D75E-1D4B-BCE1-B313C91CC169}"/>
              </a:ext>
            </a:extLst>
          </p:cNvPr>
          <p:cNvSpPr>
            <a:spLocks noGrp="1"/>
          </p:cNvSpPr>
          <p:nvPr>
            <p:ph type="ftr" sz="quarter" idx="11"/>
          </p:nvPr>
        </p:nvSpPr>
        <p:spPr/>
        <p:txBody>
          <a:bodyPr/>
          <a:lstStyle/>
          <a:p>
            <a:r>
              <a:rPr lang="en-US"/>
              <a:t>ASQ0511 202406 Boeing Quality Problems</a:t>
            </a:r>
          </a:p>
        </p:txBody>
      </p:sp>
      <p:sp>
        <p:nvSpPr>
          <p:cNvPr id="6" name="Slide Number Placeholder 5">
            <a:extLst>
              <a:ext uri="{FF2B5EF4-FFF2-40B4-BE49-F238E27FC236}">
                <a16:creationId xmlns:a16="http://schemas.microsoft.com/office/drawing/2014/main" id="{75936463-7D2F-B644-9024-19D2626DDB48}"/>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3922486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A87DE-4EF9-0D48-B3E7-61DB83D507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DE31E7-32D2-B448-9975-6690DC7E08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AA072B-54A8-834E-9986-5B8C83E8E8F2}"/>
              </a:ext>
            </a:extLst>
          </p:cNvPr>
          <p:cNvSpPr>
            <a:spLocks noGrp="1"/>
          </p:cNvSpPr>
          <p:nvPr>
            <p:ph type="dt" sz="half" idx="10"/>
          </p:nvPr>
        </p:nvSpPr>
        <p:spPr/>
        <p:txBody>
          <a:bodyPr/>
          <a:lstStyle/>
          <a:p>
            <a:r>
              <a:rPr lang="en-US"/>
              <a:t>6/12/24</a:t>
            </a:r>
          </a:p>
        </p:txBody>
      </p:sp>
      <p:sp>
        <p:nvSpPr>
          <p:cNvPr id="5" name="Footer Placeholder 4">
            <a:extLst>
              <a:ext uri="{FF2B5EF4-FFF2-40B4-BE49-F238E27FC236}">
                <a16:creationId xmlns:a16="http://schemas.microsoft.com/office/drawing/2014/main" id="{D663D33B-8329-8548-9A1B-5961B4D579D1}"/>
              </a:ext>
            </a:extLst>
          </p:cNvPr>
          <p:cNvSpPr>
            <a:spLocks noGrp="1"/>
          </p:cNvSpPr>
          <p:nvPr>
            <p:ph type="ftr" sz="quarter" idx="11"/>
          </p:nvPr>
        </p:nvSpPr>
        <p:spPr/>
        <p:txBody>
          <a:bodyPr/>
          <a:lstStyle/>
          <a:p>
            <a:r>
              <a:rPr lang="en-US"/>
              <a:t>ASQ0511 202406 Boeing Quality Problems</a:t>
            </a:r>
          </a:p>
        </p:txBody>
      </p:sp>
      <p:sp>
        <p:nvSpPr>
          <p:cNvPr id="6" name="Slide Number Placeholder 5">
            <a:extLst>
              <a:ext uri="{FF2B5EF4-FFF2-40B4-BE49-F238E27FC236}">
                <a16:creationId xmlns:a16="http://schemas.microsoft.com/office/drawing/2014/main" id="{E0A04709-DEA0-7545-94D4-DBE18CC527E5}"/>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3159010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54541-521F-AA4F-BE9F-D2D04C2D2B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AC109C-C346-CD46-AC7C-0A6D913180C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6071AC-C127-2845-83E1-1157721BE4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163124-160B-C141-9160-946DE0D5D3B4}"/>
              </a:ext>
            </a:extLst>
          </p:cNvPr>
          <p:cNvSpPr>
            <a:spLocks noGrp="1"/>
          </p:cNvSpPr>
          <p:nvPr>
            <p:ph type="dt" sz="half" idx="10"/>
          </p:nvPr>
        </p:nvSpPr>
        <p:spPr/>
        <p:txBody>
          <a:bodyPr/>
          <a:lstStyle/>
          <a:p>
            <a:r>
              <a:rPr lang="en-US"/>
              <a:t>6/12/24</a:t>
            </a:r>
          </a:p>
        </p:txBody>
      </p:sp>
      <p:sp>
        <p:nvSpPr>
          <p:cNvPr id="6" name="Footer Placeholder 5">
            <a:extLst>
              <a:ext uri="{FF2B5EF4-FFF2-40B4-BE49-F238E27FC236}">
                <a16:creationId xmlns:a16="http://schemas.microsoft.com/office/drawing/2014/main" id="{675CED33-EC10-C34B-9B98-CFE155FD20E6}"/>
              </a:ext>
            </a:extLst>
          </p:cNvPr>
          <p:cNvSpPr>
            <a:spLocks noGrp="1"/>
          </p:cNvSpPr>
          <p:nvPr>
            <p:ph type="ftr" sz="quarter" idx="11"/>
          </p:nvPr>
        </p:nvSpPr>
        <p:spPr/>
        <p:txBody>
          <a:bodyPr/>
          <a:lstStyle/>
          <a:p>
            <a:r>
              <a:rPr lang="en-US"/>
              <a:t>ASQ0511 202406 Boeing Quality Problems</a:t>
            </a:r>
          </a:p>
        </p:txBody>
      </p:sp>
      <p:sp>
        <p:nvSpPr>
          <p:cNvPr id="7" name="Slide Number Placeholder 6">
            <a:extLst>
              <a:ext uri="{FF2B5EF4-FFF2-40B4-BE49-F238E27FC236}">
                <a16:creationId xmlns:a16="http://schemas.microsoft.com/office/drawing/2014/main" id="{39AB5EC4-17A7-1942-8331-9D78362A3316}"/>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879732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50B93-3FFF-434C-AAB6-29A3E491B8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9D0AE1-5AE7-FE41-B67F-48EE9CB2B9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5DA7684-1FBF-BA46-9559-A568A3D6053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32714F-64BD-D242-9892-EE59060C88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0760A5-BBD4-4C42-A3DD-7AB78BE2E9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D0483F-68F7-6D4D-B7EB-CF0CD04FFBEE}"/>
              </a:ext>
            </a:extLst>
          </p:cNvPr>
          <p:cNvSpPr>
            <a:spLocks noGrp="1"/>
          </p:cNvSpPr>
          <p:nvPr>
            <p:ph type="dt" sz="half" idx="10"/>
          </p:nvPr>
        </p:nvSpPr>
        <p:spPr/>
        <p:txBody>
          <a:bodyPr/>
          <a:lstStyle/>
          <a:p>
            <a:r>
              <a:rPr lang="en-US"/>
              <a:t>6/12/24</a:t>
            </a:r>
          </a:p>
        </p:txBody>
      </p:sp>
      <p:sp>
        <p:nvSpPr>
          <p:cNvPr id="8" name="Footer Placeholder 7">
            <a:extLst>
              <a:ext uri="{FF2B5EF4-FFF2-40B4-BE49-F238E27FC236}">
                <a16:creationId xmlns:a16="http://schemas.microsoft.com/office/drawing/2014/main" id="{89CB1D24-BF4D-F24D-B7CA-E0A3DE1A05EA}"/>
              </a:ext>
            </a:extLst>
          </p:cNvPr>
          <p:cNvSpPr>
            <a:spLocks noGrp="1"/>
          </p:cNvSpPr>
          <p:nvPr>
            <p:ph type="ftr" sz="quarter" idx="11"/>
          </p:nvPr>
        </p:nvSpPr>
        <p:spPr/>
        <p:txBody>
          <a:bodyPr/>
          <a:lstStyle/>
          <a:p>
            <a:r>
              <a:rPr lang="en-US"/>
              <a:t>ASQ0511 202406 Boeing Quality Problems</a:t>
            </a:r>
          </a:p>
        </p:txBody>
      </p:sp>
      <p:sp>
        <p:nvSpPr>
          <p:cNvPr id="9" name="Slide Number Placeholder 8">
            <a:extLst>
              <a:ext uri="{FF2B5EF4-FFF2-40B4-BE49-F238E27FC236}">
                <a16:creationId xmlns:a16="http://schemas.microsoft.com/office/drawing/2014/main" id="{2818D1A8-14DB-0946-BF0A-D67A441A6114}"/>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186812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1EE13-FD34-2240-8289-B9E9D754C2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949407-0CC5-534D-B017-70F2C654836E}"/>
              </a:ext>
            </a:extLst>
          </p:cNvPr>
          <p:cNvSpPr>
            <a:spLocks noGrp="1"/>
          </p:cNvSpPr>
          <p:nvPr>
            <p:ph type="dt" sz="half" idx="10"/>
          </p:nvPr>
        </p:nvSpPr>
        <p:spPr/>
        <p:txBody>
          <a:bodyPr/>
          <a:lstStyle/>
          <a:p>
            <a:r>
              <a:rPr lang="en-US"/>
              <a:t>6/12/24</a:t>
            </a:r>
          </a:p>
        </p:txBody>
      </p:sp>
      <p:sp>
        <p:nvSpPr>
          <p:cNvPr id="4" name="Footer Placeholder 3">
            <a:extLst>
              <a:ext uri="{FF2B5EF4-FFF2-40B4-BE49-F238E27FC236}">
                <a16:creationId xmlns:a16="http://schemas.microsoft.com/office/drawing/2014/main" id="{49C13110-E189-B846-9F4E-ACDF2BC3B7B7}"/>
              </a:ext>
            </a:extLst>
          </p:cNvPr>
          <p:cNvSpPr>
            <a:spLocks noGrp="1"/>
          </p:cNvSpPr>
          <p:nvPr>
            <p:ph type="ftr" sz="quarter" idx="11"/>
          </p:nvPr>
        </p:nvSpPr>
        <p:spPr/>
        <p:txBody>
          <a:bodyPr/>
          <a:lstStyle/>
          <a:p>
            <a:r>
              <a:rPr lang="en-US"/>
              <a:t>ASQ0511 202406 Boeing Quality Problems</a:t>
            </a:r>
          </a:p>
        </p:txBody>
      </p:sp>
      <p:sp>
        <p:nvSpPr>
          <p:cNvPr id="5" name="Slide Number Placeholder 4">
            <a:extLst>
              <a:ext uri="{FF2B5EF4-FFF2-40B4-BE49-F238E27FC236}">
                <a16:creationId xmlns:a16="http://schemas.microsoft.com/office/drawing/2014/main" id="{B773A931-7CFC-BA46-B405-16F7FB2B26AD}"/>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35517054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0D1A5D-1F5E-4741-8AB5-F664D3AEF04A}"/>
              </a:ext>
            </a:extLst>
          </p:cNvPr>
          <p:cNvSpPr>
            <a:spLocks noGrp="1"/>
          </p:cNvSpPr>
          <p:nvPr>
            <p:ph type="dt" sz="half" idx="10"/>
          </p:nvPr>
        </p:nvSpPr>
        <p:spPr/>
        <p:txBody>
          <a:bodyPr/>
          <a:lstStyle/>
          <a:p>
            <a:r>
              <a:rPr lang="en-US"/>
              <a:t>6/12/24</a:t>
            </a:r>
          </a:p>
        </p:txBody>
      </p:sp>
      <p:sp>
        <p:nvSpPr>
          <p:cNvPr id="3" name="Footer Placeholder 2">
            <a:extLst>
              <a:ext uri="{FF2B5EF4-FFF2-40B4-BE49-F238E27FC236}">
                <a16:creationId xmlns:a16="http://schemas.microsoft.com/office/drawing/2014/main" id="{7CA7B67F-D74A-2E49-93BD-B032709AFA72}"/>
              </a:ext>
            </a:extLst>
          </p:cNvPr>
          <p:cNvSpPr>
            <a:spLocks noGrp="1"/>
          </p:cNvSpPr>
          <p:nvPr>
            <p:ph type="ftr" sz="quarter" idx="11"/>
          </p:nvPr>
        </p:nvSpPr>
        <p:spPr/>
        <p:txBody>
          <a:bodyPr/>
          <a:lstStyle/>
          <a:p>
            <a:r>
              <a:rPr lang="en-US"/>
              <a:t>ASQ0511 202406 Boeing Quality Problems</a:t>
            </a:r>
          </a:p>
        </p:txBody>
      </p:sp>
      <p:sp>
        <p:nvSpPr>
          <p:cNvPr id="4" name="Slide Number Placeholder 3">
            <a:extLst>
              <a:ext uri="{FF2B5EF4-FFF2-40B4-BE49-F238E27FC236}">
                <a16:creationId xmlns:a16="http://schemas.microsoft.com/office/drawing/2014/main" id="{D9DE81B1-E53D-F64A-AF61-3440D076783D}"/>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12690555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8BB6-2949-6942-A034-69C9F46582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3041C2-F653-DE40-A6F1-CE0838BE75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8EA7E1-9EE7-F440-8D81-83EAE17FFC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EB7A9D-0C91-3344-9FD5-C06BBC6489BB}"/>
              </a:ext>
            </a:extLst>
          </p:cNvPr>
          <p:cNvSpPr>
            <a:spLocks noGrp="1"/>
          </p:cNvSpPr>
          <p:nvPr>
            <p:ph type="dt" sz="half" idx="10"/>
          </p:nvPr>
        </p:nvSpPr>
        <p:spPr/>
        <p:txBody>
          <a:bodyPr/>
          <a:lstStyle/>
          <a:p>
            <a:r>
              <a:rPr lang="en-US"/>
              <a:t>6/12/24</a:t>
            </a:r>
          </a:p>
        </p:txBody>
      </p:sp>
      <p:sp>
        <p:nvSpPr>
          <p:cNvPr id="6" name="Footer Placeholder 5">
            <a:extLst>
              <a:ext uri="{FF2B5EF4-FFF2-40B4-BE49-F238E27FC236}">
                <a16:creationId xmlns:a16="http://schemas.microsoft.com/office/drawing/2014/main" id="{43B51CB6-0FC0-AD40-AD0D-5C4EA24BF81F}"/>
              </a:ext>
            </a:extLst>
          </p:cNvPr>
          <p:cNvSpPr>
            <a:spLocks noGrp="1"/>
          </p:cNvSpPr>
          <p:nvPr>
            <p:ph type="ftr" sz="quarter" idx="11"/>
          </p:nvPr>
        </p:nvSpPr>
        <p:spPr/>
        <p:txBody>
          <a:bodyPr/>
          <a:lstStyle/>
          <a:p>
            <a:r>
              <a:rPr lang="en-US"/>
              <a:t>ASQ0511 202406 Boeing Quality Problems</a:t>
            </a:r>
          </a:p>
        </p:txBody>
      </p:sp>
      <p:sp>
        <p:nvSpPr>
          <p:cNvPr id="7" name="Slide Number Placeholder 6">
            <a:extLst>
              <a:ext uri="{FF2B5EF4-FFF2-40B4-BE49-F238E27FC236}">
                <a16:creationId xmlns:a16="http://schemas.microsoft.com/office/drawing/2014/main" id="{23E1AB19-0A5C-E543-8987-D317BDCFD3CA}"/>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45828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6/12/24</a:t>
            </a:r>
            <a:endParaRPr lang="en-US" dirty="0"/>
          </a:p>
        </p:txBody>
      </p:sp>
      <p:sp>
        <p:nvSpPr>
          <p:cNvPr id="5" name="Footer Placeholder 4"/>
          <p:cNvSpPr>
            <a:spLocks noGrp="1"/>
          </p:cNvSpPr>
          <p:nvPr>
            <p:ph type="ftr" sz="quarter" idx="11"/>
          </p:nvPr>
        </p:nvSpPr>
        <p:spPr/>
        <p:txBody>
          <a:bodyPr/>
          <a:lstStyle/>
          <a:p>
            <a:r>
              <a:rPr lang="en-US" dirty="0"/>
              <a:t>ASQ0511 202406 Boeing Quality Problems</a:t>
            </a:r>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4CFD5-4DA4-4744-BE46-5F706EFBD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23ECF2-7B46-6A41-91FE-E1304C3102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89A7CF-B07F-634D-A420-71CEA9758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22387D-4D62-074C-9BBC-D2CF57B49F37}"/>
              </a:ext>
            </a:extLst>
          </p:cNvPr>
          <p:cNvSpPr>
            <a:spLocks noGrp="1"/>
          </p:cNvSpPr>
          <p:nvPr>
            <p:ph type="dt" sz="half" idx="10"/>
          </p:nvPr>
        </p:nvSpPr>
        <p:spPr/>
        <p:txBody>
          <a:bodyPr/>
          <a:lstStyle/>
          <a:p>
            <a:r>
              <a:rPr lang="en-US"/>
              <a:t>6/12/24</a:t>
            </a:r>
          </a:p>
        </p:txBody>
      </p:sp>
      <p:sp>
        <p:nvSpPr>
          <p:cNvPr id="6" name="Footer Placeholder 5">
            <a:extLst>
              <a:ext uri="{FF2B5EF4-FFF2-40B4-BE49-F238E27FC236}">
                <a16:creationId xmlns:a16="http://schemas.microsoft.com/office/drawing/2014/main" id="{3BE95F2B-38B9-8146-8CC3-ED1548CC485F}"/>
              </a:ext>
            </a:extLst>
          </p:cNvPr>
          <p:cNvSpPr>
            <a:spLocks noGrp="1"/>
          </p:cNvSpPr>
          <p:nvPr>
            <p:ph type="ftr" sz="quarter" idx="11"/>
          </p:nvPr>
        </p:nvSpPr>
        <p:spPr/>
        <p:txBody>
          <a:bodyPr/>
          <a:lstStyle/>
          <a:p>
            <a:r>
              <a:rPr lang="en-US"/>
              <a:t>ASQ0511 202406 Boeing Quality Problems</a:t>
            </a:r>
          </a:p>
        </p:txBody>
      </p:sp>
      <p:sp>
        <p:nvSpPr>
          <p:cNvPr id="7" name="Slide Number Placeholder 6">
            <a:extLst>
              <a:ext uri="{FF2B5EF4-FFF2-40B4-BE49-F238E27FC236}">
                <a16:creationId xmlns:a16="http://schemas.microsoft.com/office/drawing/2014/main" id="{77A773E0-C1E1-1C4A-AB50-BCC10893AE32}"/>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2017180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AD542-DA01-C444-B552-E7465002FE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0CE32E-EF96-6B4D-BF85-4FF43AB222E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68F285-441A-CA47-8D21-1FFE52F26D78}"/>
              </a:ext>
            </a:extLst>
          </p:cNvPr>
          <p:cNvSpPr>
            <a:spLocks noGrp="1"/>
          </p:cNvSpPr>
          <p:nvPr>
            <p:ph type="dt" sz="half" idx="10"/>
          </p:nvPr>
        </p:nvSpPr>
        <p:spPr/>
        <p:txBody>
          <a:bodyPr/>
          <a:lstStyle/>
          <a:p>
            <a:r>
              <a:rPr lang="en-US"/>
              <a:t>6/12/24</a:t>
            </a:r>
          </a:p>
        </p:txBody>
      </p:sp>
      <p:sp>
        <p:nvSpPr>
          <p:cNvPr id="5" name="Footer Placeholder 4">
            <a:extLst>
              <a:ext uri="{FF2B5EF4-FFF2-40B4-BE49-F238E27FC236}">
                <a16:creationId xmlns:a16="http://schemas.microsoft.com/office/drawing/2014/main" id="{8C37743B-44A5-194A-90DD-2A99131060A7}"/>
              </a:ext>
            </a:extLst>
          </p:cNvPr>
          <p:cNvSpPr>
            <a:spLocks noGrp="1"/>
          </p:cNvSpPr>
          <p:nvPr>
            <p:ph type="ftr" sz="quarter" idx="11"/>
          </p:nvPr>
        </p:nvSpPr>
        <p:spPr/>
        <p:txBody>
          <a:bodyPr/>
          <a:lstStyle/>
          <a:p>
            <a:r>
              <a:rPr lang="en-US"/>
              <a:t>ASQ0511 202406 Boeing Quality Problems</a:t>
            </a:r>
          </a:p>
        </p:txBody>
      </p:sp>
      <p:sp>
        <p:nvSpPr>
          <p:cNvPr id="6" name="Slide Number Placeholder 5">
            <a:extLst>
              <a:ext uri="{FF2B5EF4-FFF2-40B4-BE49-F238E27FC236}">
                <a16:creationId xmlns:a16="http://schemas.microsoft.com/office/drawing/2014/main" id="{F00FBA01-892D-DB47-A563-467AF7455EA1}"/>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1483023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29C715-E1DE-8B4B-9326-B5E59BE635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5E8FDC-4B57-434B-B299-287A4B7D93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65475E-2475-4E4F-BCCC-D0A1860CAB0D}"/>
              </a:ext>
            </a:extLst>
          </p:cNvPr>
          <p:cNvSpPr>
            <a:spLocks noGrp="1"/>
          </p:cNvSpPr>
          <p:nvPr>
            <p:ph type="dt" sz="half" idx="10"/>
          </p:nvPr>
        </p:nvSpPr>
        <p:spPr/>
        <p:txBody>
          <a:bodyPr/>
          <a:lstStyle/>
          <a:p>
            <a:r>
              <a:rPr lang="en-US"/>
              <a:t>6/12/24</a:t>
            </a:r>
          </a:p>
        </p:txBody>
      </p:sp>
      <p:sp>
        <p:nvSpPr>
          <p:cNvPr id="5" name="Footer Placeholder 4">
            <a:extLst>
              <a:ext uri="{FF2B5EF4-FFF2-40B4-BE49-F238E27FC236}">
                <a16:creationId xmlns:a16="http://schemas.microsoft.com/office/drawing/2014/main" id="{43E5B5B7-E734-4340-9B0A-BE87CBB89569}"/>
              </a:ext>
            </a:extLst>
          </p:cNvPr>
          <p:cNvSpPr>
            <a:spLocks noGrp="1"/>
          </p:cNvSpPr>
          <p:nvPr>
            <p:ph type="ftr" sz="quarter" idx="11"/>
          </p:nvPr>
        </p:nvSpPr>
        <p:spPr/>
        <p:txBody>
          <a:bodyPr/>
          <a:lstStyle/>
          <a:p>
            <a:r>
              <a:rPr lang="en-US"/>
              <a:t>ASQ0511 202406 Boeing Quality Problems</a:t>
            </a:r>
          </a:p>
        </p:txBody>
      </p:sp>
      <p:sp>
        <p:nvSpPr>
          <p:cNvPr id="6" name="Slide Number Placeholder 5">
            <a:extLst>
              <a:ext uri="{FF2B5EF4-FFF2-40B4-BE49-F238E27FC236}">
                <a16:creationId xmlns:a16="http://schemas.microsoft.com/office/drawing/2014/main" id="{7C5E84B2-3D08-A84B-B69E-89C7F9DF0A90}"/>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0539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r>
              <a:rPr lang="en-US"/>
              <a:t>6/12/24</a:t>
            </a:r>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a:t>ASQ0511 202406 Boeing Quality Problems</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6/12/24</a:t>
            </a:r>
            <a:endParaRPr lang="en-US" dirty="0"/>
          </a:p>
        </p:txBody>
      </p:sp>
      <p:sp>
        <p:nvSpPr>
          <p:cNvPr id="6" name="Footer Placeholder 5"/>
          <p:cNvSpPr>
            <a:spLocks noGrp="1"/>
          </p:cNvSpPr>
          <p:nvPr>
            <p:ph type="ftr" sz="quarter" idx="11"/>
          </p:nvPr>
        </p:nvSpPr>
        <p:spPr/>
        <p:txBody>
          <a:bodyPr/>
          <a:lstStyle/>
          <a:p>
            <a:r>
              <a:rPr lang="en-US"/>
              <a:t>ASQ0511 202406 Boeing Quality Problems</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6/12/24</a:t>
            </a:r>
            <a:endParaRPr lang="en-US" dirty="0"/>
          </a:p>
        </p:txBody>
      </p:sp>
      <p:sp>
        <p:nvSpPr>
          <p:cNvPr id="8" name="Footer Placeholder 7"/>
          <p:cNvSpPr>
            <a:spLocks noGrp="1"/>
          </p:cNvSpPr>
          <p:nvPr>
            <p:ph type="ftr" sz="quarter" idx="11"/>
          </p:nvPr>
        </p:nvSpPr>
        <p:spPr/>
        <p:txBody>
          <a:bodyPr/>
          <a:lstStyle/>
          <a:p>
            <a:r>
              <a:rPr lang="en-US"/>
              <a:t>ASQ0511 202406 Boeing Quality Problems</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6/12/24</a:t>
            </a:r>
            <a:endParaRPr lang="en-US" dirty="0"/>
          </a:p>
        </p:txBody>
      </p:sp>
      <p:sp>
        <p:nvSpPr>
          <p:cNvPr id="4" name="Footer Placeholder 3"/>
          <p:cNvSpPr>
            <a:spLocks noGrp="1"/>
          </p:cNvSpPr>
          <p:nvPr>
            <p:ph type="ftr" sz="quarter" idx="11"/>
          </p:nvPr>
        </p:nvSpPr>
        <p:spPr/>
        <p:txBody>
          <a:bodyPr/>
          <a:lstStyle/>
          <a:p>
            <a:r>
              <a:rPr lang="en-US"/>
              <a:t>ASQ0511 202406 Boeing Quality Problems</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6/12/24</a:t>
            </a:r>
            <a:endParaRPr lang="en-US" dirty="0"/>
          </a:p>
        </p:txBody>
      </p:sp>
      <p:sp>
        <p:nvSpPr>
          <p:cNvPr id="3" name="Footer Placeholder 2"/>
          <p:cNvSpPr>
            <a:spLocks noGrp="1"/>
          </p:cNvSpPr>
          <p:nvPr>
            <p:ph type="ftr" sz="quarter" idx="11"/>
          </p:nvPr>
        </p:nvSpPr>
        <p:spPr/>
        <p:txBody>
          <a:bodyPr/>
          <a:lstStyle/>
          <a:p>
            <a:r>
              <a:rPr lang="en-US"/>
              <a:t>ASQ0511 202406 Boeing Quality Problems</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r>
              <a:rPr lang="en-US"/>
              <a:t>6/12/24</a:t>
            </a:r>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ASQ0511 202406 Boeing Quality Problems</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r>
              <a:rPr lang="en-US"/>
              <a:t>6/12/24</a:t>
            </a:r>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ASQ0511 202406 Boeing Quality Problems</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6/12/24</a:t>
            </a:r>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ASQ0511 202406 Boeing Quality Problems</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FE1534-EB6B-6C42-86A8-E741BC3F4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4BAD5F-C1BB-344E-9C51-1DE1488E77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9CB519-3B5B-7340-B06E-2CD00D174A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6/12/24</a:t>
            </a:r>
          </a:p>
        </p:txBody>
      </p:sp>
      <p:sp>
        <p:nvSpPr>
          <p:cNvPr id="5" name="Footer Placeholder 4">
            <a:extLst>
              <a:ext uri="{FF2B5EF4-FFF2-40B4-BE49-F238E27FC236}">
                <a16:creationId xmlns:a16="http://schemas.microsoft.com/office/drawing/2014/main" id="{6CE18137-F485-2249-8D7D-ABE338CC8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42AEEBE9-4B1E-9F44-A2A0-0ACE872091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20353-9C1A-A149-A17E-F6E6D493FCC2}" type="slidenum">
              <a:rPr lang="en-US" smtClean="0"/>
              <a:t>‹#›</a:t>
            </a:fld>
            <a:endParaRPr lang="en-US"/>
          </a:p>
        </p:txBody>
      </p:sp>
    </p:spTree>
    <p:extLst>
      <p:ext uri="{BB962C8B-B14F-4D97-AF65-F5344CB8AC3E}">
        <p14:creationId xmlns:p14="http://schemas.microsoft.com/office/powerpoint/2010/main" val="2409696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76080-4A1C-A74A-8331-DCE54BFBA84C}"/>
              </a:ext>
            </a:extLst>
          </p:cNvPr>
          <p:cNvSpPr>
            <a:spLocks noGrp="1"/>
          </p:cNvSpPr>
          <p:nvPr>
            <p:ph type="ctrTitle"/>
          </p:nvPr>
        </p:nvSpPr>
        <p:spPr/>
        <p:txBody>
          <a:bodyPr/>
          <a:lstStyle/>
          <a:p>
            <a:r>
              <a:rPr lang="en-US" sz="5400" dirty="0"/>
              <a:t>Boeing Quality - What Went Wrong?</a:t>
            </a:r>
            <a:br>
              <a:rPr lang="en-US" sz="5400" dirty="0"/>
            </a:br>
            <a:r>
              <a:rPr lang="en-US" sz="5400" dirty="0"/>
              <a:t>CODA</a:t>
            </a:r>
          </a:p>
        </p:txBody>
      </p:sp>
      <p:sp>
        <p:nvSpPr>
          <p:cNvPr id="3" name="Subtitle 2">
            <a:extLst>
              <a:ext uri="{FF2B5EF4-FFF2-40B4-BE49-F238E27FC236}">
                <a16:creationId xmlns:a16="http://schemas.microsoft.com/office/drawing/2014/main" id="{30A5C956-A07C-EB43-A4C3-25B45722345D}"/>
              </a:ext>
            </a:extLst>
          </p:cNvPr>
          <p:cNvSpPr>
            <a:spLocks noGrp="1"/>
          </p:cNvSpPr>
          <p:nvPr>
            <p:ph type="subTitle" idx="1"/>
          </p:nvPr>
        </p:nvSpPr>
        <p:spPr/>
        <p:txBody>
          <a:bodyPr>
            <a:normAutofit fontScale="92500" lnSpcReduction="10000"/>
          </a:bodyPr>
          <a:lstStyle/>
          <a:p>
            <a:r>
              <a:rPr lang="en-US" dirty="0"/>
              <a:t>Jeff Parnes – 10 July 2024</a:t>
            </a:r>
          </a:p>
          <a:p>
            <a:r>
              <a:rPr lang="en-US" dirty="0"/>
              <a:t>A presentation to the Northern Virginia Section of the American Society for Quality-</a:t>
            </a:r>
          </a:p>
          <a:p>
            <a:endParaRPr lang="en-US" dirty="0"/>
          </a:p>
        </p:txBody>
      </p:sp>
    </p:spTree>
    <p:extLst>
      <p:ext uri="{BB962C8B-B14F-4D97-AF65-F5344CB8AC3E}">
        <p14:creationId xmlns:p14="http://schemas.microsoft.com/office/powerpoint/2010/main" val="364190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599" y="271130"/>
            <a:ext cx="10404389" cy="781493"/>
          </a:xfrm>
        </p:spPr>
        <p:txBody>
          <a:bodyPr>
            <a:normAutofit fontScale="90000"/>
          </a:bodyPr>
          <a:lstStyle/>
          <a:p>
            <a:r>
              <a:rPr lang="en-US" dirty="0"/>
              <a:t>Boeing agrees to plead guilty to a felony charge</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233379" y="1254139"/>
            <a:ext cx="9601200" cy="5252483"/>
          </a:xfrm>
        </p:spPr>
        <p:txBody>
          <a:bodyPr>
            <a:normAutofit lnSpcReduction="10000"/>
          </a:bodyPr>
          <a:lstStyle/>
          <a:p>
            <a:r>
              <a:rPr lang="en-US" dirty="0"/>
              <a:t>Boeing agreed to plead guilty to a felony charge of conspiring to defraud the federal government over two fatal crashes of the 737 Max in 2018 and 2019, according to a late-night court filing.</a:t>
            </a:r>
          </a:p>
          <a:p>
            <a:r>
              <a:rPr lang="en-US" dirty="0"/>
              <a:t>In the deal with the Justice Department, outlined in part in the court filing, Boeing also agreed to pay a $487.2 million fine — the maximum allowed by law — and invest at least $455 million over the next three years to strengthen its compliance and safety programs.</a:t>
            </a:r>
          </a:p>
          <a:p>
            <a:r>
              <a:rPr lang="en-US" dirty="0"/>
              <a:t>The company will be put on probation, supervised by the Federal District Court for the Northern District of Texas, for three years. As part of the probation, the Justice Department will appoint an independent compliance monitor who will make sure that safety measures are in place and followed, submitting annual reports to the government. The company will face additional penalties if any of the terms are violated. The company’s board of directors will also be required to meet with crash victims’ families.</a:t>
            </a:r>
          </a:p>
          <a:p>
            <a:r>
              <a:rPr lang="en-US" dirty="0"/>
              <a:t>The decision by Boeing to plead guilty is significant because the company has not been convicted of a federal felony in decades. In the filing, the department described the charge of conspiring to defraud the federal government as “the most serious readily provable offense.”</a:t>
            </a:r>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ASQ0511 202407 Boeing Quality Problems - Coda</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2</a:t>
            </a:fld>
            <a:endParaRPr lang="en-US" dirty="0"/>
          </a:p>
        </p:txBody>
      </p:sp>
    </p:spTree>
    <p:extLst>
      <p:ext uri="{BB962C8B-B14F-4D97-AF65-F5344CB8AC3E}">
        <p14:creationId xmlns:p14="http://schemas.microsoft.com/office/powerpoint/2010/main" val="672488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9B4DC-BDEE-574B-AF1C-45EB4F8902F9}"/>
              </a:ext>
            </a:extLst>
          </p:cNvPr>
          <p:cNvSpPr>
            <a:spLocks noGrp="1"/>
          </p:cNvSpPr>
          <p:nvPr>
            <p:ph type="title"/>
          </p:nvPr>
        </p:nvSpPr>
        <p:spPr>
          <a:xfrm>
            <a:off x="782053" y="180474"/>
            <a:ext cx="11273589" cy="1485900"/>
          </a:xfrm>
        </p:spPr>
        <p:txBody>
          <a:bodyPr/>
          <a:lstStyle/>
          <a:p>
            <a:r>
              <a:rPr lang="en-US" dirty="0"/>
              <a:t>Boeing violated Justice Department agreement</a:t>
            </a:r>
          </a:p>
        </p:txBody>
      </p:sp>
      <p:sp>
        <p:nvSpPr>
          <p:cNvPr id="3" name="Content Placeholder 2">
            <a:extLst>
              <a:ext uri="{FF2B5EF4-FFF2-40B4-BE49-F238E27FC236}">
                <a16:creationId xmlns:a16="http://schemas.microsoft.com/office/drawing/2014/main" id="{69106040-6F26-004C-8CFD-28A1543D5B13}"/>
              </a:ext>
            </a:extLst>
          </p:cNvPr>
          <p:cNvSpPr>
            <a:spLocks noGrp="1"/>
          </p:cNvSpPr>
          <p:nvPr>
            <p:ph idx="1"/>
          </p:nvPr>
        </p:nvSpPr>
        <p:spPr>
          <a:xfrm>
            <a:off x="1295400" y="1057275"/>
            <a:ext cx="9601200" cy="5018672"/>
          </a:xfrm>
        </p:spPr>
        <p:txBody>
          <a:bodyPr>
            <a:normAutofit/>
          </a:bodyPr>
          <a:lstStyle/>
          <a:p>
            <a:r>
              <a:rPr lang="en-US" dirty="0"/>
              <a:t>The deal reached stems from violations of an agreement that Boeing had reached with the Justice Department in 2021 that it would make significant safety changes after the two deadly crashes. The department, during the Biden administration, has made it a priority to ensure that companies like Boeing follow through on such agreements.</a:t>
            </a:r>
          </a:p>
          <a:p>
            <a:r>
              <a:rPr lang="en-US" dirty="0"/>
              <a:t>The department and Boeing made a joint filing on Sunday night, notifying the District Court that they had agreed in principle. In the next week or so, the formal agreement will be filed. The court will then set a hearing for the company to formally enter its guilty plea. Victims’ families will be able to speak during that hearing.</a:t>
            </a:r>
          </a:p>
          <a:p>
            <a:r>
              <a:rPr lang="en-US" dirty="0"/>
              <a:t>Families of the victims, who were briefed a week ago on the general outlines of the deal, had said it did not go far enough. Paul G. Cassell, a lawyer for more than a dozen of the families, said the families had sought an admission of fault in the deaths of 346 people who were killed in the crashes, which involved Boeing’s troubled 737 Max plane in Indonesia and Ethiopia in late 2018 and early 2019. The families had hoped for stiffer consequences for the company and its executives, including a trial.</a:t>
            </a:r>
          </a:p>
          <a:p>
            <a:endParaRPr lang="en-US" dirty="0"/>
          </a:p>
        </p:txBody>
      </p:sp>
      <p:sp>
        <p:nvSpPr>
          <p:cNvPr id="4" name="Date Placeholder 3">
            <a:extLst>
              <a:ext uri="{FF2B5EF4-FFF2-40B4-BE49-F238E27FC236}">
                <a16:creationId xmlns:a16="http://schemas.microsoft.com/office/drawing/2014/main" id="{F367189C-576F-FC41-B1B5-3D03F168BABB}"/>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AA45F41B-20F1-ED4B-8A21-BF765A943A6A}"/>
              </a:ext>
            </a:extLst>
          </p:cNvPr>
          <p:cNvSpPr>
            <a:spLocks noGrp="1"/>
          </p:cNvSpPr>
          <p:nvPr>
            <p:ph type="ftr" sz="quarter" idx="11"/>
          </p:nvPr>
        </p:nvSpPr>
        <p:spPr/>
        <p:txBody>
          <a:bodyPr/>
          <a:lstStyle/>
          <a:p>
            <a:r>
              <a:rPr lang="en-US" dirty="0"/>
              <a:t>ASQ0511 202407 Boeing Quality Problems – Coda</a:t>
            </a:r>
          </a:p>
        </p:txBody>
      </p:sp>
      <p:sp>
        <p:nvSpPr>
          <p:cNvPr id="6" name="Slide Number Placeholder 5">
            <a:extLst>
              <a:ext uri="{FF2B5EF4-FFF2-40B4-BE49-F238E27FC236}">
                <a16:creationId xmlns:a16="http://schemas.microsoft.com/office/drawing/2014/main" id="{2A373FD0-9C44-9E4F-AC78-B0C576B88F83}"/>
              </a:ext>
            </a:extLst>
          </p:cNvPr>
          <p:cNvSpPr>
            <a:spLocks noGrp="1"/>
          </p:cNvSpPr>
          <p:nvPr>
            <p:ph type="sldNum" sz="quarter" idx="12"/>
          </p:nvPr>
        </p:nvSpPr>
        <p:spPr/>
        <p:txBody>
          <a:bodyPr/>
          <a:lstStyle/>
          <a:p>
            <a:fld id="{69E57DC2-970A-4B3E-BB1C-7A09969E49DF}" type="slidenum">
              <a:rPr lang="en-US" smtClean="0"/>
              <a:t>3</a:t>
            </a:fld>
            <a:endParaRPr lang="en-US" dirty="0"/>
          </a:p>
        </p:txBody>
      </p:sp>
    </p:spTree>
    <p:extLst>
      <p:ext uri="{BB962C8B-B14F-4D97-AF65-F5344CB8AC3E}">
        <p14:creationId xmlns:p14="http://schemas.microsoft.com/office/powerpoint/2010/main" val="3613439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9B4DC-BDEE-574B-AF1C-45EB4F8902F9}"/>
              </a:ext>
            </a:extLst>
          </p:cNvPr>
          <p:cNvSpPr>
            <a:spLocks noGrp="1"/>
          </p:cNvSpPr>
          <p:nvPr>
            <p:ph type="title"/>
          </p:nvPr>
        </p:nvSpPr>
        <p:spPr/>
        <p:txBody>
          <a:bodyPr/>
          <a:lstStyle/>
          <a:p>
            <a:r>
              <a:rPr lang="en-US" dirty="0"/>
              <a:t>The families’ position</a:t>
            </a:r>
          </a:p>
        </p:txBody>
      </p:sp>
      <p:sp>
        <p:nvSpPr>
          <p:cNvPr id="3" name="Content Placeholder 2">
            <a:extLst>
              <a:ext uri="{FF2B5EF4-FFF2-40B4-BE49-F238E27FC236}">
                <a16:creationId xmlns:a16="http://schemas.microsoft.com/office/drawing/2014/main" id="{69106040-6F26-004C-8CFD-28A1543D5B13}"/>
              </a:ext>
            </a:extLst>
          </p:cNvPr>
          <p:cNvSpPr>
            <a:spLocks noGrp="1"/>
          </p:cNvSpPr>
          <p:nvPr>
            <p:ph idx="1"/>
          </p:nvPr>
        </p:nvSpPr>
        <p:spPr>
          <a:xfrm>
            <a:off x="1233379" y="1428750"/>
            <a:ext cx="9601200" cy="4743450"/>
          </a:xfrm>
        </p:spPr>
        <p:txBody>
          <a:bodyPr>
            <a:normAutofit/>
          </a:bodyPr>
          <a:lstStyle/>
          <a:p>
            <a:r>
              <a:rPr lang="en-US" dirty="0"/>
              <a:t>The Justice Department acknowledged the families’ position in its court filing on Sunday. In a separate document, the families said they will object to the deal and “intend to argue that the plea deal with Boeing unfairly makes concessions to Boeing that other criminal defendants would never receive and fails to hold Boeing accountable for the deaths of 346 persons.”</a:t>
            </a:r>
          </a:p>
          <a:p>
            <a:r>
              <a:rPr lang="en-US" dirty="0"/>
              <a:t>Mr. Cassell said the government’s agreement with Boeing is “clearly not in the public interest.”</a:t>
            </a:r>
          </a:p>
          <a:p>
            <a:r>
              <a:rPr lang="en-US" dirty="0"/>
              <a:t>“This sweetheart deal fails to recognize that because of Boeing’s conspiracy, 346 people died,” Mr. Cassell said. “Through crafty lawyering between Boeing and D.O.J., the deadly consequences of Boeing’s crime are being hidden.”</a:t>
            </a:r>
          </a:p>
          <a:p>
            <a:endParaRPr lang="en-US" dirty="0"/>
          </a:p>
        </p:txBody>
      </p:sp>
      <p:sp>
        <p:nvSpPr>
          <p:cNvPr id="4" name="Date Placeholder 3">
            <a:extLst>
              <a:ext uri="{FF2B5EF4-FFF2-40B4-BE49-F238E27FC236}">
                <a16:creationId xmlns:a16="http://schemas.microsoft.com/office/drawing/2014/main" id="{F367189C-576F-FC41-B1B5-3D03F168BABB}"/>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AA45F41B-20F1-ED4B-8A21-BF765A943A6A}"/>
              </a:ext>
            </a:extLst>
          </p:cNvPr>
          <p:cNvSpPr>
            <a:spLocks noGrp="1"/>
          </p:cNvSpPr>
          <p:nvPr>
            <p:ph type="ftr" sz="quarter" idx="11"/>
          </p:nvPr>
        </p:nvSpPr>
        <p:spPr/>
        <p:txBody>
          <a:bodyPr/>
          <a:lstStyle/>
          <a:p>
            <a:r>
              <a:rPr lang="en-US" dirty="0"/>
              <a:t>ASQ0511 202407 Boeing Quality Problems - Coda</a:t>
            </a:r>
          </a:p>
        </p:txBody>
      </p:sp>
      <p:sp>
        <p:nvSpPr>
          <p:cNvPr id="6" name="Slide Number Placeholder 5">
            <a:extLst>
              <a:ext uri="{FF2B5EF4-FFF2-40B4-BE49-F238E27FC236}">
                <a16:creationId xmlns:a16="http://schemas.microsoft.com/office/drawing/2014/main" id="{2A373FD0-9C44-9E4F-AC78-B0C576B88F83}"/>
              </a:ext>
            </a:extLst>
          </p:cNvPr>
          <p:cNvSpPr>
            <a:spLocks noGrp="1"/>
          </p:cNvSpPr>
          <p:nvPr>
            <p:ph type="sldNum" sz="quarter" idx="12"/>
          </p:nvPr>
        </p:nvSpPr>
        <p:spPr/>
        <p:txBody>
          <a:bodyPr/>
          <a:lstStyle/>
          <a:p>
            <a:fld id="{69E57DC2-970A-4B3E-BB1C-7A09969E49DF}" type="slidenum">
              <a:rPr lang="en-US" smtClean="0"/>
              <a:t>4</a:t>
            </a:fld>
            <a:endParaRPr lang="en-US" dirty="0"/>
          </a:p>
        </p:txBody>
      </p:sp>
    </p:spTree>
    <p:extLst>
      <p:ext uri="{BB962C8B-B14F-4D97-AF65-F5344CB8AC3E}">
        <p14:creationId xmlns:p14="http://schemas.microsoft.com/office/powerpoint/2010/main" val="2553169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986FD-CF0B-0D4B-A300-C7A96923B1CB}"/>
              </a:ext>
            </a:extLst>
          </p:cNvPr>
          <p:cNvSpPr>
            <a:spLocks noGrp="1"/>
          </p:cNvSpPr>
          <p:nvPr>
            <p:ph type="title"/>
          </p:nvPr>
        </p:nvSpPr>
        <p:spPr>
          <a:xfrm>
            <a:off x="1371600" y="462516"/>
            <a:ext cx="9601200" cy="749596"/>
          </a:xfrm>
        </p:spPr>
        <p:txBody>
          <a:bodyPr>
            <a:normAutofit/>
          </a:bodyPr>
          <a:lstStyle/>
          <a:p>
            <a:r>
              <a:rPr lang="en-US" dirty="0"/>
              <a:t>Agreement does not provide immunity.</a:t>
            </a:r>
          </a:p>
        </p:txBody>
      </p:sp>
      <p:sp>
        <p:nvSpPr>
          <p:cNvPr id="3" name="Content Placeholder 2">
            <a:extLst>
              <a:ext uri="{FF2B5EF4-FFF2-40B4-BE49-F238E27FC236}">
                <a16:creationId xmlns:a16="http://schemas.microsoft.com/office/drawing/2014/main" id="{E0C61290-B7AA-7846-B6B8-9380BE0BA815}"/>
              </a:ext>
            </a:extLst>
          </p:cNvPr>
          <p:cNvSpPr>
            <a:spLocks noGrp="1"/>
          </p:cNvSpPr>
          <p:nvPr>
            <p:ph idx="1"/>
          </p:nvPr>
        </p:nvSpPr>
        <p:spPr>
          <a:xfrm>
            <a:off x="1295400" y="1252537"/>
            <a:ext cx="9601200" cy="5142947"/>
          </a:xfrm>
        </p:spPr>
        <p:txBody>
          <a:bodyPr>
            <a:normAutofit fontScale="92500" lnSpcReduction="20000"/>
          </a:bodyPr>
          <a:lstStyle/>
          <a:p>
            <a:r>
              <a:rPr lang="en-US" dirty="0"/>
              <a:t>Boeing’s decision to plead guilty does not provide immunity to any employees or corporate executives. And the deal does not protect it from charges that might come from other investigations, including one into a Jan. 5 episode on Alaska Airlines in which a panel blew off a Boeing 737 Max jet soon after the plane took off from the airport serving Portland, Ore. Though the blowout did not cause any major injuries, the incident could have been catastrophic had it happened minutes later when the plane had reached cruising altitude and flight attendants and passengers were moving around the cabin.</a:t>
            </a:r>
          </a:p>
          <a:p>
            <a:r>
              <a:rPr lang="en-US" dirty="0"/>
              <a:t>The deal updates a 2021 deferred prosecution agreement, reached in the last days of the Trump administration, that allowed Boeing to avoid criminal charges in the two deadly crashes. The company has already paid $500 million in restitution to the families of the victims and $243.6 million in fines.</a:t>
            </a:r>
          </a:p>
          <a:p>
            <a:r>
              <a:rPr lang="en-US" dirty="0"/>
              <a:t>Boeing’s 2021 settlement required that the company not engage in wrongdoing over a three-year period. In May, the Justice Department said Boeing broke the agreement because the company failed to “design, implement and enforce” an ethics and compliance program into its operation to prevent and detect violations of U.S. fraud laws.</a:t>
            </a:r>
          </a:p>
          <a:p>
            <a:r>
              <a:rPr lang="en-US" dirty="0"/>
              <a:t>As part of the 2021 agreement, the Justice Department said Boeing would have to pay only $243.6 million more if the company was in violation. But a judge will ultimately decide whether the 2021 payment counts toward the total fine, a Justice Department official said, speaking on the condition of anonymity to discuss the deal. The judge will also decide on how much more restitution should be paid during sentencing.</a:t>
            </a:r>
          </a:p>
          <a:p>
            <a:endParaRPr lang="en-US" dirty="0"/>
          </a:p>
        </p:txBody>
      </p:sp>
      <p:sp>
        <p:nvSpPr>
          <p:cNvPr id="4" name="Date Placeholder 3">
            <a:extLst>
              <a:ext uri="{FF2B5EF4-FFF2-40B4-BE49-F238E27FC236}">
                <a16:creationId xmlns:a16="http://schemas.microsoft.com/office/drawing/2014/main" id="{C2D1A933-C6D2-E34A-9FCE-740F6796AF25}"/>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ACE1997D-4224-0448-B847-46525FCF644E}"/>
              </a:ext>
            </a:extLst>
          </p:cNvPr>
          <p:cNvSpPr>
            <a:spLocks noGrp="1"/>
          </p:cNvSpPr>
          <p:nvPr>
            <p:ph type="ftr" sz="quarter" idx="11"/>
          </p:nvPr>
        </p:nvSpPr>
        <p:spPr/>
        <p:txBody>
          <a:bodyPr/>
          <a:lstStyle/>
          <a:p>
            <a:r>
              <a:rPr lang="en-US" dirty="0"/>
              <a:t>ASQ0511 202407 Boeing Quality Problems - Coda</a:t>
            </a:r>
          </a:p>
        </p:txBody>
      </p:sp>
      <p:sp>
        <p:nvSpPr>
          <p:cNvPr id="6" name="Slide Number Placeholder 5">
            <a:extLst>
              <a:ext uri="{FF2B5EF4-FFF2-40B4-BE49-F238E27FC236}">
                <a16:creationId xmlns:a16="http://schemas.microsoft.com/office/drawing/2014/main" id="{56B69486-7F44-5347-945E-6E9B509C593A}"/>
              </a:ext>
            </a:extLst>
          </p:cNvPr>
          <p:cNvSpPr>
            <a:spLocks noGrp="1"/>
          </p:cNvSpPr>
          <p:nvPr>
            <p:ph type="sldNum" sz="quarter" idx="12"/>
          </p:nvPr>
        </p:nvSpPr>
        <p:spPr/>
        <p:txBody>
          <a:bodyPr/>
          <a:lstStyle/>
          <a:p>
            <a:fld id="{69E57DC2-970A-4B3E-BB1C-7A09969E49DF}" type="slidenum">
              <a:rPr lang="en-US" smtClean="0"/>
              <a:t>5</a:t>
            </a:fld>
            <a:endParaRPr lang="en-US" dirty="0"/>
          </a:p>
        </p:txBody>
      </p:sp>
    </p:spTree>
    <p:extLst>
      <p:ext uri="{BB962C8B-B14F-4D97-AF65-F5344CB8AC3E}">
        <p14:creationId xmlns:p14="http://schemas.microsoft.com/office/powerpoint/2010/main" val="284475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9D46D-F344-0D78-E076-BF3C27CDDC25}"/>
              </a:ext>
            </a:extLst>
          </p:cNvPr>
          <p:cNvSpPr>
            <a:spLocks noGrp="1"/>
          </p:cNvSpPr>
          <p:nvPr>
            <p:ph type="title"/>
          </p:nvPr>
        </p:nvSpPr>
        <p:spPr>
          <a:xfrm>
            <a:off x="1371600" y="685800"/>
            <a:ext cx="9601200" cy="850900"/>
          </a:xfrm>
        </p:spPr>
        <p:txBody>
          <a:bodyPr/>
          <a:lstStyle/>
          <a:p>
            <a:r>
              <a:rPr lang="en-US" dirty="0"/>
              <a:t>Bibliography</a:t>
            </a:r>
          </a:p>
        </p:txBody>
      </p:sp>
      <p:sp>
        <p:nvSpPr>
          <p:cNvPr id="3" name="Content Placeholder 2">
            <a:extLst>
              <a:ext uri="{FF2B5EF4-FFF2-40B4-BE49-F238E27FC236}">
                <a16:creationId xmlns:a16="http://schemas.microsoft.com/office/drawing/2014/main" id="{C34A2AAA-B0A8-8E11-09B7-C6553F297177}"/>
              </a:ext>
            </a:extLst>
          </p:cNvPr>
          <p:cNvSpPr>
            <a:spLocks noGrp="1"/>
          </p:cNvSpPr>
          <p:nvPr>
            <p:ph idx="1"/>
          </p:nvPr>
        </p:nvSpPr>
        <p:spPr/>
        <p:txBody>
          <a:bodyPr/>
          <a:lstStyle/>
          <a:p>
            <a:r>
              <a:rPr lang="en-US" b="1" dirty="0"/>
              <a:t>From the New York Times: Boeing Agrees to Plead Guilty to Felony in Deal With Justice Department</a:t>
            </a:r>
          </a:p>
          <a:p>
            <a:pPr lvl="1"/>
            <a:r>
              <a:rPr lang="en-US" dirty="0"/>
              <a:t>As part of the deal, stemming from fatal 737 Max crashes in 2018 and 2019, the company agreed to pay a fine of nearly half a billion dollars and strengthen its safety programs.</a:t>
            </a:r>
          </a:p>
          <a:p>
            <a:pPr lvl="2"/>
            <a:r>
              <a:rPr lang="en-US" dirty="0"/>
              <a:t>https://www.nytimes.com/2024/07/08/business/boeing-justice-department-plea-deal.html</a:t>
            </a:r>
          </a:p>
        </p:txBody>
      </p:sp>
      <p:sp>
        <p:nvSpPr>
          <p:cNvPr id="4" name="Date Placeholder 3">
            <a:extLst>
              <a:ext uri="{FF2B5EF4-FFF2-40B4-BE49-F238E27FC236}">
                <a16:creationId xmlns:a16="http://schemas.microsoft.com/office/drawing/2014/main" id="{356529CF-EF80-69A1-E1F7-38E04A1A7CBD}"/>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FF65994F-5AFB-BE3B-8DE0-BDA76DB8FF6B}"/>
              </a:ext>
            </a:extLst>
          </p:cNvPr>
          <p:cNvSpPr>
            <a:spLocks noGrp="1"/>
          </p:cNvSpPr>
          <p:nvPr>
            <p:ph type="ftr" sz="quarter" idx="11"/>
          </p:nvPr>
        </p:nvSpPr>
        <p:spPr/>
        <p:txBody>
          <a:bodyPr/>
          <a:lstStyle/>
          <a:p>
            <a:r>
              <a:rPr lang="en-US" dirty="0"/>
              <a:t>ASQ0511 202407 Boeing Quality Problems - Coda</a:t>
            </a:r>
          </a:p>
        </p:txBody>
      </p:sp>
      <p:sp>
        <p:nvSpPr>
          <p:cNvPr id="6" name="Slide Number Placeholder 5">
            <a:extLst>
              <a:ext uri="{FF2B5EF4-FFF2-40B4-BE49-F238E27FC236}">
                <a16:creationId xmlns:a16="http://schemas.microsoft.com/office/drawing/2014/main" id="{A816DF27-301B-0D79-5541-942381BFD573}"/>
              </a:ext>
            </a:extLst>
          </p:cNvPr>
          <p:cNvSpPr>
            <a:spLocks noGrp="1"/>
          </p:cNvSpPr>
          <p:nvPr>
            <p:ph type="sldNum" sz="quarter" idx="12"/>
          </p:nvPr>
        </p:nvSpPr>
        <p:spPr/>
        <p:txBody>
          <a:bodyPr/>
          <a:lstStyle/>
          <a:p>
            <a:fld id="{69E57DC2-970A-4B3E-BB1C-7A09969E49DF}" type="slidenum">
              <a:rPr lang="en-US" smtClean="0"/>
              <a:t>6</a:t>
            </a:fld>
            <a:endParaRPr lang="en-US" dirty="0"/>
          </a:p>
        </p:txBody>
      </p:sp>
    </p:spTree>
    <p:extLst>
      <p:ext uri="{BB962C8B-B14F-4D97-AF65-F5344CB8AC3E}">
        <p14:creationId xmlns:p14="http://schemas.microsoft.com/office/powerpoint/2010/main" val="217274180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498</TotalTime>
  <Words>1048</Words>
  <Application>Microsoft Office PowerPoint</Application>
  <PresentationFormat>Widescreen</PresentationFormat>
  <Paragraphs>41</Paragraphs>
  <Slides>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Franklin Gothic Book</vt:lpstr>
      <vt:lpstr>Crop</vt:lpstr>
      <vt:lpstr>Custom Design</vt:lpstr>
      <vt:lpstr>Boeing Quality - What Went Wrong? CODA</vt:lpstr>
      <vt:lpstr>Boeing agrees to plead guilty to a felony charge</vt:lpstr>
      <vt:lpstr>Boeing violated Justice Department agreement</vt:lpstr>
      <vt:lpstr>The families’ position</vt:lpstr>
      <vt:lpstr>Agreement does not provide immunity.</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Boeing Quality - What Went Wrong?</dc:title>
  <dc:creator>jeff parnes</dc:creator>
  <cp:lastModifiedBy>jeffrey parnes</cp:lastModifiedBy>
  <cp:revision>22</cp:revision>
  <cp:lastPrinted>2024-06-13T03:27:39Z</cp:lastPrinted>
  <dcterms:created xsi:type="dcterms:W3CDTF">2024-06-12T19:36:17Z</dcterms:created>
  <dcterms:modified xsi:type="dcterms:W3CDTF">2024-07-10T21:19:29Z</dcterms:modified>
</cp:coreProperties>
</file>